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5.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6.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7.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8.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9.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0.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1.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2.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1"/>
    <p:sldMasterId id="2147483660" r:id="rId2"/>
    <p:sldMasterId id="2147483674" r:id="rId3"/>
    <p:sldMasterId id="2147483687" r:id="rId4"/>
    <p:sldMasterId id="2147483699" r:id="rId5"/>
    <p:sldMasterId id="2147483739" r:id="rId6"/>
    <p:sldMasterId id="2147483882" r:id="rId7"/>
    <p:sldMasterId id="2147483894" r:id="rId8"/>
    <p:sldMasterId id="2147483907" r:id="rId9"/>
    <p:sldMasterId id="2147483985" r:id="rId10"/>
    <p:sldMasterId id="2147484001" r:id="rId11"/>
    <p:sldMasterId id="2147484026" r:id="rId12"/>
    <p:sldMasterId id="2147484106" r:id="rId13"/>
  </p:sldMasterIdLst>
  <p:notesMasterIdLst>
    <p:notesMasterId r:id="rId64"/>
  </p:notesMasterIdLst>
  <p:handoutMasterIdLst>
    <p:handoutMasterId r:id="rId65"/>
  </p:handoutMasterIdLst>
  <p:sldIdLst>
    <p:sldId id="963" r:id="rId14"/>
    <p:sldId id="971" r:id="rId15"/>
    <p:sldId id="1205" r:id="rId16"/>
    <p:sldId id="973" r:id="rId17"/>
    <p:sldId id="974" r:id="rId18"/>
    <p:sldId id="975" r:id="rId19"/>
    <p:sldId id="976" r:id="rId20"/>
    <p:sldId id="977" r:id="rId21"/>
    <p:sldId id="978" r:id="rId22"/>
    <p:sldId id="903" r:id="rId23"/>
    <p:sldId id="906" r:id="rId24"/>
    <p:sldId id="907" r:id="rId25"/>
    <p:sldId id="1073" r:id="rId26"/>
    <p:sldId id="1074" r:id="rId27"/>
    <p:sldId id="908" r:id="rId28"/>
    <p:sldId id="1075" r:id="rId29"/>
    <p:sldId id="1076" r:id="rId30"/>
    <p:sldId id="909" r:id="rId31"/>
    <p:sldId id="1013" r:id="rId32"/>
    <p:sldId id="1078" r:id="rId33"/>
    <p:sldId id="1079" r:id="rId34"/>
    <p:sldId id="1014" r:id="rId35"/>
    <p:sldId id="910" r:id="rId36"/>
    <p:sldId id="915" r:id="rId37"/>
    <p:sldId id="919" r:id="rId38"/>
    <p:sldId id="922" r:id="rId39"/>
    <p:sldId id="924" r:id="rId40"/>
    <p:sldId id="926" r:id="rId41"/>
    <p:sldId id="927" r:id="rId42"/>
    <p:sldId id="936" r:id="rId43"/>
    <p:sldId id="937" r:id="rId44"/>
    <p:sldId id="942" r:id="rId45"/>
    <p:sldId id="960" r:id="rId46"/>
    <p:sldId id="943" r:id="rId47"/>
    <p:sldId id="948" r:id="rId48"/>
    <p:sldId id="1204" r:id="rId49"/>
    <p:sldId id="1082" r:id="rId50"/>
    <p:sldId id="1083" r:id="rId51"/>
    <p:sldId id="1085" r:id="rId52"/>
    <p:sldId id="1086" r:id="rId53"/>
    <p:sldId id="1107" r:id="rId54"/>
    <p:sldId id="1118" r:id="rId55"/>
    <p:sldId id="1119" r:id="rId56"/>
    <p:sldId id="1120" r:id="rId57"/>
    <p:sldId id="1121" r:id="rId58"/>
    <p:sldId id="1136" r:id="rId59"/>
    <p:sldId id="1137" r:id="rId60"/>
    <p:sldId id="1146" r:id="rId61"/>
    <p:sldId id="1147" r:id="rId62"/>
    <p:sldId id="1206" r:id="rId63"/>
  </p:sldIdLst>
  <p:sldSz cx="9906000" cy="6858000" type="A4"/>
  <p:notesSz cx="6735763" cy="9866313"/>
  <p:defaultTex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FF"/>
    <a:srgbClr val="CCECFF"/>
    <a:srgbClr val="3399FF"/>
    <a:srgbClr val="0066FF"/>
    <a:srgbClr val="0000CC"/>
    <a:srgbClr val="FFFF66"/>
    <a:srgbClr val="FF7C80"/>
    <a:srgbClr val="FCDCEE"/>
    <a:srgbClr val="FFFF99"/>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01" autoAdjust="0"/>
    <p:restoredTop sz="79545" autoAdjust="0"/>
  </p:normalViewPr>
  <p:slideViewPr>
    <p:cSldViewPr snapToGrid="0">
      <p:cViewPr>
        <p:scale>
          <a:sx n="75" d="100"/>
          <a:sy n="75" d="100"/>
        </p:scale>
        <p:origin x="-58" y="-58"/>
      </p:cViewPr>
      <p:guideLst>
        <p:guide orient="horz" pos="4319"/>
        <p:guide pos="313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viewProps" Target="viewProps.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600"/>
            </a:pPr>
            <a:r>
              <a:rPr lang="en-US" altLang="ja-JP" sz="1600" dirty="0" smtClean="0"/>
              <a:t>ICT</a:t>
            </a:r>
            <a:r>
              <a:rPr lang="ja-JP" altLang="en-US" sz="1600" dirty="0" smtClean="0"/>
              <a:t>地域マネージャー</a:t>
            </a:r>
            <a:r>
              <a:rPr lang="ja-JP" altLang="en-US" sz="1600" dirty="0" smtClean="0">
                <a:solidFill>
                  <a:schemeClr val="tx1"/>
                </a:solidFill>
              </a:rPr>
              <a:t>等派</a:t>
            </a:r>
            <a:r>
              <a:rPr lang="ja-JP" altLang="en-US" sz="1600" dirty="0" smtClean="0"/>
              <a:t>遣</a:t>
            </a:r>
            <a:r>
              <a:rPr lang="ja-JP" altLang="en-US" sz="1600" dirty="0"/>
              <a:t>回数</a:t>
            </a:r>
          </a:p>
        </c:rich>
      </c:tx>
      <c:layout/>
      <c:overlay val="0"/>
    </c:title>
    <c:autoTitleDeleted val="0"/>
    <c:plotArea>
      <c:layout>
        <c:manualLayout>
          <c:layoutTarget val="inner"/>
          <c:xMode val="edge"/>
          <c:yMode val="edge"/>
          <c:x val="0.11720518383229463"/>
          <c:y val="0.11637968531347022"/>
          <c:w val="0.85813353125650649"/>
          <c:h val="0.78923070947677854"/>
        </c:manualLayout>
      </c:layout>
      <c:barChart>
        <c:barDir val="col"/>
        <c:grouping val="clustered"/>
        <c:varyColors val="0"/>
        <c:ser>
          <c:idx val="0"/>
          <c:order val="0"/>
          <c:tx>
            <c:strRef>
              <c:f>Sheet1!$B$1</c:f>
              <c:strCache>
                <c:ptCount val="1"/>
                <c:pt idx="0">
                  <c:v>派遣回数</c:v>
                </c:pt>
              </c:strCache>
            </c:strRef>
          </c:tx>
          <c:spPr>
            <a:ln w="22225">
              <a:solidFill>
                <a:schemeClr val="accent1"/>
              </a:solidFill>
              <a:prstDash val="sysDash"/>
            </a:ln>
          </c:spPr>
          <c:invertIfNegative val="0"/>
          <c:dPt>
            <c:idx val="4"/>
            <c:invertIfNegative val="0"/>
            <c:bubble3D val="0"/>
            <c:spPr>
              <a:solidFill>
                <a:schemeClr val="accent1"/>
              </a:solidFill>
              <a:ln w="22225">
                <a:solidFill>
                  <a:schemeClr val="accent1"/>
                </a:solidFill>
                <a:prstDash val="sysDash"/>
              </a:ln>
            </c:spPr>
          </c:dPt>
          <c:dPt>
            <c:idx val="5"/>
            <c:invertIfNegative val="0"/>
            <c:bubble3D val="0"/>
            <c:spPr>
              <a:noFill/>
              <a:ln w="22225">
                <a:solidFill>
                  <a:schemeClr val="accent1"/>
                </a:solidFill>
                <a:prstDash val="sysDash"/>
              </a:ln>
            </c:spPr>
          </c:dPt>
          <c:dLbls>
            <c:dLbl>
              <c:idx val="0"/>
              <c:layout>
                <c:manualLayout>
                  <c:x val="0"/>
                  <c:y val="-2.8860422362055136E-2"/>
                </c:manualLayout>
              </c:layout>
              <c:showLegendKey val="0"/>
              <c:showVal val="1"/>
              <c:showCatName val="0"/>
              <c:showSerName val="0"/>
              <c:showPercent val="0"/>
              <c:showBubbleSize val="0"/>
            </c:dLbl>
            <c:dLbl>
              <c:idx val="1"/>
              <c:layout>
                <c:manualLayout>
                  <c:x val="0"/>
                  <c:y val="-3.5273849553622942E-2"/>
                </c:manualLayout>
              </c:layout>
              <c:showLegendKey val="0"/>
              <c:showVal val="1"/>
              <c:showCatName val="0"/>
              <c:showSerName val="0"/>
              <c:showPercent val="0"/>
              <c:showBubbleSize val="0"/>
            </c:dLbl>
            <c:dLbl>
              <c:idx val="2"/>
              <c:layout>
                <c:manualLayout>
                  <c:x val="0"/>
                  <c:y val="-3.2067135957839041E-2"/>
                </c:manualLayout>
              </c:layout>
              <c:showLegendKey val="0"/>
              <c:showVal val="1"/>
              <c:showCatName val="0"/>
              <c:showSerName val="0"/>
              <c:showPercent val="0"/>
              <c:showBubbleSize val="0"/>
            </c:dLbl>
            <c:showLegendKey val="0"/>
            <c:showVal val="0"/>
            <c:showCatName val="0"/>
            <c:showSerName val="0"/>
            <c:showPercent val="0"/>
            <c:showBubbleSize val="0"/>
          </c:dLbls>
          <c:cat>
            <c:strRef>
              <c:f>Sheet1!$A$2:$A$7</c:f>
              <c:strCache>
                <c:ptCount val="6"/>
                <c:pt idx="0">
                  <c:v>平成24年度</c:v>
                </c:pt>
                <c:pt idx="1">
                  <c:v>平成25年度</c:v>
                </c:pt>
                <c:pt idx="2">
                  <c:v>平成26年度</c:v>
                </c:pt>
                <c:pt idx="3">
                  <c:v>平成27年度</c:v>
                </c:pt>
                <c:pt idx="4">
                  <c:v>平成28年度</c:v>
                </c:pt>
                <c:pt idx="5">
                  <c:v>平成29年度</c:v>
                </c:pt>
              </c:strCache>
            </c:strRef>
          </c:cat>
          <c:val>
            <c:numRef>
              <c:f>Sheet1!$B$2:$B$7</c:f>
              <c:numCache>
                <c:formatCode>General</c:formatCode>
                <c:ptCount val="6"/>
                <c:pt idx="0">
                  <c:v>212</c:v>
                </c:pt>
                <c:pt idx="1">
                  <c:v>333</c:v>
                </c:pt>
                <c:pt idx="2">
                  <c:v>429</c:v>
                </c:pt>
                <c:pt idx="3">
                  <c:v>506</c:v>
                </c:pt>
                <c:pt idx="4">
                  <c:v>317</c:v>
                </c:pt>
                <c:pt idx="5">
                  <c:v>680</c:v>
                </c:pt>
              </c:numCache>
            </c:numRef>
          </c:val>
        </c:ser>
        <c:dLbls>
          <c:showLegendKey val="0"/>
          <c:showVal val="0"/>
          <c:showCatName val="0"/>
          <c:showSerName val="0"/>
          <c:showPercent val="0"/>
          <c:showBubbleSize val="0"/>
        </c:dLbls>
        <c:gapWidth val="150"/>
        <c:axId val="139204480"/>
        <c:axId val="139206016"/>
      </c:barChart>
      <c:catAx>
        <c:axId val="139204480"/>
        <c:scaling>
          <c:orientation val="minMax"/>
        </c:scaling>
        <c:delete val="0"/>
        <c:axPos val="b"/>
        <c:majorTickMark val="out"/>
        <c:minorTickMark val="none"/>
        <c:tickLblPos val="nextTo"/>
        <c:txPr>
          <a:bodyPr/>
          <a:lstStyle/>
          <a:p>
            <a:pPr>
              <a:defRPr sz="800" baseline="0"/>
            </a:pPr>
            <a:endParaRPr lang="ja-JP"/>
          </a:p>
        </c:txPr>
        <c:crossAx val="139206016"/>
        <c:crosses val="autoZero"/>
        <c:auto val="1"/>
        <c:lblAlgn val="ctr"/>
        <c:lblOffset val="100"/>
        <c:noMultiLvlLbl val="0"/>
      </c:catAx>
      <c:valAx>
        <c:axId val="139206016"/>
        <c:scaling>
          <c:orientation val="minMax"/>
        </c:scaling>
        <c:delete val="0"/>
        <c:axPos val="l"/>
        <c:majorGridlines/>
        <c:numFmt formatCode="General" sourceLinked="1"/>
        <c:majorTickMark val="out"/>
        <c:minorTickMark val="none"/>
        <c:tickLblPos val="nextTo"/>
        <c:txPr>
          <a:bodyPr/>
          <a:lstStyle/>
          <a:p>
            <a:pPr>
              <a:defRPr sz="1400"/>
            </a:pPr>
            <a:endParaRPr lang="ja-JP"/>
          </a:p>
        </c:txPr>
        <c:crossAx val="139204480"/>
        <c:crosses val="autoZero"/>
        <c:crossBetween val="between"/>
      </c:valAx>
    </c:plotArea>
    <c:plotVisOnly val="1"/>
    <c:dispBlanksAs val="gap"/>
    <c:showDLblsOverMax val="0"/>
  </c:chart>
  <c:txPr>
    <a:bodyPr/>
    <a:lstStyle/>
    <a:p>
      <a:pPr>
        <a:defRPr sz="1800"/>
      </a:pPr>
      <a:endParaRPr lang="ja-JP"/>
    </a:p>
  </c:txPr>
  <c:externalData r:id="rId1">
    <c:autoUpdate val="0"/>
  </c:externalData>
  <c:userShapes r:id="rId2"/>
</c:chartSpace>
</file>

<file path=ppt/drawings/_rels/vmlDrawing1.vml.rels><?xml version="1.0" encoding="UTF-8" standalone="yes"?>
<Relationships xmlns="http://schemas.openxmlformats.org/package/2006/relationships"><Relationship Id="rId8" Type="http://schemas.openxmlformats.org/officeDocument/2006/relationships/image" Target="../media/image122.emf"/><Relationship Id="rId3" Type="http://schemas.openxmlformats.org/officeDocument/2006/relationships/image" Target="../media/image117.emf"/><Relationship Id="rId7" Type="http://schemas.openxmlformats.org/officeDocument/2006/relationships/image" Target="../media/image121.emf"/><Relationship Id="rId2" Type="http://schemas.openxmlformats.org/officeDocument/2006/relationships/image" Target="../media/image116.emf"/><Relationship Id="rId1" Type="http://schemas.openxmlformats.org/officeDocument/2006/relationships/image" Target="../media/image115.emf"/><Relationship Id="rId6" Type="http://schemas.openxmlformats.org/officeDocument/2006/relationships/image" Target="../media/image120.emf"/><Relationship Id="rId5" Type="http://schemas.openxmlformats.org/officeDocument/2006/relationships/image" Target="../media/image119.emf"/><Relationship Id="rId4" Type="http://schemas.openxmlformats.org/officeDocument/2006/relationships/image" Target="../media/image118.emf"/><Relationship Id="rId9" Type="http://schemas.openxmlformats.org/officeDocument/2006/relationships/image" Target="../media/image123.emf"/></Relationships>
</file>

<file path=ppt/drawings/drawing1.xml><?xml version="1.0" encoding="utf-8"?>
<c:userShapes xmlns:c="http://schemas.openxmlformats.org/drawingml/2006/chart">
  <cdr:relSizeAnchor xmlns:cdr="http://schemas.openxmlformats.org/drawingml/2006/chartDrawing">
    <cdr:from>
      <cdr:x>0.52373</cdr:x>
      <cdr:y>0.26703</cdr:y>
    </cdr:from>
    <cdr:to>
      <cdr:x>0.71638</cdr:x>
      <cdr:y>0.36948</cdr:y>
    </cdr:to>
    <cdr:sp macro="" textlink="">
      <cdr:nvSpPr>
        <cdr:cNvPr id="2" name="正方形/長方形 1"/>
        <cdr:cNvSpPr/>
      </cdr:nvSpPr>
      <cdr:spPr>
        <a:xfrm xmlns:a="http://schemas.openxmlformats.org/drawingml/2006/main">
          <a:off x="2326768" y="1057546"/>
          <a:ext cx="855878" cy="40574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en-US" altLang="ja-JP" dirty="0" smtClean="0">
              <a:solidFill>
                <a:schemeClr val="tx1"/>
              </a:solidFill>
            </a:rPr>
            <a:t>5</a:t>
          </a:r>
          <a:r>
            <a:rPr kumimoji="1" lang="en-US" altLang="ja-JP" dirty="0" smtClean="0">
              <a:solidFill>
                <a:schemeClr val="tx1"/>
              </a:solidFill>
            </a:rPr>
            <a:t>06</a:t>
          </a:r>
          <a:endParaRPr kumimoji="1" lang="ja-JP" altLang="en-US" sz="1200" dirty="0">
            <a:solidFill>
              <a:schemeClr val="tx1"/>
            </a:solidFill>
          </a:endParaRPr>
        </a:p>
      </cdr:txBody>
    </cdr:sp>
  </cdr:relSizeAnchor>
  <cdr:relSizeAnchor xmlns:cdr="http://schemas.openxmlformats.org/drawingml/2006/chartDrawing">
    <cdr:from>
      <cdr:x>0.63605</cdr:x>
      <cdr:y>0.16193</cdr:y>
    </cdr:from>
    <cdr:to>
      <cdr:x>0.8287</cdr:x>
      <cdr:y>0.26437</cdr:y>
    </cdr:to>
    <cdr:sp macro="" textlink="">
      <cdr:nvSpPr>
        <cdr:cNvPr id="3" name="正方形/長方形 2"/>
        <cdr:cNvSpPr/>
      </cdr:nvSpPr>
      <cdr:spPr>
        <a:xfrm xmlns:a="http://schemas.openxmlformats.org/drawingml/2006/main">
          <a:off x="2825741" y="641299"/>
          <a:ext cx="855878" cy="405707"/>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en-US" altLang="ja-JP" dirty="0" smtClean="0">
              <a:solidFill>
                <a:schemeClr val="tx1"/>
              </a:solidFill>
            </a:rPr>
            <a:t>600</a:t>
          </a:r>
          <a:r>
            <a:rPr lang="ja-JP" altLang="en-US" sz="1200" dirty="0" smtClean="0">
              <a:solidFill>
                <a:schemeClr val="tx1"/>
              </a:solidFill>
            </a:rPr>
            <a:t>程度</a:t>
          </a:r>
          <a:endParaRPr kumimoji="1" lang="ja-JP" altLang="en-US" sz="1200" dirty="0">
            <a:solidFill>
              <a:schemeClr val="tx1"/>
            </a:solidFill>
          </a:endParaRPr>
        </a:p>
      </cdr:txBody>
    </cdr:sp>
  </cdr:relSizeAnchor>
  <cdr:relSizeAnchor xmlns:cdr="http://schemas.openxmlformats.org/drawingml/2006/chartDrawing">
    <cdr:from>
      <cdr:x>0.64941</cdr:x>
      <cdr:y>0.22079</cdr:y>
    </cdr:from>
    <cdr:to>
      <cdr:x>0.93276</cdr:x>
      <cdr:y>0.32323</cdr:y>
    </cdr:to>
    <cdr:sp macro="" textlink="">
      <cdr:nvSpPr>
        <cdr:cNvPr id="4" name="正方形/長方形 3"/>
        <cdr:cNvSpPr/>
      </cdr:nvSpPr>
      <cdr:spPr>
        <a:xfrm xmlns:a="http://schemas.openxmlformats.org/drawingml/2006/main">
          <a:off x="2885121" y="874425"/>
          <a:ext cx="1258826" cy="40570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xmlns:a="http://schemas.openxmlformats.org/drawingml/2006/main">
          <a:pPr algn="ctr"/>
          <a:r>
            <a:rPr lang="ja-JP" altLang="en-US" sz="1400" dirty="0" smtClean="0">
              <a:solidFill>
                <a:schemeClr val="tx1"/>
              </a:solidFill>
            </a:rPr>
            <a:t>（</a:t>
          </a:r>
          <a:r>
            <a:rPr lang="en-US" altLang="ja-JP" sz="1400" dirty="0" smtClean="0">
              <a:solidFill>
                <a:schemeClr val="tx1"/>
              </a:solidFill>
            </a:rPr>
            <a:t>200</a:t>
          </a:r>
          <a:r>
            <a:rPr lang="ja-JP" altLang="en-US" sz="1200" dirty="0" smtClean="0">
              <a:solidFill>
                <a:schemeClr val="tx1"/>
              </a:solidFill>
            </a:rPr>
            <a:t>地域</a:t>
          </a:r>
          <a:r>
            <a:rPr lang="ja-JP" altLang="en-US" sz="1200" dirty="0">
              <a:solidFill>
                <a:schemeClr val="tx1"/>
              </a:solidFill>
            </a:rPr>
            <a:t>程度</a:t>
          </a:r>
          <a:r>
            <a:rPr lang="ja-JP" altLang="en-US" sz="1200" dirty="0" smtClean="0">
              <a:solidFill>
                <a:schemeClr val="tx1"/>
              </a:solidFill>
            </a:rPr>
            <a:t>）</a:t>
          </a:r>
          <a:endParaRPr kumimoji="1" lang="ja-JP" altLang="en-US" sz="1200" dirty="0">
            <a:solidFill>
              <a:schemeClr val="tx1"/>
            </a:solidFill>
          </a:endParaRPr>
        </a:p>
      </cdr:txBody>
    </cdr:sp>
  </cdr:relSizeAnchor>
  <cdr:relSizeAnchor xmlns:cdr="http://schemas.openxmlformats.org/drawingml/2006/chartDrawing">
    <cdr:from>
      <cdr:x>0.66541</cdr:x>
      <cdr:y>0.49231</cdr:y>
    </cdr:from>
    <cdr:to>
      <cdr:x>0.85806</cdr:x>
      <cdr:y>0.59475</cdr:y>
    </cdr:to>
    <cdr:sp macro="" textlink="">
      <cdr:nvSpPr>
        <cdr:cNvPr id="5" name="正方形/長方形 4"/>
        <cdr:cNvSpPr/>
      </cdr:nvSpPr>
      <cdr:spPr>
        <a:xfrm xmlns:a="http://schemas.openxmlformats.org/drawingml/2006/main">
          <a:off x="2956168" y="1949767"/>
          <a:ext cx="855878" cy="405708"/>
        </a:xfrm>
        <a:prstGeom xmlns:a="http://schemas.openxmlformats.org/drawingml/2006/main" prst="rect">
          <a:avLst/>
        </a:prstGeom>
        <a:noFill xmlns:a="http://schemas.openxmlformats.org/drawingml/2006/main"/>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pPr algn="ctr"/>
          <a:r>
            <a:rPr kumimoji="1" lang="en-US" altLang="ja-JP" sz="1800" dirty="0" smtClean="0">
              <a:solidFill>
                <a:schemeClr val="tx1"/>
              </a:solidFill>
            </a:rPr>
            <a:t>317</a:t>
          </a:r>
          <a:endParaRPr kumimoji="1" lang="ja-JP" altLang="en-US" sz="1800" dirty="0">
            <a:solidFill>
              <a:schemeClr val="tx1"/>
            </a:solidFill>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294" cy="493876"/>
          </a:xfrm>
          <a:prstGeom prst="rect">
            <a:avLst/>
          </a:prstGeom>
        </p:spPr>
        <p:txBody>
          <a:bodyPr vert="horz" lIns="92537" tIns="46269" rIns="92537" bIns="46269"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859" y="2"/>
            <a:ext cx="2918294" cy="493876"/>
          </a:xfrm>
          <a:prstGeom prst="rect">
            <a:avLst/>
          </a:prstGeom>
        </p:spPr>
        <p:txBody>
          <a:bodyPr vert="horz" lIns="92537" tIns="46269" rIns="92537" bIns="46269" rtlCol="0"/>
          <a:lstStyle>
            <a:lvl1pPr algn="r">
              <a:defRPr sz="1200"/>
            </a:lvl1pPr>
          </a:lstStyle>
          <a:p>
            <a:fld id="{3A448713-53AA-4BAC-BE8A-5E0D0036A144}" type="datetimeFigureOut">
              <a:rPr kumimoji="1" lang="ja-JP" altLang="en-US" smtClean="0"/>
              <a:t>2016/10/31</a:t>
            </a:fld>
            <a:endParaRPr kumimoji="1" lang="ja-JP" altLang="en-US"/>
          </a:p>
        </p:txBody>
      </p:sp>
      <p:sp>
        <p:nvSpPr>
          <p:cNvPr id="4" name="フッター プレースホルダー 3"/>
          <p:cNvSpPr>
            <a:spLocks noGrp="1"/>
          </p:cNvSpPr>
          <p:nvPr>
            <p:ph type="ftr" sz="quarter" idx="2"/>
          </p:nvPr>
        </p:nvSpPr>
        <p:spPr>
          <a:xfrm>
            <a:off x="1" y="9370835"/>
            <a:ext cx="2918294" cy="493876"/>
          </a:xfrm>
          <a:prstGeom prst="rect">
            <a:avLst/>
          </a:prstGeom>
        </p:spPr>
        <p:txBody>
          <a:bodyPr vert="horz" lIns="92537" tIns="46269" rIns="92537" bIns="46269"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859" y="9370835"/>
            <a:ext cx="2918294" cy="493876"/>
          </a:xfrm>
          <a:prstGeom prst="rect">
            <a:avLst/>
          </a:prstGeom>
        </p:spPr>
        <p:txBody>
          <a:bodyPr vert="horz" lIns="92537" tIns="46269" rIns="92537" bIns="46269" rtlCol="0" anchor="b"/>
          <a:lstStyle>
            <a:lvl1pPr algn="r">
              <a:defRPr sz="1200"/>
            </a:lvl1pPr>
          </a:lstStyle>
          <a:p>
            <a:fld id="{9DBC48C2-16F6-4240-A1F3-5289E8EBB15E}" type="slidenum">
              <a:rPr kumimoji="1" lang="ja-JP" altLang="en-US" smtClean="0"/>
              <a:t>‹#›</a:t>
            </a:fld>
            <a:endParaRPr kumimoji="1" lang="ja-JP" altLang="en-US"/>
          </a:p>
        </p:txBody>
      </p:sp>
    </p:spTree>
    <p:extLst>
      <p:ext uri="{BB962C8B-B14F-4D97-AF65-F5344CB8AC3E}">
        <p14:creationId xmlns:p14="http://schemas.microsoft.com/office/powerpoint/2010/main" val="36896349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1" y="2"/>
            <a:ext cx="2919413" cy="493712"/>
          </a:xfrm>
          <a:prstGeom prst="rect">
            <a:avLst/>
          </a:prstGeom>
        </p:spPr>
        <p:txBody>
          <a:bodyPr vert="horz" lIns="91364" tIns="45681" rIns="91364" bIns="45681"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4764" y="2"/>
            <a:ext cx="2919412" cy="493712"/>
          </a:xfrm>
          <a:prstGeom prst="rect">
            <a:avLst/>
          </a:prstGeom>
        </p:spPr>
        <p:txBody>
          <a:bodyPr vert="horz" lIns="91364" tIns="45681" rIns="91364" bIns="45681" rtlCol="0"/>
          <a:lstStyle>
            <a:lvl1pPr algn="r">
              <a:defRPr sz="1200"/>
            </a:lvl1pPr>
          </a:lstStyle>
          <a:p>
            <a:fld id="{42C35DFF-B73A-455E-842F-45364097CFC0}" type="datetimeFigureOut">
              <a:rPr kumimoji="1" lang="ja-JP" altLang="en-US" smtClean="0"/>
              <a:t>2016/10/31</a:t>
            </a:fld>
            <a:endParaRPr kumimoji="1" lang="ja-JP" altLang="en-US"/>
          </a:p>
        </p:txBody>
      </p:sp>
      <p:sp>
        <p:nvSpPr>
          <p:cNvPr id="4" name="スライド イメージ プレースホルダー 3"/>
          <p:cNvSpPr>
            <a:spLocks noGrp="1" noRot="1" noChangeAspect="1"/>
          </p:cNvSpPr>
          <p:nvPr>
            <p:ph type="sldImg" idx="2"/>
          </p:nvPr>
        </p:nvSpPr>
        <p:spPr>
          <a:xfrm>
            <a:off x="695325" y="739775"/>
            <a:ext cx="5345113" cy="3702050"/>
          </a:xfrm>
          <a:prstGeom prst="rect">
            <a:avLst/>
          </a:prstGeom>
          <a:noFill/>
          <a:ln w="12700">
            <a:solidFill>
              <a:prstClr val="black"/>
            </a:solidFill>
          </a:ln>
        </p:spPr>
        <p:txBody>
          <a:bodyPr vert="horz" lIns="91364" tIns="45681" rIns="91364" bIns="45681" rtlCol="0" anchor="ctr"/>
          <a:lstStyle/>
          <a:p>
            <a:endParaRPr lang="ja-JP" altLang="en-US"/>
          </a:p>
        </p:txBody>
      </p:sp>
      <p:sp>
        <p:nvSpPr>
          <p:cNvPr id="5" name="ノート プレースホルダー 4"/>
          <p:cNvSpPr>
            <a:spLocks noGrp="1"/>
          </p:cNvSpPr>
          <p:nvPr>
            <p:ph type="body" sz="quarter" idx="3"/>
          </p:nvPr>
        </p:nvSpPr>
        <p:spPr>
          <a:xfrm>
            <a:off x="673103" y="4686309"/>
            <a:ext cx="5389564" cy="4440237"/>
          </a:xfrm>
          <a:prstGeom prst="rect">
            <a:avLst/>
          </a:prstGeom>
        </p:spPr>
        <p:txBody>
          <a:bodyPr vert="horz" lIns="91364" tIns="45681" rIns="91364" bIns="45681"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11" y="9371018"/>
            <a:ext cx="2919413" cy="493712"/>
          </a:xfrm>
          <a:prstGeom prst="rect">
            <a:avLst/>
          </a:prstGeom>
        </p:spPr>
        <p:txBody>
          <a:bodyPr vert="horz" lIns="91364" tIns="45681" rIns="91364" bIns="45681"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4764" y="9371018"/>
            <a:ext cx="2919412" cy="493712"/>
          </a:xfrm>
          <a:prstGeom prst="rect">
            <a:avLst/>
          </a:prstGeom>
        </p:spPr>
        <p:txBody>
          <a:bodyPr vert="horz" lIns="91364" tIns="45681" rIns="91364" bIns="45681" rtlCol="0" anchor="b"/>
          <a:lstStyle>
            <a:lvl1pPr algn="r">
              <a:defRPr sz="1200"/>
            </a:lvl1pPr>
          </a:lstStyle>
          <a:p>
            <a:fld id="{9C592030-DF58-4509-A36E-68FAC4C879A2}" type="slidenum">
              <a:rPr kumimoji="1" lang="ja-JP" altLang="en-US" smtClean="0"/>
              <a:t>‹#›</a:t>
            </a:fld>
            <a:endParaRPr kumimoji="1" lang="ja-JP" altLang="en-US"/>
          </a:p>
        </p:txBody>
      </p:sp>
    </p:spTree>
    <p:extLst>
      <p:ext uri="{BB962C8B-B14F-4D97-AF65-F5344CB8AC3E}">
        <p14:creationId xmlns:p14="http://schemas.microsoft.com/office/powerpoint/2010/main" val="4070776669"/>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sz="1200" dirty="0"/>
          </a:p>
        </p:txBody>
      </p:sp>
      <p:sp>
        <p:nvSpPr>
          <p:cNvPr id="4" name="スライド番号プレースホルダー 3"/>
          <p:cNvSpPr>
            <a:spLocks noGrp="1"/>
          </p:cNvSpPr>
          <p:nvPr>
            <p:ph type="sldNum" sz="quarter" idx="10"/>
          </p:nvPr>
        </p:nvSpPr>
        <p:spPr/>
        <p:txBody>
          <a:bodyPr/>
          <a:lstStyle/>
          <a:p>
            <a:fld id="{9C592030-DF58-4509-A36E-68FAC4C879A2}" type="slidenum">
              <a:rPr kumimoji="1" lang="ja-JP" altLang="en-US" smtClean="0"/>
              <a:t>0</a:t>
            </a:fld>
            <a:endParaRPr kumimoji="1" lang="ja-JP" altLang="en-US"/>
          </a:p>
        </p:txBody>
      </p:sp>
    </p:spTree>
    <p:extLst>
      <p:ext uri="{BB962C8B-B14F-4D97-AF65-F5344CB8AC3E}">
        <p14:creationId xmlns:p14="http://schemas.microsoft.com/office/powerpoint/2010/main" val="3727898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9</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en-US" altLang="ja-JP" dirty="0" smtClean="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11</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538274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13</a:t>
            </a:fld>
            <a:endParaRPr lang="ja-JP" altLang="en-US">
              <a:solidFill>
                <a:prstClr val="black"/>
              </a:solidFill>
            </a:endParaRPr>
          </a:p>
        </p:txBody>
      </p:sp>
    </p:spTree>
    <p:extLst>
      <p:ext uri="{BB962C8B-B14F-4D97-AF65-F5344CB8AC3E}">
        <p14:creationId xmlns:p14="http://schemas.microsoft.com/office/powerpoint/2010/main" val="3139808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14</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15</a:t>
            </a:fld>
            <a:endParaRPr lang="ja-JP" altLang="en-US">
              <a:solidFill>
                <a:prstClr val="black"/>
              </a:solidFill>
            </a:endParaRPr>
          </a:p>
        </p:txBody>
      </p:sp>
    </p:spTree>
    <p:extLst>
      <p:ext uri="{BB962C8B-B14F-4D97-AF65-F5344CB8AC3E}">
        <p14:creationId xmlns:p14="http://schemas.microsoft.com/office/powerpoint/2010/main" val="2158916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16</a:t>
            </a:fld>
            <a:endParaRPr lang="ja-JP" altLang="en-US">
              <a:solidFill>
                <a:prstClr val="black"/>
              </a:solidFill>
            </a:endParaRPr>
          </a:p>
        </p:txBody>
      </p:sp>
    </p:spTree>
    <p:extLst>
      <p:ext uri="{BB962C8B-B14F-4D97-AF65-F5344CB8AC3E}">
        <p14:creationId xmlns:p14="http://schemas.microsoft.com/office/powerpoint/2010/main" val="20701692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17</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kumimoji="1" lang="ja-JP" altLang="en-US" smtClean="0"/>
              <a:t>18</a:t>
            </a:fld>
            <a:endParaRPr kumimoji="1" lang="ja-JP" altLang="en-US"/>
          </a:p>
        </p:txBody>
      </p:sp>
    </p:spTree>
    <p:extLst>
      <p:ext uri="{BB962C8B-B14F-4D97-AF65-F5344CB8AC3E}">
        <p14:creationId xmlns:p14="http://schemas.microsoft.com/office/powerpoint/2010/main" val="3929922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Rot="1" noChangeAspect="1" noChangeArrowheads="1" noTextEdit="1"/>
          </p:cNvSpPr>
          <p:nvPr>
            <p:ph type="sldImg"/>
          </p:nvPr>
        </p:nvSpPr>
        <p:spPr>
          <a:xfrm>
            <a:off x="700088" y="741363"/>
            <a:ext cx="5340350" cy="3697287"/>
          </a:xfrm>
          <a:ln/>
        </p:spPr>
      </p:sp>
      <p:sp>
        <p:nvSpPr>
          <p:cNvPr id="5124" name="Rectangle 3"/>
          <p:cNvSpPr>
            <a:spLocks noGrp="1" noChangeArrowheads="1"/>
          </p:cNvSpPr>
          <p:nvPr>
            <p:ph type="body" idx="1"/>
          </p:nvPr>
        </p:nvSpPr>
        <p:spPr>
          <a:xfrm>
            <a:off x="674690" y="4686305"/>
            <a:ext cx="5386387" cy="4438651"/>
          </a:xfrm>
          <a:noFill/>
          <a:ln/>
        </p:spPr>
        <p:txBody>
          <a:bodyPr/>
          <a:lstStyle/>
          <a:p>
            <a:pPr eaLnBrk="1" hangingPunct="1"/>
            <a:endParaRPr lang="en-US" altLang="ja-JP" sz="1200" dirty="0" smtClean="0">
              <a:latin typeface="ＭＳ Ｐ明朝" panose="02020600040205080304" pitchFamily="18" charset="-128"/>
              <a:ea typeface="ＭＳ Ｐ明朝" panose="02020600040205080304" pitchFamily="18"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100" dirty="0">
              <a:latin typeface="+mn-ea"/>
            </a:endParaRPr>
          </a:p>
        </p:txBody>
      </p:sp>
    </p:spTree>
    <p:extLst>
      <p:ext uri="{BB962C8B-B14F-4D97-AF65-F5344CB8AC3E}">
        <p14:creationId xmlns:p14="http://schemas.microsoft.com/office/powerpoint/2010/main" val="326185388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673100" y="4686302"/>
            <a:ext cx="5460634" cy="4440237"/>
          </a:xfrm>
        </p:spPr>
        <p:txBody>
          <a:bodyPr/>
          <a:lstStyle/>
          <a:p>
            <a:endParaRPr kumimoji="1" lang="ja-JP" altLang="en-US" dirty="0"/>
          </a:p>
        </p:txBody>
      </p:sp>
    </p:spTree>
    <p:extLst>
      <p:ext uri="{BB962C8B-B14F-4D97-AF65-F5344CB8AC3E}">
        <p14:creationId xmlns:p14="http://schemas.microsoft.com/office/powerpoint/2010/main" val="6309590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kumimoji="1" lang="ja-JP" altLang="en-US" smtClean="0"/>
              <a:t>21</a:t>
            </a:fld>
            <a:endParaRPr kumimoji="1" lang="ja-JP" altLang="en-US"/>
          </a:p>
        </p:txBody>
      </p:sp>
    </p:spTree>
    <p:extLst>
      <p:ext uri="{BB962C8B-B14F-4D97-AF65-F5344CB8AC3E}">
        <p14:creationId xmlns:p14="http://schemas.microsoft.com/office/powerpoint/2010/main" val="17186983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22</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23</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24</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smtClean="0"/>
          </a:p>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25</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26</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27</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28</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2"/>
          <p:cNvSpPr>
            <a:spLocks noGrp="1" noRot="1" noChangeAspect="1" noChangeArrowheads="1" noTextEdit="1"/>
          </p:cNvSpPr>
          <p:nvPr>
            <p:ph type="sldImg"/>
          </p:nvPr>
        </p:nvSpPr>
        <p:spPr>
          <a:xfrm>
            <a:off x="700088" y="741363"/>
            <a:ext cx="5340350" cy="3697287"/>
          </a:xfrm>
          <a:ln/>
        </p:spPr>
      </p:sp>
      <p:sp>
        <p:nvSpPr>
          <p:cNvPr id="5124" name="Rectangle 3"/>
          <p:cNvSpPr>
            <a:spLocks noGrp="1" noChangeArrowheads="1"/>
          </p:cNvSpPr>
          <p:nvPr>
            <p:ph type="body" idx="1"/>
          </p:nvPr>
        </p:nvSpPr>
        <p:spPr>
          <a:xfrm>
            <a:off x="674690" y="4686305"/>
            <a:ext cx="5386387" cy="4438651"/>
          </a:xfrm>
          <a:noFill/>
          <a:ln/>
        </p:spPr>
        <p:txBody>
          <a:bodyPr/>
          <a:lstStyle/>
          <a:p>
            <a:pPr eaLnBrk="1" hangingPunct="1"/>
            <a:endParaRPr lang="ja-JP" altLang="ja-JP" dirty="0" smtClean="0">
              <a:latin typeface="+mj-ea"/>
              <a:ea typeface="+mj-e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29</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30</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31</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32</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33</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smtClean="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34</a:t>
            </a:fld>
            <a:endParaRPr lang="ja-JP" altLang="en-US">
              <a:solidFill>
                <a:prstClr val="black"/>
              </a:solidFill>
            </a:endParaRPr>
          </a:p>
        </p:txBody>
      </p:sp>
    </p:spTree>
    <p:extLst>
      <p:ext uri="{BB962C8B-B14F-4D97-AF65-F5344CB8AC3E}">
        <p14:creationId xmlns:p14="http://schemas.microsoft.com/office/powerpoint/2010/main" val="21327465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5" name="日付プレースホルダー 4"/>
          <p:cNvSpPr>
            <a:spLocks noGrp="1"/>
          </p:cNvSpPr>
          <p:nvPr>
            <p:ph type="dt" idx="11"/>
          </p:nvPr>
        </p:nvSpPr>
        <p:spPr/>
        <p:txBody>
          <a:bodyPr/>
          <a:lstStyle/>
          <a:p>
            <a:r>
              <a:rPr lang="en-US" altLang="ja-JP" smtClean="0">
                <a:solidFill>
                  <a:prstClr val="black"/>
                </a:solidFill>
              </a:rPr>
              <a:t>2015/12/17</a:t>
            </a:r>
            <a:endParaRPr lang="ja-JP" altLang="en-US">
              <a:solidFill>
                <a:prstClr val="black"/>
              </a:solidFill>
            </a:endParaRPr>
          </a:p>
        </p:txBody>
      </p:sp>
    </p:spTree>
    <p:extLst>
      <p:ext uri="{BB962C8B-B14F-4D97-AF65-F5344CB8AC3E}">
        <p14:creationId xmlns:p14="http://schemas.microsoft.com/office/powerpoint/2010/main" val="64920852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8500" y="741363"/>
            <a:ext cx="5338763" cy="3697287"/>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9291833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8500" y="741363"/>
            <a:ext cx="5338763" cy="3697287"/>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92918333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38</a:t>
            </a:fld>
            <a:endParaRPr lang="ja-JP" altLang="en-US">
              <a:solidFill>
                <a:prstClr val="black"/>
              </a:solidFill>
            </a:endParaRPr>
          </a:p>
        </p:txBody>
      </p:sp>
    </p:spTree>
    <p:extLst>
      <p:ext uri="{BB962C8B-B14F-4D97-AF65-F5344CB8AC3E}">
        <p14:creationId xmlns:p14="http://schemas.microsoft.com/office/powerpoint/2010/main" val="7936117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451069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39</a:t>
            </a:fld>
            <a:endParaRPr lang="ja-JP" altLang="en-US">
              <a:solidFill>
                <a:prstClr val="black"/>
              </a:solidFill>
            </a:endParaRPr>
          </a:p>
        </p:txBody>
      </p:sp>
    </p:spTree>
    <p:extLst>
      <p:ext uri="{BB962C8B-B14F-4D97-AF65-F5344CB8AC3E}">
        <p14:creationId xmlns:p14="http://schemas.microsoft.com/office/powerpoint/2010/main" val="23368938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40604555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41</a:t>
            </a:fld>
            <a:endParaRPr lang="ja-JP" altLang="en-US">
              <a:solidFill>
                <a:prstClr val="black"/>
              </a:solidFill>
            </a:endParaRPr>
          </a:p>
        </p:txBody>
      </p:sp>
    </p:spTree>
    <p:extLst>
      <p:ext uri="{BB962C8B-B14F-4D97-AF65-F5344CB8AC3E}">
        <p14:creationId xmlns:p14="http://schemas.microsoft.com/office/powerpoint/2010/main" val="311846623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42</a:t>
            </a:fld>
            <a:endParaRPr lang="ja-JP" altLang="en-US">
              <a:solidFill>
                <a:prstClr val="black"/>
              </a:solidFill>
            </a:endParaRPr>
          </a:p>
        </p:txBody>
      </p:sp>
    </p:spTree>
    <p:extLst>
      <p:ext uri="{BB962C8B-B14F-4D97-AF65-F5344CB8AC3E}">
        <p14:creationId xmlns:p14="http://schemas.microsoft.com/office/powerpoint/2010/main" val="319804533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43</a:t>
            </a:fld>
            <a:endParaRPr lang="ja-JP" altLang="en-US">
              <a:solidFill>
                <a:prstClr val="black"/>
              </a:solidFill>
            </a:endParaRPr>
          </a:p>
        </p:txBody>
      </p:sp>
    </p:spTree>
    <p:extLst>
      <p:ext uri="{BB962C8B-B14F-4D97-AF65-F5344CB8AC3E}">
        <p14:creationId xmlns:p14="http://schemas.microsoft.com/office/powerpoint/2010/main" val="107002972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44</a:t>
            </a:fld>
            <a:endParaRPr lang="ja-JP" altLang="en-US">
              <a:solidFill>
                <a:prstClr val="black"/>
              </a:solidFill>
            </a:endParaRPr>
          </a:p>
        </p:txBody>
      </p:sp>
    </p:spTree>
    <p:extLst>
      <p:ext uri="{BB962C8B-B14F-4D97-AF65-F5344CB8AC3E}">
        <p14:creationId xmlns:p14="http://schemas.microsoft.com/office/powerpoint/2010/main" val="258651204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45</a:t>
            </a:fld>
            <a:endParaRPr lang="ja-JP" altLang="en-US">
              <a:solidFill>
                <a:prstClr val="black"/>
              </a:solidFill>
            </a:endParaRPr>
          </a:p>
        </p:txBody>
      </p:sp>
    </p:spTree>
    <p:extLst>
      <p:ext uri="{BB962C8B-B14F-4D97-AF65-F5344CB8AC3E}">
        <p14:creationId xmlns:p14="http://schemas.microsoft.com/office/powerpoint/2010/main" val="3704796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9C592030-DF58-4509-A36E-68FAC4C879A2}" type="slidenum">
              <a:rPr lang="ja-JP" altLang="en-US" smtClean="0">
                <a:solidFill>
                  <a:prstClr val="black"/>
                </a:solidFill>
              </a:rPr>
              <a:pPr/>
              <a:t>46</a:t>
            </a:fld>
            <a:endParaRPr lang="ja-JP" altLang="en-US">
              <a:solidFill>
                <a:prstClr val="black"/>
              </a:solidFill>
            </a:endParaRPr>
          </a:p>
        </p:txBody>
      </p:sp>
    </p:spTree>
    <p:extLst>
      <p:ext uri="{BB962C8B-B14F-4D97-AF65-F5344CB8AC3E}">
        <p14:creationId xmlns:p14="http://schemas.microsoft.com/office/powerpoint/2010/main" val="36595473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8500" y="741363"/>
            <a:ext cx="5338763" cy="36972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0E8A250-2FB9-4E5A-908C-CD62196E65AE}" type="slidenum">
              <a:rPr lang="ja-JP" altLang="en-US" smtClean="0">
                <a:solidFill>
                  <a:prstClr val="black"/>
                </a:solidFill>
              </a:rPr>
              <a:pPr/>
              <a:t>47</a:t>
            </a:fld>
            <a:endParaRPr lang="ja-JP" altLang="en-US">
              <a:solidFill>
                <a:prstClr val="black"/>
              </a:solidFill>
            </a:endParaRPr>
          </a:p>
        </p:txBody>
      </p:sp>
    </p:spTree>
    <p:extLst>
      <p:ext uri="{BB962C8B-B14F-4D97-AF65-F5344CB8AC3E}">
        <p14:creationId xmlns:p14="http://schemas.microsoft.com/office/powerpoint/2010/main" val="268152710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8500" y="741363"/>
            <a:ext cx="5338763" cy="3697287"/>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60E8A250-2FB9-4E5A-908C-CD62196E65AE}" type="slidenum">
              <a:rPr lang="ja-JP" altLang="en-US" smtClean="0">
                <a:solidFill>
                  <a:prstClr val="black"/>
                </a:solidFill>
              </a:rPr>
              <a:pPr/>
              <a:t>48</a:t>
            </a:fld>
            <a:endParaRPr lang="ja-JP" altLang="en-US">
              <a:solidFill>
                <a:prstClr val="black"/>
              </a:solidFill>
            </a:endParaRPr>
          </a:p>
        </p:txBody>
      </p:sp>
    </p:spTree>
    <p:extLst>
      <p:ext uri="{BB962C8B-B14F-4D97-AF65-F5344CB8AC3E}">
        <p14:creationId xmlns:p14="http://schemas.microsoft.com/office/powerpoint/2010/main" val="2681527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en-US" altLang="ja-JP" dirty="0" smtClean="0"/>
          </a:p>
        </p:txBody>
      </p:sp>
    </p:spTree>
    <p:extLst>
      <p:ext uri="{BB962C8B-B14F-4D97-AF65-F5344CB8AC3E}">
        <p14:creationId xmlns:p14="http://schemas.microsoft.com/office/powerpoint/2010/main" val="374510698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lang="ja-JP" altLang="en-US" sz="1100" dirty="0">
              <a:latin typeface="+mn-ea"/>
            </a:endParaRPr>
          </a:p>
        </p:txBody>
      </p:sp>
      <p:sp>
        <p:nvSpPr>
          <p:cNvPr id="4" name="スライド番号プレースホルダー 3"/>
          <p:cNvSpPr>
            <a:spLocks noGrp="1"/>
          </p:cNvSpPr>
          <p:nvPr>
            <p:ph type="sldNum" sz="quarter" idx="5"/>
          </p:nvPr>
        </p:nvSpPr>
        <p:spPr>
          <a:xfrm>
            <a:off x="3814763" y="9371015"/>
            <a:ext cx="2919412" cy="493712"/>
          </a:xfrm>
        </p:spPr>
        <p:txBody>
          <a:bodyPr/>
          <a:lstStyle/>
          <a:p>
            <a:pPr>
              <a:defRPr/>
            </a:pPr>
            <a:fld id="{E03ACC66-82D8-4B61-A7B8-2EDDF8C4D659}" type="slidenum">
              <a:rPr lang="en-US" altLang="ja-JP" smtClean="0"/>
              <a:pPr>
                <a:defRPr/>
              </a:pPr>
              <a:t>49</a:t>
            </a:fld>
            <a:endParaRPr lang="en-US" altLang="ja-JP" dirty="0"/>
          </a:p>
        </p:txBody>
      </p:sp>
    </p:spTree>
    <p:extLst>
      <p:ext uri="{BB962C8B-B14F-4D97-AF65-F5344CB8AC3E}">
        <p14:creationId xmlns:p14="http://schemas.microsoft.com/office/powerpoint/2010/main" val="4084580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45106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451069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451069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95325" y="739775"/>
            <a:ext cx="5345113" cy="3702050"/>
          </a:xfrm>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74510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5"/>
            <a:ext cx="84201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41" indent="0" algn="ctr">
              <a:buNone/>
              <a:defRPr>
                <a:solidFill>
                  <a:schemeClr val="tx1">
                    <a:tint val="75000"/>
                  </a:schemeClr>
                </a:solidFill>
              </a:defRPr>
            </a:lvl2pPr>
            <a:lvl3pPr marL="914283" indent="0" algn="ctr">
              <a:buNone/>
              <a:defRPr>
                <a:solidFill>
                  <a:schemeClr val="tx1">
                    <a:tint val="75000"/>
                  </a:schemeClr>
                </a:solidFill>
              </a:defRPr>
            </a:lvl3pPr>
            <a:lvl4pPr marL="1371424" indent="0" algn="ctr">
              <a:buNone/>
              <a:defRPr>
                <a:solidFill>
                  <a:schemeClr val="tx1">
                    <a:tint val="75000"/>
                  </a:schemeClr>
                </a:solidFill>
              </a:defRPr>
            </a:lvl4pPr>
            <a:lvl5pPr marL="1828565" indent="0" algn="ctr">
              <a:buNone/>
              <a:defRPr>
                <a:solidFill>
                  <a:schemeClr val="tx1">
                    <a:tint val="75000"/>
                  </a:schemeClr>
                </a:solidFill>
              </a:defRPr>
            </a:lvl5pPr>
            <a:lvl6pPr marL="2285706" indent="0" algn="ctr">
              <a:buNone/>
              <a:defRPr>
                <a:solidFill>
                  <a:schemeClr val="tx1">
                    <a:tint val="75000"/>
                  </a:schemeClr>
                </a:solidFill>
              </a:defRPr>
            </a:lvl6pPr>
            <a:lvl7pPr marL="2742848" indent="0" algn="ctr">
              <a:buNone/>
              <a:defRPr>
                <a:solidFill>
                  <a:schemeClr val="tx1">
                    <a:tint val="75000"/>
                  </a:schemeClr>
                </a:solidFill>
              </a:defRPr>
            </a:lvl7pPr>
            <a:lvl8pPr marL="3199990" indent="0" algn="ctr">
              <a:buNone/>
              <a:defRPr>
                <a:solidFill>
                  <a:schemeClr val="tx1">
                    <a:tint val="75000"/>
                  </a:schemeClr>
                </a:solidFill>
              </a:defRPr>
            </a:lvl8pPr>
            <a:lvl9pPr marL="3657131"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9530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35550" y="1600206"/>
            <a:ext cx="4375150" cy="4525963"/>
          </a:xfrm>
        </p:spPr>
        <p:txBody>
          <a:bodyPr/>
          <a:lstStyle>
            <a:lvl1pPr>
              <a:defRPr sz="2800"/>
            </a:lvl1pPr>
            <a:lvl2pPr>
              <a:defRPr sz="23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4"/>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E04FD5BF-1724-466B-8AAD-82388D047170}" type="datetime1">
              <a:rPr lang="ja-JP" altLang="en-US" smtClean="0"/>
              <a:pPr>
                <a:defRPr/>
              </a:pPr>
              <a:t>2016/10/31</a:t>
            </a:fld>
            <a:endParaRPr lang="ja-JP" altLang="en-US"/>
          </a:p>
        </p:txBody>
      </p:sp>
      <p:sp>
        <p:nvSpPr>
          <p:cNvPr id="6" name="フッター プレースホルダー 5"/>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C31E2453-22C4-4328-90FC-75BFD4F004AB}" type="slidenum">
              <a:rPr lang="ja-JP" altLang="en-US"/>
              <a:pPr>
                <a:defRPr/>
              </a:pPr>
              <a:t>‹#›</a:t>
            </a:fld>
            <a:endParaRPr lang="ja-JP" altLang="en-US"/>
          </a:p>
        </p:txBody>
      </p:sp>
    </p:spTree>
    <p:extLst>
      <p:ext uri="{BB962C8B-B14F-4D97-AF65-F5344CB8AC3E}">
        <p14:creationId xmlns:p14="http://schemas.microsoft.com/office/powerpoint/2010/main" val="255296661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7"/>
            <a:ext cx="4376870" cy="639763"/>
          </a:xfrm>
        </p:spPr>
        <p:txBody>
          <a:bodyPr anchor="b"/>
          <a:lstStyle>
            <a:lvl1pPr marL="0" indent="0">
              <a:buNone/>
              <a:defRPr sz="2300" b="1"/>
            </a:lvl1pPr>
            <a:lvl2pPr marL="457097" indent="0">
              <a:buNone/>
              <a:defRPr sz="2000" b="1"/>
            </a:lvl2pPr>
            <a:lvl3pPr marL="914192" indent="0">
              <a:buNone/>
              <a:defRPr sz="1800" b="1"/>
            </a:lvl3pPr>
            <a:lvl4pPr marL="1371289" indent="0">
              <a:buNone/>
              <a:defRPr sz="1600" b="1"/>
            </a:lvl4pPr>
            <a:lvl5pPr marL="1828384" indent="0">
              <a:buNone/>
              <a:defRPr sz="1600" b="1"/>
            </a:lvl5pPr>
            <a:lvl6pPr marL="2285480" indent="0">
              <a:buNone/>
              <a:defRPr sz="1600" b="1"/>
            </a:lvl6pPr>
            <a:lvl7pPr marL="2742576" indent="0">
              <a:buNone/>
              <a:defRPr sz="1600" b="1"/>
            </a:lvl7pPr>
            <a:lvl8pPr marL="3199672" indent="0">
              <a:buNone/>
              <a:defRPr sz="1600" b="1"/>
            </a:lvl8pPr>
            <a:lvl9pPr marL="3656768"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115" y="1535117"/>
            <a:ext cx="4378590" cy="639763"/>
          </a:xfrm>
        </p:spPr>
        <p:txBody>
          <a:bodyPr anchor="b"/>
          <a:lstStyle>
            <a:lvl1pPr marL="0" indent="0">
              <a:buNone/>
              <a:defRPr sz="2300" b="1"/>
            </a:lvl1pPr>
            <a:lvl2pPr marL="457097" indent="0">
              <a:buNone/>
              <a:defRPr sz="2000" b="1"/>
            </a:lvl2pPr>
            <a:lvl3pPr marL="914192" indent="0">
              <a:buNone/>
              <a:defRPr sz="1800" b="1"/>
            </a:lvl3pPr>
            <a:lvl4pPr marL="1371289" indent="0">
              <a:buNone/>
              <a:defRPr sz="1600" b="1"/>
            </a:lvl4pPr>
            <a:lvl5pPr marL="1828384" indent="0">
              <a:buNone/>
              <a:defRPr sz="1600" b="1"/>
            </a:lvl5pPr>
            <a:lvl6pPr marL="2285480" indent="0">
              <a:buNone/>
              <a:defRPr sz="1600" b="1"/>
            </a:lvl6pPr>
            <a:lvl7pPr marL="2742576" indent="0">
              <a:buNone/>
              <a:defRPr sz="1600" b="1"/>
            </a:lvl7pPr>
            <a:lvl8pPr marL="3199672" indent="0">
              <a:buNone/>
              <a:defRPr sz="1600" b="1"/>
            </a:lvl8pPr>
            <a:lvl9pPr marL="3656768"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115" y="2174875"/>
            <a:ext cx="4378590" cy="3951288"/>
          </a:xfrm>
        </p:spPr>
        <p:txBody>
          <a:bodyPr/>
          <a:lstStyle>
            <a:lvl1pPr>
              <a:defRPr sz="23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6"/>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ADF9A410-0409-49C3-BBA0-20A688689289}" type="datetime1">
              <a:rPr lang="ja-JP" altLang="en-US" smtClean="0"/>
              <a:pPr>
                <a:defRPr/>
              </a:pPr>
              <a:t>2016/10/31</a:t>
            </a:fld>
            <a:endParaRPr lang="ja-JP" altLang="en-US"/>
          </a:p>
        </p:txBody>
      </p:sp>
      <p:sp>
        <p:nvSpPr>
          <p:cNvPr id="8" name="フッター プレースホルダー 7"/>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9" name="スライド番号プレースホルダー 8"/>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52AA3946-1B83-47D0-953E-2BEFDA8CA704}" type="slidenum">
              <a:rPr lang="ja-JP" altLang="en-US"/>
              <a:pPr>
                <a:defRPr/>
              </a:pPr>
              <a:t>‹#›</a:t>
            </a:fld>
            <a:endParaRPr lang="ja-JP" altLang="en-US"/>
          </a:p>
        </p:txBody>
      </p:sp>
    </p:spTree>
    <p:extLst>
      <p:ext uri="{BB962C8B-B14F-4D97-AF65-F5344CB8AC3E}">
        <p14:creationId xmlns:p14="http://schemas.microsoft.com/office/powerpoint/2010/main" val="389291368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2"/>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8178C242-49CE-44E3-A5C9-F71F7E7A82F8}" type="datetime1">
              <a:rPr lang="ja-JP" altLang="en-US" smtClean="0"/>
              <a:pPr>
                <a:defRPr/>
              </a:pPr>
              <a:t>2016/10/31</a:t>
            </a:fld>
            <a:endParaRPr lang="ja-JP" altLang="en-US"/>
          </a:p>
        </p:txBody>
      </p:sp>
      <p:sp>
        <p:nvSpPr>
          <p:cNvPr id="4" name="フッター プレースホルダー 3"/>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5" name="スライド番号プレースホルダー 4"/>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32CFF62D-7558-4F78-B6E8-EA50CD9F4356}" type="slidenum">
              <a:rPr lang="ja-JP" altLang="en-US"/>
              <a:pPr>
                <a:defRPr/>
              </a:pPr>
              <a:t>‹#›</a:t>
            </a:fld>
            <a:endParaRPr lang="ja-JP" altLang="en-US"/>
          </a:p>
        </p:txBody>
      </p:sp>
    </p:spTree>
    <p:extLst>
      <p:ext uri="{BB962C8B-B14F-4D97-AF65-F5344CB8AC3E}">
        <p14:creationId xmlns:p14="http://schemas.microsoft.com/office/powerpoint/2010/main" val="308325399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00306089-46BE-4EE3-B690-9A28F473F2ED}" type="datetime1">
              <a:rPr lang="ja-JP" altLang="en-US" smtClean="0"/>
              <a:pPr>
                <a:defRPr/>
              </a:pPr>
              <a:t>2016/10/31</a:t>
            </a:fld>
            <a:endParaRPr lang="ja-JP" altLang="en-US"/>
          </a:p>
        </p:txBody>
      </p:sp>
      <p:sp>
        <p:nvSpPr>
          <p:cNvPr id="3" name="フッター プレースホルダー 2"/>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4" name="スライド番号プレースホルダー 3"/>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2A80778D-0E4D-4F48-87C1-78763D709778}" type="slidenum">
              <a:rPr lang="ja-JP" altLang="en-US"/>
              <a:pPr>
                <a:defRPr/>
              </a:pPr>
              <a:t>‹#›</a:t>
            </a:fld>
            <a:endParaRPr lang="ja-JP" altLang="en-US"/>
          </a:p>
        </p:txBody>
      </p:sp>
    </p:spTree>
    <p:extLst>
      <p:ext uri="{BB962C8B-B14F-4D97-AF65-F5344CB8AC3E}">
        <p14:creationId xmlns:p14="http://schemas.microsoft.com/office/powerpoint/2010/main" val="126268038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60"/>
            <a:ext cx="3259006" cy="1162051"/>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2972" y="273063"/>
            <a:ext cx="5537729" cy="5853113"/>
          </a:xfrm>
        </p:spPr>
        <p:txBody>
          <a:bodyPr/>
          <a:lstStyle>
            <a:lvl1pPr>
              <a:defRPr sz="3200"/>
            </a:lvl1pPr>
            <a:lvl2pPr>
              <a:defRPr sz="2800"/>
            </a:lvl2pPr>
            <a:lvl3pPr>
              <a:defRPr sz="23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4"/>
            <a:ext cx="3259006" cy="4691063"/>
          </a:xfrm>
        </p:spPr>
        <p:txBody>
          <a:bodyPr/>
          <a:lstStyle>
            <a:lvl1pPr marL="0" indent="0">
              <a:buNone/>
              <a:defRPr sz="1400"/>
            </a:lvl1pPr>
            <a:lvl2pPr marL="457097" indent="0">
              <a:buNone/>
              <a:defRPr sz="1200"/>
            </a:lvl2pPr>
            <a:lvl3pPr marL="914192" indent="0">
              <a:buNone/>
              <a:defRPr sz="1100"/>
            </a:lvl3pPr>
            <a:lvl4pPr marL="1371289" indent="0">
              <a:buNone/>
              <a:defRPr sz="900"/>
            </a:lvl4pPr>
            <a:lvl5pPr marL="1828384" indent="0">
              <a:buNone/>
              <a:defRPr sz="900"/>
            </a:lvl5pPr>
            <a:lvl6pPr marL="2285480" indent="0">
              <a:buNone/>
              <a:defRPr sz="900"/>
            </a:lvl6pPr>
            <a:lvl7pPr marL="2742576" indent="0">
              <a:buNone/>
              <a:defRPr sz="900"/>
            </a:lvl7pPr>
            <a:lvl8pPr marL="3199672" indent="0">
              <a:buNone/>
              <a:defRPr sz="900"/>
            </a:lvl8pPr>
            <a:lvl9pPr marL="3656768"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DC5B2AC8-9E0F-4E3C-9B74-3CDD2E445385}" type="datetime1">
              <a:rPr lang="ja-JP" altLang="en-US" smtClean="0"/>
              <a:pPr>
                <a:defRPr/>
              </a:pPr>
              <a:t>2016/10/31</a:t>
            </a:fld>
            <a:endParaRPr lang="ja-JP" altLang="en-US"/>
          </a:p>
        </p:txBody>
      </p:sp>
      <p:sp>
        <p:nvSpPr>
          <p:cNvPr id="6" name="フッター プレースホルダー 5"/>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7687E35A-13BA-42EF-966B-877AA719AC04}" type="slidenum">
              <a:rPr lang="ja-JP" altLang="en-US"/>
              <a:pPr>
                <a:defRPr/>
              </a:pPr>
              <a:t>‹#›</a:t>
            </a:fld>
            <a:endParaRPr lang="ja-JP" altLang="en-US"/>
          </a:p>
        </p:txBody>
      </p:sp>
    </p:spTree>
    <p:extLst>
      <p:ext uri="{BB962C8B-B14F-4D97-AF65-F5344CB8AC3E}">
        <p14:creationId xmlns:p14="http://schemas.microsoft.com/office/powerpoint/2010/main" val="14448203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793"/>
            <a:ext cx="5943600" cy="566739"/>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645" y="612775"/>
            <a:ext cx="5943600" cy="4114800"/>
          </a:xfrm>
        </p:spPr>
        <p:txBody>
          <a:bodyPr rtlCol="0">
            <a:normAutofit/>
          </a:bodyPr>
          <a:lstStyle>
            <a:lvl1pPr marL="0" indent="0">
              <a:buNone/>
              <a:defRPr sz="3200"/>
            </a:lvl1pPr>
            <a:lvl2pPr marL="457097" indent="0">
              <a:buNone/>
              <a:defRPr sz="2800"/>
            </a:lvl2pPr>
            <a:lvl3pPr marL="914192" indent="0">
              <a:buNone/>
              <a:defRPr sz="2300"/>
            </a:lvl3pPr>
            <a:lvl4pPr marL="1371289" indent="0">
              <a:buNone/>
              <a:defRPr sz="2000"/>
            </a:lvl4pPr>
            <a:lvl5pPr marL="1828384" indent="0">
              <a:buNone/>
              <a:defRPr sz="2000"/>
            </a:lvl5pPr>
            <a:lvl6pPr marL="2285480" indent="0">
              <a:buNone/>
              <a:defRPr sz="2000"/>
            </a:lvl6pPr>
            <a:lvl7pPr marL="2742576" indent="0">
              <a:buNone/>
              <a:defRPr sz="2000"/>
            </a:lvl7pPr>
            <a:lvl8pPr marL="3199672" indent="0">
              <a:buNone/>
              <a:defRPr sz="2000"/>
            </a:lvl8pPr>
            <a:lvl9pPr marL="3656768" indent="0">
              <a:buNone/>
              <a:defRPr sz="2000"/>
            </a:lvl9pPr>
          </a:lstStyle>
          <a:p>
            <a:pPr lvl="0"/>
            <a:endParaRPr lang="ja-JP" altLang="en-US" noProof="0"/>
          </a:p>
        </p:txBody>
      </p:sp>
      <p:sp>
        <p:nvSpPr>
          <p:cNvPr id="4" name="テキスト プレースホルダー 3"/>
          <p:cNvSpPr>
            <a:spLocks noGrp="1"/>
          </p:cNvSpPr>
          <p:nvPr>
            <p:ph type="body" sz="half" idx="2"/>
          </p:nvPr>
        </p:nvSpPr>
        <p:spPr>
          <a:xfrm>
            <a:off x="1941645" y="5367532"/>
            <a:ext cx="5943600" cy="804863"/>
          </a:xfrm>
        </p:spPr>
        <p:txBody>
          <a:bodyPr/>
          <a:lstStyle>
            <a:lvl1pPr marL="0" indent="0">
              <a:buNone/>
              <a:defRPr sz="1400"/>
            </a:lvl1pPr>
            <a:lvl2pPr marL="457097" indent="0">
              <a:buNone/>
              <a:defRPr sz="1200"/>
            </a:lvl2pPr>
            <a:lvl3pPr marL="914192" indent="0">
              <a:buNone/>
              <a:defRPr sz="1100"/>
            </a:lvl3pPr>
            <a:lvl4pPr marL="1371289" indent="0">
              <a:buNone/>
              <a:defRPr sz="900"/>
            </a:lvl4pPr>
            <a:lvl5pPr marL="1828384" indent="0">
              <a:buNone/>
              <a:defRPr sz="900"/>
            </a:lvl5pPr>
            <a:lvl6pPr marL="2285480" indent="0">
              <a:buNone/>
              <a:defRPr sz="900"/>
            </a:lvl6pPr>
            <a:lvl7pPr marL="2742576" indent="0">
              <a:buNone/>
              <a:defRPr sz="900"/>
            </a:lvl7pPr>
            <a:lvl8pPr marL="3199672" indent="0">
              <a:buNone/>
              <a:defRPr sz="900"/>
            </a:lvl8pPr>
            <a:lvl9pPr marL="3656768" indent="0">
              <a:buNone/>
              <a:defRPr sz="900"/>
            </a:lvl9pPr>
          </a:lstStyle>
          <a:p>
            <a:pPr lvl="0"/>
            <a:r>
              <a:rPr lang="ja-JP" altLang="en-US" smtClean="0"/>
              <a:t>マスター テキストの書式設定</a:t>
            </a:r>
          </a:p>
        </p:txBody>
      </p:sp>
      <p:sp>
        <p:nvSpPr>
          <p:cNvPr id="5" name="日付プレースホルダー 4"/>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65B4ADB0-81E7-4483-80B7-D822199364A9}" type="datetime1">
              <a:rPr lang="ja-JP" altLang="en-US" smtClean="0"/>
              <a:pPr>
                <a:defRPr/>
              </a:pPr>
              <a:t>2016/10/31</a:t>
            </a:fld>
            <a:endParaRPr lang="ja-JP" altLang="en-US"/>
          </a:p>
        </p:txBody>
      </p:sp>
      <p:sp>
        <p:nvSpPr>
          <p:cNvPr id="6" name="フッター プレースホルダー 5"/>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7" name="スライド番号プレースホルダー 6"/>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0E2F8BCA-8CEE-4640-B9B0-07EB85045844}" type="slidenum">
              <a:rPr lang="ja-JP" altLang="en-US"/>
              <a:pPr>
                <a:defRPr/>
              </a:pPr>
              <a:t>‹#›</a:t>
            </a:fld>
            <a:endParaRPr lang="ja-JP" altLang="en-US"/>
          </a:p>
        </p:txBody>
      </p:sp>
    </p:spTree>
    <p:extLst>
      <p:ext uri="{BB962C8B-B14F-4D97-AF65-F5344CB8AC3E}">
        <p14:creationId xmlns:p14="http://schemas.microsoft.com/office/powerpoint/2010/main" val="503818242"/>
      </p:ext>
    </p:extLst>
  </p:cSld>
  <p:clrMapOvr>
    <a:masterClrMapping/>
  </p:clrMapOvr>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23498A03-616B-4584-9AF6-006829D2FEA3}" type="datetime1">
              <a:rPr lang="ja-JP" altLang="en-US" smtClean="0"/>
              <a:pPr>
                <a:defRPr/>
              </a:pPr>
              <a:t>2016/10/31</a:t>
            </a:fld>
            <a:endParaRPr lang="ja-JP" altLang="en-US"/>
          </a:p>
        </p:txBody>
      </p:sp>
      <p:sp>
        <p:nvSpPr>
          <p:cNvPr id="5" name="フッター プレースホルダー 4"/>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98EDAA31-8278-4A7D-A5FD-E7171A7E0C1C}" type="slidenum">
              <a:rPr lang="ja-JP" altLang="en-US"/>
              <a:pPr>
                <a:defRPr/>
              </a:pPr>
              <a:t>‹#›</a:t>
            </a:fld>
            <a:endParaRPr lang="ja-JP" altLang="en-US"/>
          </a:p>
        </p:txBody>
      </p:sp>
    </p:spTree>
    <p:extLst>
      <p:ext uri="{BB962C8B-B14F-4D97-AF65-F5344CB8AC3E}">
        <p14:creationId xmlns:p14="http://schemas.microsoft.com/office/powerpoint/2010/main" val="1948345193"/>
      </p:ext>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8"/>
            <a:ext cx="222885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274648"/>
            <a:ext cx="652145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C44A07FF-959C-4855-B446-A7836374537C}" type="datetime1">
              <a:rPr lang="ja-JP" altLang="en-US" smtClean="0"/>
              <a:pPr>
                <a:defRPr/>
              </a:pPr>
              <a:t>2016/10/31</a:t>
            </a:fld>
            <a:endParaRPr lang="ja-JP" altLang="en-US"/>
          </a:p>
        </p:txBody>
      </p:sp>
      <p:sp>
        <p:nvSpPr>
          <p:cNvPr id="5" name="フッター プレースホルダー 4"/>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C2EA22E8-9ACD-42AC-A526-084E16B40B1B}" type="slidenum">
              <a:rPr lang="ja-JP" altLang="en-US"/>
              <a:pPr>
                <a:defRPr/>
              </a:pPr>
              <a:t>‹#›</a:t>
            </a:fld>
            <a:endParaRPr lang="ja-JP" altLang="en-US"/>
          </a:p>
        </p:txBody>
      </p:sp>
    </p:spTree>
    <p:extLst>
      <p:ext uri="{BB962C8B-B14F-4D97-AF65-F5344CB8AC3E}">
        <p14:creationId xmlns:p14="http://schemas.microsoft.com/office/powerpoint/2010/main" val="3455838810"/>
      </p:ext>
    </p:extLst>
  </p:cSld>
  <p:clrMapOvr>
    <a:masterClrMapping/>
  </p:clrMapOvr>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正方形/長方形 2"/>
          <p:cNvSpPr/>
          <p:nvPr userDrawn="1"/>
        </p:nvSpPr>
        <p:spPr>
          <a:xfrm>
            <a:off x="108018" y="476673"/>
            <a:ext cx="9669525" cy="720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lIns="91429" tIns="45715" rIns="91429" bIns="45715"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defTabSz="1072866">
              <a:defRPr/>
            </a:pPr>
            <a:endParaRPr lang="ja-JP" altLang="en-US">
              <a:solidFill>
                <a:prstClr val="white"/>
              </a:solidFill>
            </a:endParaRPr>
          </a:p>
        </p:txBody>
      </p:sp>
      <p:sp>
        <p:nvSpPr>
          <p:cNvPr id="2" name="タイトル 1"/>
          <p:cNvSpPr>
            <a:spLocks noGrp="1"/>
          </p:cNvSpPr>
          <p:nvPr>
            <p:ph type="title"/>
          </p:nvPr>
        </p:nvSpPr>
        <p:spPr>
          <a:xfrm>
            <a:off x="495300" y="44624"/>
            <a:ext cx="8915400" cy="404664"/>
          </a:xfrm>
        </p:spPr>
        <p:txBody>
          <a:bodyPr/>
          <a:lstStyle>
            <a:lvl1pPr algn="ctr">
              <a:defRPr sz="230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4" name="日付プレースホルダ 3"/>
          <p:cNvSpPr>
            <a:spLocks noGrp="1"/>
          </p:cNvSpPr>
          <p:nvPr>
            <p:ph type="dt" sz="half" idx="10"/>
          </p:nvPr>
        </p:nvSpPr>
        <p:spPr/>
        <p:txBody>
          <a:bodyPr/>
          <a:lstStyle>
            <a:lvl1pPr>
              <a:defRPr>
                <a:solidFill>
                  <a:prstClr val="black">
                    <a:tint val="75000"/>
                  </a:prstClr>
                </a:solidFill>
              </a:defRPr>
            </a:lvl1pPr>
          </a:lstStyle>
          <a:p>
            <a:pPr>
              <a:defRPr/>
            </a:pPr>
            <a:fld id="{CE544EBB-6394-48FE-A054-52795DC921A3}" type="datetime1">
              <a:rPr lang="ja-JP" altLang="en-US" smtClean="0"/>
              <a:pPr>
                <a:defRPr/>
              </a:pPr>
              <a:t>2016/10/31</a:t>
            </a:fld>
            <a:endParaRPr lang="ja-JP" altLang="en-US"/>
          </a:p>
        </p:txBody>
      </p:sp>
      <p:sp>
        <p:nvSpPr>
          <p:cNvPr id="5" name="フッター プレースホルダ 4"/>
          <p:cNvSpPr>
            <a:spLocks noGrp="1"/>
          </p:cNvSpPr>
          <p:nvPr>
            <p:ph type="ftr" sz="quarter" idx="11"/>
          </p:nvPr>
        </p:nvSpPr>
        <p:spPr/>
        <p:txBody>
          <a:bodyPr/>
          <a:lstStyle>
            <a:lvl1pPr>
              <a:defRPr>
                <a:solidFill>
                  <a:prstClr val="black">
                    <a:tint val="75000"/>
                  </a:prstClr>
                </a:solidFill>
              </a:defRPr>
            </a:lvl1pPr>
          </a:lstStyle>
          <a:p>
            <a:pPr>
              <a:defRPr/>
            </a:pPr>
            <a:endParaRPr lang="ja-JP" altLang="en-US"/>
          </a:p>
        </p:txBody>
      </p:sp>
    </p:spTree>
    <p:extLst>
      <p:ext uri="{BB962C8B-B14F-4D97-AF65-F5344CB8AC3E}">
        <p14:creationId xmlns:p14="http://schemas.microsoft.com/office/powerpoint/2010/main" val="3378260702"/>
      </p:ext>
    </p:extLst>
  </p:cSld>
  <p:clrMapOvr>
    <a:masterClrMapping/>
  </p:clrMapOvr>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A6DCAB-B2C2-4F0D-8EFC-2E1981AA8D6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28661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95300" y="274643"/>
            <a:ext cx="652145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195972623"/>
      </p:ext>
    </p:extLst>
  </p:cSld>
  <p:clrMapOvr>
    <a:masterClrMapping/>
  </p:clrMapOvr>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8014" y="-27384"/>
            <a:ext cx="9302687" cy="504056"/>
          </a:xfrm>
        </p:spPr>
        <p:txBody>
          <a:bodyPr>
            <a:noAutofit/>
          </a:bodyPr>
          <a:lstStyle>
            <a:lvl1pPr algn="ctr">
              <a:defRPr sz="280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6"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10" name="正方形/長方形 9"/>
          <p:cNvSpPr/>
          <p:nvPr userDrawn="1"/>
        </p:nvSpPr>
        <p:spPr>
          <a:xfrm>
            <a:off x="108012" y="476672"/>
            <a:ext cx="9669524" cy="720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defTabSz="914400">
              <a:defRPr/>
            </a:pPr>
            <a:endParaRPr lang="ja-JP" altLang="en-US">
              <a:solidFill>
                <a:prstClr val="white"/>
              </a:solidFill>
            </a:endParaRPr>
          </a:p>
        </p:txBody>
      </p:sp>
      <p:sp>
        <p:nvSpPr>
          <p:cNvPr id="11" name="円/楕円 10"/>
          <p:cNvSpPr/>
          <p:nvPr userDrawn="1"/>
        </p:nvSpPr>
        <p:spPr>
          <a:xfrm>
            <a:off x="9284730" y="117364"/>
            <a:ext cx="569626" cy="253392"/>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smtClean="0">
                <a:solidFill>
                  <a:srgbClr val="F79646">
                    <a:lumMod val="75000"/>
                  </a:srgbClr>
                </a:solidFill>
                <a:latin typeface="Impact" pitchFamily="34" charset="0"/>
              </a:rPr>
              <a:pPr algn="ctr" fontAlgn="base">
                <a:spcBef>
                  <a:spcPct val="0"/>
                </a:spcBef>
                <a:spcAft>
                  <a:spcPct val="0"/>
                </a:spcAft>
                <a:defRPr/>
              </a:pPr>
              <a:t>‹#›</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4257628909"/>
      </p:ext>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2" name="Rectangle 6"/>
          <p:cNvSpPr>
            <a:spLocks noGrp="1" noChangeArrowheads="1"/>
          </p:cNvSpPr>
          <p:nvPr>
            <p:ph type="sldNum" sz="quarter" idx="12"/>
          </p:nvPr>
        </p:nvSpPr>
        <p:spPr>
          <a:xfrm>
            <a:off x="7466136" y="6448275"/>
            <a:ext cx="2311400" cy="365125"/>
          </a:xfrm>
          <a:prstGeom prst="rect">
            <a:avLst/>
          </a:prstGeom>
          <a:ln/>
        </p:spPr>
        <p:txBody>
          <a:bodyPr/>
          <a:lstStyle>
            <a:lvl1pPr>
              <a:defRPr/>
            </a:lvl1pPr>
          </a:lstStyle>
          <a:p>
            <a:pPr>
              <a:defRPr/>
            </a:pPr>
            <a:fld id="{FB89A3C5-35BC-417A-99D4-0F0D3F5DE24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00450892"/>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1" y="2130429"/>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1"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Tree>
    <p:extLst>
      <p:ext uri="{BB962C8B-B14F-4D97-AF65-F5344CB8AC3E}">
        <p14:creationId xmlns:p14="http://schemas.microsoft.com/office/powerpoint/2010/main" val="286039236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1"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200"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xfrm>
            <a:off x="7667645" y="6597674"/>
            <a:ext cx="2224087" cy="260350"/>
          </a:xfrm>
          <a:prstGeom prst="rect">
            <a:avLst/>
          </a:prstGeom>
          <a:ln/>
        </p:spPr>
        <p:txBody>
          <a:bodyPr/>
          <a:lstStyle>
            <a:lvl1pPr>
              <a:defRPr/>
            </a:lvl1pPr>
          </a:lstStyle>
          <a:p>
            <a:pPr>
              <a:defRPr/>
            </a:pPr>
            <a:fld id="{13BE5857-9E8D-4845-8467-689A088B6AD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48000678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8014" y="-27384"/>
            <a:ext cx="9302687" cy="504056"/>
          </a:xfrm>
        </p:spPr>
        <p:txBody>
          <a:bodyPr>
            <a:noAutofit/>
          </a:bodyPr>
          <a:lstStyle>
            <a:lvl1pPr algn="ctr">
              <a:defRPr sz="280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6"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8" name="正方形/長方形 7"/>
          <p:cNvSpPr/>
          <p:nvPr userDrawn="1"/>
        </p:nvSpPr>
        <p:spPr>
          <a:xfrm>
            <a:off x="108012" y="476672"/>
            <a:ext cx="9669524" cy="720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defTabSz="914400">
              <a:defRPr/>
            </a:pPr>
            <a:endParaRPr lang="ja-JP" altLang="en-US">
              <a:solidFill>
                <a:prstClr val="white"/>
              </a:solidFill>
            </a:endParaRPr>
          </a:p>
        </p:txBody>
      </p:sp>
      <p:sp>
        <p:nvSpPr>
          <p:cNvPr id="9" name="円/楕円 8"/>
          <p:cNvSpPr/>
          <p:nvPr userDrawn="1"/>
        </p:nvSpPr>
        <p:spPr>
          <a:xfrm>
            <a:off x="9284730" y="117364"/>
            <a:ext cx="569626" cy="253392"/>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smtClean="0">
                <a:solidFill>
                  <a:srgbClr val="F79646">
                    <a:lumMod val="75000"/>
                  </a:srgbClr>
                </a:solidFill>
                <a:latin typeface="Impact" pitchFamily="34" charset="0"/>
              </a:rPr>
              <a:pPr algn="ctr" fontAlgn="base">
                <a:spcBef>
                  <a:spcPct val="0"/>
                </a:spcBef>
                <a:spcAft>
                  <a:spcPct val="0"/>
                </a:spcAft>
                <a:defRPr/>
              </a:pPr>
              <a:t>‹#›</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909590029"/>
      </p:ext>
    </p:extLst>
  </p:cSld>
  <p:clrMapOvr>
    <a:masterClrMapping/>
  </p:clrMapOvr>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xfrm>
            <a:off x="7667645" y="6597674"/>
            <a:ext cx="2224087" cy="260350"/>
          </a:xfrm>
          <a:prstGeom prst="rect">
            <a:avLst/>
          </a:prstGeom>
          <a:ln/>
        </p:spPr>
        <p:txBody>
          <a:bodyPr/>
          <a:lstStyle>
            <a:lvl1pPr>
              <a:defRPr/>
            </a:lvl1pPr>
          </a:lstStyle>
          <a:p>
            <a:pPr>
              <a:defRPr/>
            </a:pPr>
            <a:fld id="{9AE105EC-D7F1-4A6C-BAA5-DAB4306209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6450178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3" y="2130490"/>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3" y="3886202"/>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863407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464780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9" y="4406965"/>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9"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64412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43"/>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FEA05E-A3A2-441A-B7F3-CEAB208FEC5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352534804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3"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3253242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3"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3"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8"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8"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1451740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182313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3198171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5" y="273052"/>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2"/>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7768523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893681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4226542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3" y="274643"/>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6D2061B-8D40-420F-9580-E926C7514F6F}"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5CD40F8F-D7F4-4026-8B71-A60A356170AD}"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9288307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4" name="日付プレースホルダ 3"/>
          <p:cNvSpPr>
            <a:spLocks noGrp="1"/>
          </p:cNvSpPr>
          <p:nvPr>
            <p:ph type="dt" sz="half" idx="10"/>
          </p:nvPr>
        </p:nvSpPr>
        <p:spPr/>
        <p:txBody>
          <a:bodyPr/>
          <a:lstStyle/>
          <a:p>
            <a:fld id="{C5B98905-AFC0-419A-907D-2790B527CB1C}"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a:xfrm>
            <a:off x="7517210" y="6492940"/>
            <a:ext cx="2311400" cy="365125"/>
          </a:xfrm>
        </p:spPr>
        <p:txBody>
          <a:bodyPr/>
          <a:lstStyle/>
          <a:p>
            <a:fld id="{829D5749-A9C1-4A00-A08E-A8AED4796347}" type="slidenum">
              <a:rPr lang="ja-JP" altLang="en-US" smtClean="0">
                <a:solidFill>
                  <a:prstClr val="black">
                    <a:tint val="75000"/>
                  </a:prstClr>
                </a:solidFill>
              </a:rPr>
              <a:pPr/>
              <a:t>‹#›</a:t>
            </a:fld>
            <a:endParaRPr lang="ja-JP" altLang="en-US">
              <a:solidFill>
                <a:prstClr val="black">
                  <a:tint val="75000"/>
                </a:prstClr>
              </a:solidFill>
            </a:endParaRPr>
          </a:p>
        </p:txBody>
      </p:sp>
      <p:cxnSp>
        <p:nvCxnSpPr>
          <p:cNvPr id="7" name="直線コネクタ 3"/>
          <p:cNvCxnSpPr>
            <a:cxnSpLocks noChangeShapeType="1"/>
          </p:cNvCxnSpPr>
          <p:nvPr userDrawn="1"/>
        </p:nvCxnSpPr>
        <p:spPr bwMode="auto">
          <a:xfrm>
            <a:off x="-17910" y="446161"/>
            <a:ext cx="9923910" cy="0"/>
          </a:xfrm>
          <a:prstGeom prst="line">
            <a:avLst/>
          </a:prstGeom>
          <a:noFill/>
          <a:ln w="63500" cmpd="thinThick" algn="ctr">
            <a:solidFill>
              <a:srgbClr val="FF9900"/>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5873859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44625"/>
            <a:ext cx="8915400" cy="404664"/>
          </a:xfrm>
        </p:spPr>
        <p:txBody>
          <a:bodyPr/>
          <a:lstStyle>
            <a:lvl1pPr algn="ctr">
              <a:defRPr sz="240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6"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
        <p:nvSpPr>
          <p:cNvPr id="8" name="正方形/長方形 7"/>
          <p:cNvSpPr/>
          <p:nvPr userDrawn="1"/>
        </p:nvSpPr>
        <p:spPr>
          <a:xfrm>
            <a:off x="108041" y="476672"/>
            <a:ext cx="9669524" cy="720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defTabSz="914400">
              <a:defRPr/>
            </a:pPr>
            <a:endParaRPr lang="ja-JP" altLang="en-US">
              <a:solidFill>
                <a:prstClr val="white"/>
              </a:solidFill>
            </a:endParaRPr>
          </a:p>
        </p:txBody>
      </p:sp>
    </p:spTree>
    <p:extLst>
      <p:ext uri="{BB962C8B-B14F-4D97-AF65-F5344CB8AC3E}">
        <p14:creationId xmlns:p14="http://schemas.microsoft.com/office/powerpoint/2010/main" val="11577561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A6DCAB-B2C2-4F0D-8EFC-2E1981AA8D6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0688563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80838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08018" y="-27383"/>
            <a:ext cx="9302687" cy="504056"/>
          </a:xfrm>
        </p:spPr>
        <p:txBody>
          <a:bodyPr>
            <a:noAutofit/>
          </a:bodyPr>
          <a:lstStyle>
            <a:lvl1pPr algn="ctr">
              <a:defRPr sz="280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6" name="日付プレースホルダ 3"/>
          <p:cNvSpPr>
            <a:spLocks noGrp="1"/>
          </p:cNvSpPr>
          <p:nvPr>
            <p:ph type="dt" sz="half" idx="10"/>
          </p:nvPr>
        </p:nvSpPr>
        <p:spPr/>
        <p:txBody>
          <a:bodyPr/>
          <a:lstStyle>
            <a:lvl1pPr>
              <a:defRPr/>
            </a:lvl1pPr>
          </a:lstStyle>
          <a:p>
            <a:pPr>
              <a:defRPr/>
            </a:pPr>
            <a:endParaRPr lang="ja-JP" altLang="en-US">
              <a:solidFill>
                <a:prstClr val="black">
                  <a:tint val="75000"/>
                </a:prstClr>
              </a:solidFill>
            </a:endParaRPr>
          </a:p>
        </p:txBody>
      </p:sp>
      <p:sp>
        <p:nvSpPr>
          <p:cNvPr id="7" name="フッター プレースホルダ 4"/>
          <p:cNvSpPr>
            <a:spLocks noGrp="1"/>
          </p:cNvSpPr>
          <p:nvPr>
            <p:ph type="ftr" sz="quarter" idx="11"/>
          </p:nvPr>
        </p:nvSpPr>
        <p:spPr/>
        <p:txBody>
          <a:bodyPr/>
          <a:lstStyle>
            <a:lvl1pPr>
              <a:defRPr/>
            </a:lvl1pPr>
          </a:lstStyle>
          <a:p>
            <a:pPr>
              <a:defRPr/>
            </a:pPr>
            <a:endParaRPr lang="ja-JP" altLang="en-US">
              <a:solidFill>
                <a:prstClr val="black">
                  <a:tint val="75000"/>
                </a:prstClr>
              </a:solidFill>
            </a:endParaRPr>
          </a:p>
        </p:txBody>
      </p:sp>
    </p:spTree>
    <p:extLst>
      <p:ext uri="{BB962C8B-B14F-4D97-AF65-F5344CB8AC3E}">
        <p14:creationId xmlns:p14="http://schemas.microsoft.com/office/powerpoint/2010/main" val="2840104381"/>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3" y="2130531"/>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3" y="3886202"/>
            <a:ext cx="6934200" cy="1752600"/>
          </a:xfrm>
        </p:spPr>
        <p:txBody>
          <a:bodyPr/>
          <a:lstStyle>
            <a:lvl1pPr marL="0" indent="0" algn="ctr">
              <a:buNone/>
              <a:defRPr>
                <a:solidFill>
                  <a:schemeClr val="tx1">
                    <a:tint val="75000"/>
                  </a:schemeClr>
                </a:solidFill>
              </a:defRPr>
            </a:lvl1pPr>
            <a:lvl2pPr marL="456855" indent="0" algn="ctr">
              <a:buNone/>
              <a:defRPr>
                <a:solidFill>
                  <a:schemeClr val="tx1">
                    <a:tint val="75000"/>
                  </a:schemeClr>
                </a:solidFill>
              </a:defRPr>
            </a:lvl2pPr>
            <a:lvl3pPr marL="913710" indent="0" algn="ctr">
              <a:buNone/>
              <a:defRPr>
                <a:solidFill>
                  <a:schemeClr val="tx1">
                    <a:tint val="75000"/>
                  </a:schemeClr>
                </a:solidFill>
              </a:defRPr>
            </a:lvl3pPr>
            <a:lvl4pPr marL="1370564" indent="0" algn="ctr">
              <a:buNone/>
              <a:defRPr>
                <a:solidFill>
                  <a:schemeClr val="tx1">
                    <a:tint val="75000"/>
                  </a:schemeClr>
                </a:solidFill>
              </a:defRPr>
            </a:lvl4pPr>
            <a:lvl5pPr marL="1827419" indent="0" algn="ctr">
              <a:buNone/>
              <a:defRPr>
                <a:solidFill>
                  <a:schemeClr val="tx1">
                    <a:tint val="75000"/>
                  </a:schemeClr>
                </a:solidFill>
              </a:defRPr>
            </a:lvl5pPr>
            <a:lvl6pPr marL="2284273" indent="0" algn="ctr">
              <a:buNone/>
              <a:defRPr>
                <a:solidFill>
                  <a:schemeClr val="tx1">
                    <a:tint val="75000"/>
                  </a:schemeClr>
                </a:solidFill>
              </a:defRPr>
            </a:lvl6pPr>
            <a:lvl7pPr marL="2741129" indent="0" algn="ctr">
              <a:buNone/>
              <a:defRPr>
                <a:solidFill>
                  <a:schemeClr val="tx1">
                    <a:tint val="75000"/>
                  </a:schemeClr>
                </a:solidFill>
              </a:defRPr>
            </a:lvl7pPr>
            <a:lvl8pPr marL="3197979" indent="0" algn="ctr">
              <a:buNone/>
              <a:defRPr>
                <a:solidFill>
                  <a:schemeClr val="tx1">
                    <a:tint val="75000"/>
                  </a:schemeClr>
                </a:solidFill>
              </a:defRPr>
            </a:lvl8pPr>
            <a:lvl9pPr marL="3654837"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1910039"/>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493281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9" y="4407006"/>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9" y="2906723"/>
            <a:ext cx="8420100" cy="1500187"/>
          </a:xfrm>
        </p:spPr>
        <p:txBody>
          <a:bodyPr anchor="b"/>
          <a:lstStyle>
            <a:lvl1pPr marL="0" indent="0">
              <a:buNone/>
              <a:defRPr sz="2000">
                <a:solidFill>
                  <a:schemeClr val="tx1">
                    <a:tint val="75000"/>
                  </a:schemeClr>
                </a:solidFill>
              </a:defRPr>
            </a:lvl1pPr>
            <a:lvl2pPr marL="456855" indent="0">
              <a:buNone/>
              <a:defRPr sz="1800">
                <a:solidFill>
                  <a:schemeClr val="tx1">
                    <a:tint val="75000"/>
                  </a:schemeClr>
                </a:solidFill>
              </a:defRPr>
            </a:lvl2pPr>
            <a:lvl3pPr marL="913710" indent="0">
              <a:buNone/>
              <a:defRPr sz="1600">
                <a:solidFill>
                  <a:schemeClr val="tx1">
                    <a:tint val="75000"/>
                  </a:schemeClr>
                </a:solidFill>
              </a:defRPr>
            </a:lvl3pPr>
            <a:lvl4pPr marL="1370564" indent="0">
              <a:buNone/>
              <a:defRPr sz="1400">
                <a:solidFill>
                  <a:schemeClr val="tx1">
                    <a:tint val="75000"/>
                  </a:schemeClr>
                </a:solidFill>
              </a:defRPr>
            </a:lvl4pPr>
            <a:lvl5pPr marL="1827419" indent="0">
              <a:buNone/>
              <a:defRPr sz="1400">
                <a:solidFill>
                  <a:schemeClr val="tx1">
                    <a:tint val="75000"/>
                  </a:schemeClr>
                </a:solidFill>
              </a:defRPr>
            </a:lvl5pPr>
            <a:lvl6pPr marL="2284273" indent="0">
              <a:buNone/>
              <a:defRPr sz="1400">
                <a:solidFill>
                  <a:schemeClr val="tx1">
                    <a:tint val="75000"/>
                  </a:schemeClr>
                </a:solidFill>
              </a:defRPr>
            </a:lvl6pPr>
            <a:lvl7pPr marL="2741129" indent="0">
              <a:buNone/>
              <a:defRPr sz="1400">
                <a:solidFill>
                  <a:schemeClr val="tx1">
                    <a:tint val="75000"/>
                  </a:schemeClr>
                </a:solidFill>
              </a:defRPr>
            </a:lvl7pPr>
            <a:lvl8pPr marL="3197979" indent="0">
              <a:buNone/>
              <a:defRPr sz="1400">
                <a:solidFill>
                  <a:schemeClr val="tx1">
                    <a:tint val="75000"/>
                  </a:schemeClr>
                </a:solidFill>
              </a:defRPr>
            </a:lvl8pPr>
            <a:lvl9pPr marL="3654837"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8134706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3" y="1600217"/>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17"/>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8595254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49" y="1535113"/>
            <a:ext cx="4376871" cy="639762"/>
          </a:xfrm>
        </p:spPr>
        <p:txBody>
          <a:bodyPr anchor="b"/>
          <a:lstStyle>
            <a:lvl1pPr marL="0" indent="0">
              <a:buNone/>
              <a:defRPr sz="2400" b="1"/>
            </a:lvl1pPr>
            <a:lvl2pPr marL="456855" indent="0">
              <a:buNone/>
              <a:defRPr sz="2000" b="1"/>
            </a:lvl2pPr>
            <a:lvl3pPr marL="913710" indent="0">
              <a:buNone/>
              <a:defRPr sz="1800" b="1"/>
            </a:lvl3pPr>
            <a:lvl4pPr marL="1370564" indent="0">
              <a:buNone/>
              <a:defRPr sz="1600" b="1"/>
            </a:lvl4pPr>
            <a:lvl5pPr marL="1827419" indent="0">
              <a:buNone/>
              <a:defRPr sz="1600" b="1"/>
            </a:lvl5pPr>
            <a:lvl6pPr marL="2284273" indent="0">
              <a:buNone/>
              <a:defRPr sz="1600" b="1"/>
            </a:lvl6pPr>
            <a:lvl7pPr marL="2741129" indent="0">
              <a:buNone/>
              <a:defRPr sz="1600" b="1"/>
            </a:lvl7pPr>
            <a:lvl8pPr marL="3197979" indent="0">
              <a:buNone/>
              <a:defRPr sz="1600" b="1"/>
            </a:lvl8pPr>
            <a:lvl9pPr marL="3654837"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49" y="2174875"/>
            <a:ext cx="437687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22" y="1535113"/>
            <a:ext cx="4378589" cy="639762"/>
          </a:xfrm>
        </p:spPr>
        <p:txBody>
          <a:bodyPr anchor="b"/>
          <a:lstStyle>
            <a:lvl1pPr marL="0" indent="0">
              <a:buNone/>
              <a:defRPr sz="2400" b="1"/>
            </a:lvl1pPr>
            <a:lvl2pPr marL="456855" indent="0">
              <a:buNone/>
              <a:defRPr sz="2000" b="1"/>
            </a:lvl2pPr>
            <a:lvl3pPr marL="913710" indent="0">
              <a:buNone/>
              <a:defRPr sz="1800" b="1"/>
            </a:lvl3pPr>
            <a:lvl4pPr marL="1370564" indent="0">
              <a:buNone/>
              <a:defRPr sz="1600" b="1"/>
            </a:lvl4pPr>
            <a:lvl5pPr marL="1827419" indent="0">
              <a:buNone/>
              <a:defRPr sz="1600" b="1"/>
            </a:lvl5pPr>
            <a:lvl6pPr marL="2284273" indent="0">
              <a:buNone/>
              <a:defRPr sz="1600" b="1"/>
            </a:lvl6pPr>
            <a:lvl7pPr marL="2741129" indent="0">
              <a:buNone/>
              <a:defRPr sz="1600" b="1"/>
            </a:lvl7pPr>
            <a:lvl8pPr marL="3197979" indent="0">
              <a:buNone/>
              <a:defRPr sz="1600" b="1"/>
            </a:lvl8pPr>
            <a:lvl9pPr marL="3654837"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22" y="2174875"/>
            <a:ext cx="43785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56749282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3813576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4576168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9" y="273051"/>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3003" y="27307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9" y="1435113"/>
            <a:ext cx="3259006" cy="4691063"/>
          </a:xfrm>
        </p:spPr>
        <p:txBody>
          <a:bodyPr/>
          <a:lstStyle>
            <a:lvl1pPr marL="0" indent="0">
              <a:buNone/>
              <a:defRPr sz="1400"/>
            </a:lvl1pPr>
            <a:lvl2pPr marL="456855" indent="0">
              <a:buNone/>
              <a:defRPr sz="1200"/>
            </a:lvl2pPr>
            <a:lvl3pPr marL="913710" indent="0">
              <a:buNone/>
              <a:defRPr sz="1000"/>
            </a:lvl3pPr>
            <a:lvl4pPr marL="1370564" indent="0">
              <a:buNone/>
              <a:defRPr sz="900"/>
            </a:lvl4pPr>
            <a:lvl5pPr marL="1827419" indent="0">
              <a:buNone/>
              <a:defRPr sz="900"/>
            </a:lvl5pPr>
            <a:lvl6pPr marL="2284273" indent="0">
              <a:buNone/>
              <a:defRPr sz="900"/>
            </a:lvl6pPr>
            <a:lvl7pPr marL="2741129" indent="0">
              <a:buNone/>
              <a:defRPr sz="900"/>
            </a:lvl7pPr>
            <a:lvl8pPr marL="3197979" indent="0">
              <a:buNone/>
              <a:defRPr sz="900"/>
            </a:lvl8pPr>
            <a:lvl9pPr marL="3654837"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2894391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18"/>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E82DD-02BB-4D47-A1B6-EA933F079C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1509623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63" y="4800601"/>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63" y="612785"/>
            <a:ext cx="5943600" cy="4114800"/>
          </a:xfrm>
        </p:spPr>
        <p:txBody>
          <a:bodyPr/>
          <a:lstStyle>
            <a:lvl1pPr marL="0" indent="0">
              <a:buNone/>
              <a:defRPr sz="3200"/>
            </a:lvl1pPr>
            <a:lvl2pPr marL="456855" indent="0">
              <a:buNone/>
              <a:defRPr sz="2800"/>
            </a:lvl2pPr>
            <a:lvl3pPr marL="913710" indent="0">
              <a:buNone/>
              <a:defRPr sz="2400"/>
            </a:lvl3pPr>
            <a:lvl4pPr marL="1370564" indent="0">
              <a:buNone/>
              <a:defRPr sz="2000"/>
            </a:lvl4pPr>
            <a:lvl5pPr marL="1827419" indent="0">
              <a:buNone/>
              <a:defRPr sz="2000"/>
            </a:lvl5pPr>
            <a:lvl6pPr marL="2284273" indent="0">
              <a:buNone/>
              <a:defRPr sz="2000"/>
            </a:lvl6pPr>
            <a:lvl7pPr marL="2741129" indent="0">
              <a:buNone/>
              <a:defRPr sz="2000"/>
            </a:lvl7pPr>
            <a:lvl8pPr marL="3197979" indent="0">
              <a:buNone/>
              <a:defRPr sz="2000"/>
            </a:lvl8pPr>
            <a:lvl9pPr marL="3654837" indent="0">
              <a:buNone/>
              <a:defRPr sz="2000"/>
            </a:lvl9pPr>
          </a:lstStyle>
          <a:p>
            <a:endParaRPr kumimoji="1" lang="ja-JP" altLang="en-US"/>
          </a:p>
        </p:txBody>
      </p:sp>
      <p:sp>
        <p:nvSpPr>
          <p:cNvPr id="4" name="テキスト プレースホルダー 3"/>
          <p:cNvSpPr>
            <a:spLocks noGrp="1"/>
          </p:cNvSpPr>
          <p:nvPr>
            <p:ph type="body" sz="half" idx="2"/>
          </p:nvPr>
        </p:nvSpPr>
        <p:spPr>
          <a:xfrm>
            <a:off x="1941663" y="5367338"/>
            <a:ext cx="5943600" cy="804862"/>
          </a:xfrm>
        </p:spPr>
        <p:txBody>
          <a:bodyPr/>
          <a:lstStyle>
            <a:lvl1pPr marL="0" indent="0">
              <a:buNone/>
              <a:defRPr sz="1400"/>
            </a:lvl1pPr>
            <a:lvl2pPr marL="456855" indent="0">
              <a:buNone/>
              <a:defRPr sz="1200"/>
            </a:lvl2pPr>
            <a:lvl3pPr marL="913710" indent="0">
              <a:buNone/>
              <a:defRPr sz="1000"/>
            </a:lvl3pPr>
            <a:lvl4pPr marL="1370564" indent="0">
              <a:buNone/>
              <a:defRPr sz="900"/>
            </a:lvl4pPr>
            <a:lvl5pPr marL="1827419" indent="0">
              <a:buNone/>
              <a:defRPr sz="900"/>
            </a:lvl5pPr>
            <a:lvl6pPr marL="2284273" indent="0">
              <a:buNone/>
              <a:defRPr sz="900"/>
            </a:lvl6pPr>
            <a:lvl7pPr marL="2741129" indent="0">
              <a:buNone/>
              <a:defRPr sz="900"/>
            </a:lvl7pPr>
            <a:lvl8pPr marL="3197979" indent="0">
              <a:buNone/>
              <a:defRPr sz="900"/>
            </a:lvl8pPr>
            <a:lvl9pPr marL="3654837"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87739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825255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4" y="274663"/>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3" y="274663"/>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r>
              <a:rPr lang="en-US" altLang="ja-JP" smtClean="0">
                <a:solidFill>
                  <a:prstClr val="black">
                    <a:tint val="75000"/>
                  </a:prstClr>
                </a:solidFill>
              </a:rPr>
              <a:t>2014/8/8</a:t>
            </a:r>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46FF2EDD-A33D-43B9-B0EA-DC635BAC757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2881400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59947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30"/>
            <a:ext cx="84201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B8A73707-36B0-408B-9F0E-A9650B96256A}"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8765988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0811F036-B167-4397-9AFC-F22130D85DD0}"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0896606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5"/>
            <a:ext cx="84201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07937CB5-6866-436B-94E3-84B61437B84B}"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12086972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9530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5035550" y="1600205"/>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C7A7457B-92F5-40DB-9C23-352EFB33E7CF}"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7649084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5032113"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5032113"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2032354D-6AAB-4D22-B1C2-3AA01FCF9408}"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dirty="0">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157122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F0E5F179-7FC5-4C60-B30A-0AD7E50990FA}"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175733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3"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199"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E5857-9E8D-4845-8467-689A088B6AD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593541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3430866-5901-4B3C-84EE-28A09939EFCC}"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dirty="0">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37791025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872972" y="273055"/>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C010DA22-05DC-4C1E-ABCF-F52B390AE2CB}"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43535286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dirty="0"/>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F45B7087-76C3-41EF-987C-9FD4E9BC396A}"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dirty="0">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368700579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5B5F7AC-18DB-45DD-9943-11411C34958D}"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290805751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3"/>
            <a:ext cx="222885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95300" y="274643"/>
            <a:ext cx="652145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D5D9D67E-5D9F-4DD8-B7AA-47D8070366BA}" type="datetime1">
              <a:rPr lang="ja-JP" altLang="en-US" smtClean="0">
                <a:solidFill>
                  <a:prstClr val="black">
                    <a:tint val="75000"/>
                  </a:prstClr>
                </a:solidFill>
              </a:rPr>
              <a:pPr/>
              <a:t>2016/10/31</a:t>
            </a:fld>
            <a:endParaRPr lang="ja-JP" altLang="en-US" dirty="0">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dirty="0">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44C8CC77-7C3F-4F42-BE18-F028DB2765DB}" type="slidenum">
              <a:rPr lang="ja-JP" altLang="en-US" smtClean="0">
                <a:solidFill>
                  <a:prstClr val="black">
                    <a:tint val="75000"/>
                  </a:prstClr>
                </a:solidFill>
              </a:rPr>
              <a:pPr/>
              <a:t>‹#›</a:t>
            </a:fld>
            <a:endParaRPr lang="ja-JP" altLang="en-US" dirty="0">
              <a:solidFill>
                <a:prstClr val="black">
                  <a:tint val="75000"/>
                </a:prstClr>
              </a:solidFill>
            </a:endParaRPr>
          </a:p>
        </p:txBody>
      </p:sp>
    </p:spTree>
    <p:extLst>
      <p:ext uri="{BB962C8B-B14F-4D97-AF65-F5344CB8AC3E}">
        <p14:creationId xmlns:p14="http://schemas.microsoft.com/office/powerpoint/2010/main" val="197390880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cxnSp>
        <p:nvCxnSpPr>
          <p:cNvPr id="3" name="直線コネクタ 6"/>
          <p:cNvCxnSpPr>
            <a:cxnSpLocks noChangeShapeType="1"/>
          </p:cNvCxnSpPr>
          <p:nvPr userDrawn="1"/>
        </p:nvCxnSpPr>
        <p:spPr bwMode="auto">
          <a:xfrm>
            <a:off x="0" y="402146"/>
            <a:ext cx="9906000" cy="1587"/>
          </a:xfrm>
          <a:prstGeom prst="line">
            <a:avLst/>
          </a:prstGeom>
          <a:noFill/>
          <a:ln w="63500" cmpd="thickThin" algn="ctr">
            <a:solidFill>
              <a:srgbClr val="FF9900"/>
            </a:solidFill>
            <a:round/>
            <a:headEnd/>
            <a:tailEnd/>
          </a:ln>
        </p:spPr>
      </p:cxnSp>
      <p:sp>
        <p:nvSpPr>
          <p:cNvPr id="7" name="スライド番号プレースホルダ 2"/>
          <p:cNvSpPr txBox="1">
            <a:spLocks/>
          </p:cNvSpPr>
          <p:nvPr userDrawn="1"/>
        </p:nvSpPr>
        <p:spPr bwMode="auto">
          <a:xfrm>
            <a:off x="9402763" y="33548"/>
            <a:ext cx="436562" cy="304800"/>
          </a:xfrm>
          <a:prstGeom prst="rect">
            <a:avLst/>
          </a:prstGeom>
          <a:noFill/>
          <a:ln w="9525">
            <a:solidFill>
              <a:schemeClr val="tx1"/>
            </a:solidFill>
            <a:miter lim="800000"/>
            <a:headEnd/>
            <a:tailEnd/>
          </a:ln>
        </p:spPr>
        <p:txBody>
          <a:bodyPr wrap="none" anchor="ctr" anchorCtr="1"/>
          <a:lstStyle/>
          <a:p>
            <a:pPr defTabSz="914400">
              <a:defRPr/>
            </a:pPr>
            <a:fld id="{CCA9FCA8-C93E-423A-B190-5510D9E07E3E}" type="slidenum">
              <a:rPr kumimoji="0" lang="en-US" altLang="ja-JP" sz="1200">
                <a:solidFill>
                  <a:prstClr val="black"/>
                </a:solidFill>
              </a:rPr>
              <a:pPr defTabSz="914400">
                <a:defRPr/>
              </a:pPr>
              <a:t>‹#›</a:t>
            </a:fld>
            <a:endParaRPr kumimoji="0" lang="en-US" altLang="ja-JP" sz="1200">
              <a:solidFill>
                <a:prstClr val="black"/>
              </a:solidFill>
            </a:endParaRPr>
          </a:p>
        </p:txBody>
      </p:sp>
    </p:spTree>
    <p:extLst>
      <p:ext uri="{BB962C8B-B14F-4D97-AF65-F5344CB8AC3E}">
        <p14:creationId xmlns:p14="http://schemas.microsoft.com/office/powerpoint/2010/main" val="23301952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cxnSp>
        <p:nvCxnSpPr>
          <p:cNvPr id="3" name="直線コネクタ 6"/>
          <p:cNvCxnSpPr>
            <a:cxnSpLocks noChangeShapeType="1"/>
          </p:cNvCxnSpPr>
          <p:nvPr userDrawn="1"/>
        </p:nvCxnSpPr>
        <p:spPr bwMode="auto">
          <a:xfrm>
            <a:off x="2" y="466408"/>
            <a:ext cx="9906000" cy="1587"/>
          </a:xfrm>
          <a:prstGeom prst="line">
            <a:avLst/>
          </a:prstGeom>
          <a:noFill/>
          <a:ln w="63500" cmpd="thickThin" algn="ctr">
            <a:solidFill>
              <a:srgbClr val="FF9900"/>
            </a:solidFill>
            <a:round/>
            <a:headEnd/>
            <a:tailEnd/>
          </a:ln>
        </p:spPr>
      </p:cxnSp>
    </p:spTree>
    <p:extLst>
      <p:ext uri="{BB962C8B-B14F-4D97-AF65-F5344CB8AC3E}">
        <p14:creationId xmlns:p14="http://schemas.microsoft.com/office/powerpoint/2010/main" val="31251070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cxnSp>
        <p:nvCxnSpPr>
          <p:cNvPr id="4" name="直線コネクタ 6"/>
          <p:cNvCxnSpPr>
            <a:cxnSpLocks noChangeShapeType="1"/>
          </p:cNvCxnSpPr>
          <p:nvPr userDrawn="1"/>
        </p:nvCxnSpPr>
        <p:spPr bwMode="auto">
          <a:xfrm>
            <a:off x="0" y="402147"/>
            <a:ext cx="9906000" cy="1587"/>
          </a:xfrm>
          <a:prstGeom prst="line">
            <a:avLst/>
          </a:prstGeom>
          <a:noFill/>
          <a:ln w="63500" cmpd="thickThin" algn="ctr">
            <a:solidFill>
              <a:srgbClr val="FF9900"/>
            </a:solidFill>
            <a:round/>
            <a:headEnd/>
            <a:tailEnd/>
          </a:ln>
        </p:spPr>
      </p:cxnSp>
    </p:spTree>
    <p:extLst>
      <p:ext uri="{BB962C8B-B14F-4D97-AF65-F5344CB8AC3E}">
        <p14:creationId xmlns:p14="http://schemas.microsoft.com/office/powerpoint/2010/main" val="205511238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8"/>
            <a:ext cx="84201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413CABD8-C6EF-4398-8916-6FCF20926A7E}"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11292864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495300" y="980728"/>
            <a:ext cx="8915400" cy="5760640"/>
          </a:xfrm>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E0CFF2A-4910-434E-BF9E-91E2EB63956B}"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10724913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38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38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BB77D2-B1AC-47B7-88B7-2520CF4E08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5606871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3"/>
            <a:ext cx="84201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7B02C3A1-9499-4792-90BE-3C748D570A4D}"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60935058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9530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035550" y="1600203"/>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C9ABC44A-5F97-4696-8E99-77FBC9C2E93C}"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392780809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5032112"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5032112"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17A9C2F-7242-4479-8FB8-9375DF361F62}"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cxnSp>
        <p:nvCxnSpPr>
          <p:cNvPr id="10" name="直線コネクタ 9"/>
          <p:cNvCxnSpPr/>
          <p:nvPr/>
        </p:nvCxnSpPr>
        <p:spPr>
          <a:xfrm>
            <a:off x="344489" y="1412776"/>
            <a:ext cx="9289032" cy="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87621"/>
      </p:ext>
    </p:extLst>
  </p:cSld>
  <p:clrMapOvr>
    <a:masterClrMapping/>
  </p:clrMapOvr>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6F6EB6BD-4E8F-4468-8386-E6E8354F4ADB}"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ー 4"/>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2888506055"/>
      </p:ext>
    </p:extLst>
  </p:cSld>
  <p:clrMapOvr>
    <a:masterClrMapping/>
  </p:clrMapOvr>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FC51218-347D-4277-9370-60FED015135E}"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341515667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872972" y="27305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95300" y="1435103"/>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C436192F-C2EF-4DBE-A49C-7791940C6A81}"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287717363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アイコンをクリックして図を追加</a:t>
            </a:r>
            <a:endParaRPr kumimoji="1" lang="ja-JP" altLang="en-US"/>
          </a:p>
        </p:txBody>
      </p:sp>
      <p:sp>
        <p:nvSpPr>
          <p:cNvPr id="4" name="テキスト プレースホルダー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80ABEF86-60C9-424B-8C2B-73CDEB95069C}"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Tree>
    <p:extLst>
      <p:ext uri="{BB962C8B-B14F-4D97-AF65-F5344CB8AC3E}">
        <p14:creationId xmlns:p14="http://schemas.microsoft.com/office/powerpoint/2010/main" val="28479319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6F402B50-70A4-41CA-B081-F819972FA6D1}"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cxnSp>
        <p:nvCxnSpPr>
          <p:cNvPr id="7" name="直線コネクタ 6"/>
          <p:cNvCxnSpPr/>
          <p:nvPr/>
        </p:nvCxnSpPr>
        <p:spPr>
          <a:xfrm>
            <a:off x="344489" y="1412776"/>
            <a:ext cx="9289032" cy="0"/>
          </a:xfrm>
          <a:prstGeom prst="line">
            <a:avLst/>
          </a:prstGeom>
          <a:ln w="38100">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236950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1"/>
            <a:ext cx="222885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95300" y="274641"/>
            <a:ext cx="652145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496C7C14-24A3-4A19-A579-87368281DC3A}"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99300" y="6356353"/>
            <a:ext cx="2311400" cy="365125"/>
          </a:xfrm>
          <a:prstGeom prst="rect">
            <a:avLst/>
          </a:prstGeom>
        </p:spPr>
        <p:txBody>
          <a:bodyPr/>
          <a:lstStyle/>
          <a:p>
            <a:pPr defTabSz="914400"/>
            <a:fld id="{500DE49D-1E55-44B5-9D18-A742038EAF5C}" type="slidenum">
              <a:rPr lang="ja-JP" altLang="en-US" smtClean="0">
                <a:solidFill>
                  <a:prstClr val="black"/>
                </a:solidFill>
              </a:rPr>
              <a:pPr defTabSz="914400"/>
              <a:t>‹#›</a:t>
            </a:fld>
            <a:endParaRPr lang="ja-JP" altLang="en-US">
              <a:solidFill>
                <a:prstClr val="black"/>
              </a:solidFill>
            </a:endParaRPr>
          </a:p>
        </p:txBody>
      </p:sp>
    </p:spTree>
    <p:extLst>
      <p:ext uri="{BB962C8B-B14F-4D97-AF65-F5344CB8AC3E}">
        <p14:creationId xmlns:p14="http://schemas.microsoft.com/office/powerpoint/2010/main" val="1822411628"/>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3_白紙">
    <p:spTree>
      <p:nvGrpSpPr>
        <p:cNvPr id="1" name=""/>
        <p:cNvGrpSpPr/>
        <p:nvPr/>
      </p:nvGrpSpPr>
      <p:grpSpPr>
        <a:xfrm>
          <a:off x="0" y="0"/>
          <a:ext cx="0" cy="0"/>
          <a:chOff x="0" y="0"/>
          <a:chExt cx="0" cy="0"/>
        </a:xfrm>
      </p:grpSpPr>
      <p:sp>
        <p:nvSpPr>
          <p:cNvPr id="5" name="スライド番号プレースホルダー 3"/>
          <p:cNvSpPr txBox="1">
            <a:spLocks/>
          </p:cNvSpPr>
          <p:nvPr userDrawn="1"/>
        </p:nvSpPr>
        <p:spPr>
          <a:xfrm>
            <a:off x="9489552" y="56547"/>
            <a:ext cx="359992" cy="359992"/>
          </a:xfrm>
          <a:prstGeom prst="roundRect">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vert="horz" wrap="none" lIns="91440" tIns="45720" rIns="91440" bIns="45720" rtlCol="0" anchor="ctr"/>
          <a:lstStyle>
            <a:defPPr>
              <a:defRPr lang="ja-JP"/>
            </a:defPPr>
            <a:lvl1pPr marL="0" algn="ctr" defTabSz="914400" rtl="0" eaLnBrk="1" latinLnBrk="0" hangingPunct="1">
              <a:defRPr kumimoji="1" sz="1800" b="1" kern="1200">
                <a:solidFill>
                  <a:schemeClr val="tx1"/>
                </a:solidFill>
                <a:latin typeface="+mj-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0D5569C1-63D5-49F9-9DE7-3F409A6614B3}" type="slidenum">
              <a:rPr lang="ja-JP" altLang="en-US" smtClean="0">
                <a:solidFill>
                  <a:prstClr val="white">
                    <a:lumMod val="50000"/>
                  </a:prstClr>
                </a:solidFill>
              </a:rPr>
              <a:pPr/>
              <a:t>‹#›</a:t>
            </a:fld>
            <a:endParaRPr lang="ja-JP" altLang="en-US" dirty="0">
              <a:solidFill>
                <a:prstClr val="white">
                  <a:lumMod val="50000"/>
                </a:prstClr>
              </a:solidFill>
            </a:endParaRPr>
          </a:p>
        </p:txBody>
      </p:sp>
      <p:sp>
        <p:nvSpPr>
          <p:cNvPr id="6" name="タイトル 1"/>
          <p:cNvSpPr>
            <a:spLocks noGrp="1"/>
          </p:cNvSpPr>
          <p:nvPr>
            <p:ph type="title"/>
          </p:nvPr>
        </p:nvSpPr>
        <p:spPr>
          <a:xfrm>
            <a:off x="0" y="-9913"/>
            <a:ext cx="9906000" cy="486585"/>
          </a:xfrm>
        </p:spPr>
        <p:txBody>
          <a:bodyPr>
            <a:noAutofit/>
          </a:bodyPr>
          <a:lstStyle>
            <a:lvl1pPr>
              <a:defRPr sz="2400" b="0">
                <a:solidFill>
                  <a:schemeClr val="tx1"/>
                </a:solidFill>
                <a:latin typeface="AR丸ゴシック体E" panose="020F0909000000000000" pitchFamily="49" charset="-128"/>
                <a:ea typeface="AR丸ゴシック体E" panose="020F0909000000000000" pitchFamily="49" charset="-128"/>
              </a:defRPr>
            </a:lvl1pPr>
          </a:lstStyle>
          <a:p>
            <a:r>
              <a:rPr kumimoji="1" lang="ja-JP" altLang="en-US" dirty="0" smtClean="0"/>
              <a:t>マスター タイトルの書式設定</a:t>
            </a:r>
            <a:endParaRPr kumimoji="1" lang="ja-JP" altLang="en-US" dirty="0"/>
          </a:p>
        </p:txBody>
      </p:sp>
      <p:sp>
        <p:nvSpPr>
          <p:cNvPr id="8" name="正方形/長方形 7"/>
          <p:cNvSpPr/>
          <p:nvPr userDrawn="1"/>
        </p:nvSpPr>
        <p:spPr>
          <a:xfrm>
            <a:off x="0" y="502334"/>
            <a:ext cx="9906000" cy="720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lIns="91340" tIns="45672" rIns="91340" bIns="45672" rtlCol="0" anchor="ctr"/>
          <a:lstStyle/>
          <a:p>
            <a:pPr algn="ctr" defTabSz="914400"/>
            <a:endParaRPr lang="ja-JP" altLang="en-US">
              <a:solidFill>
                <a:prstClr val="white"/>
              </a:solidFill>
            </a:endParaRPr>
          </a:p>
        </p:txBody>
      </p:sp>
    </p:spTree>
    <p:extLst>
      <p:ext uri="{BB962C8B-B14F-4D97-AF65-F5344CB8AC3E}">
        <p14:creationId xmlns:p14="http://schemas.microsoft.com/office/powerpoint/2010/main" val="189805773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951FE-1574-49EA-AA7C-A0065E010C3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1338632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1D77C-2A87-4052-A4D1-140A8112005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42575892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8" y="273050"/>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8"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7053B1-098A-496A-BFE4-4ECAC40DF0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571662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9F81C3-2676-45AA-995D-91FCAA3D692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2732885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E105EC-D7F1-4A6C-BAA5-DAB4306209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8309448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0"/>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8" y="274640"/>
            <a:ext cx="65341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2F2421-9732-4330-BB9D-1848A2FBEFE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7022186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3" name="Text Box 3"/>
          <p:cNvSpPr txBox="1">
            <a:spLocks noChangeArrowheads="1"/>
          </p:cNvSpPr>
          <p:nvPr userDrawn="1"/>
        </p:nvSpPr>
        <p:spPr bwMode="auto">
          <a:xfrm>
            <a:off x="0" y="6352"/>
            <a:ext cx="9906000" cy="523875"/>
          </a:xfrm>
          <a:prstGeom prst="rect">
            <a:avLst/>
          </a:prstGeom>
          <a:noFill/>
          <a:ln w="9525" algn="ctr">
            <a:noFill/>
            <a:miter lim="800000"/>
            <a:headEnd/>
            <a:tailEnd/>
          </a:ln>
        </p:spPr>
        <p:txBody>
          <a:bodyPr>
            <a:spAutoFit/>
          </a:bodyPr>
          <a:lstStyle/>
          <a:p>
            <a:pPr algn="ctr" defTabSz="914400" fontAlgn="base">
              <a:spcBef>
                <a:spcPct val="0"/>
              </a:spcBef>
              <a:spcAft>
                <a:spcPct val="0"/>
              </a:spcAft>
              <a:defRPr/>
            </a:pPr>
            <a:r>
              <a:rPr lang="ja-JP" altLang="en-US" sz="2800" dirty="0">
                <a:solidFill>
                  <a:srgbClr val="000000"/>
                </a:solidFill>
                <a:latin typeface="HGP創英角ｺﾞｼｯｸUB" pitchFamily="50" charset="-128"/>
                <a:ea typeface="HGP創英角ｺﾞｼｯｸUB" pitchFamily="50" charset="-128"/>
              </a:rPr>
              <a:t>　</a:t>
            </a:r>
          </a:p>
        </p:txBody>
      </p:sp>
      <p:cxnSp>
        <p:nvCxnSpPr>
          <p:cNvPr id="4" name="直線コネクタ 6"/>
          <p:cNvCxnSpPr>
            <a:cxnSpLocks noChangeShapeType="1"/>
          </p:cNvCxnSpPr>
          <p:nvPr userDrawn="1"/>
        </p:nvCxnSpPr>
        <p:spPr bwMode="auto">
          <a:xfrm>
            <a:off x="0" y="504001"/>
            <a:ext cx="9906000" cy="1587"/>
          </a:xfrm>
          <a:prstGeom prst="line">
            <a:avLst/>
          </a:prstGeom>
          <a:noFill/>
          <a:ln w="63500" cmpd="thickThin" algn="ctr">
            <a:solidFill>
              <a:srgbClr val="FF9900"/>
            </a:solidFill>
            <a:round/>
            <a:headEnd/>
            <a:tailEnd/>
          </a:ln>
        </p:spPr>
      </p:cxnSp>
      <p:sp>
        <p:nvSpPr>
          <p:cNvPr id="9" name="タイトル 8"/>
          <p:cNvSpPr>
            <a:spLocks noGrp="1"/>
          </p:cNvSpPr>
          <p:nvPr>
            <p:ph type="title"/>
          </p:nvPr>
        </p:nvSpPr>
        <p:spPr>
          <a:xfrm>
            <a:off x="494774" y="0"/>
            <a:ext cx="8916469" cy="511156"/>
          </a:xfrm>
        </p:spPr>
        <p:txBody>
          <a:bodyPr/>
          <a:lstStyle>
            <a:lvl1pPr>
              <a:defRPr sz="280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BC383F1C-6707-434E-B19A-6967B41C0E5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301378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4"/>
            <a:ext cx="8915400" cy="357190"/>
          </a:xfrm>
        </p:spPr>
        <p:txBody>
          <a:bodyPr/>
          <a:lstStyle>
            <a:lvl1pPr>
              <a:defRPr sz="2400"/>
            </a:lvl1pPr>
          </a:lstStyle>
          <a:p>
            <a:r>
              <a:rPr lang="ja-JP" altLang="en-US" dirty="0" smtClean="0"/>
              <a:t>マスタ タイトルの書式設定</a:t>
            </a:r>
            <a:endParaRPr lang="ja-JP" altLang="en-US" dirty="0"/>
          </a:p>
        </p:txBody>
      </p:sp>
      <p:sp>
        <p:nvSpPr>
          <p:cNvPr id="4" name="Rectangle 6"/>
          <p:cNvSpPr>
            <a:spLocks noGrp="1" noChangeArrowheads="1"/>
          </p:cNvSpPr>
          <p:nvPr>
            <p:ph type="sldNum" sz="quarter" idx="10"/>
          </p:nvPr>
        </p:nvSpPr>
        <p:spPr/>
        <p:txBody>
          <a:bodyPr/>
          <a:lstStyle>
            <a:lvl1pPr>
              <a:defRPr sz="1600">
                <a:latin typeface="+mn-ea"/>
                <a:ea typeface="+mn-ea"/>
              </a:defRPr>
            </a:lvl1pPr>
          </a:lstStyle>
          <a:p>
            <a:pPr>
              <a:defRPr/>
            </a:pPr>
            <a:fld id="{6C08841F-1301-4000-BE3E-8475CE210729}" type="slidenum">
              <a:rPr lang="en-US" altLang="ja-JP" smtClean="0">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6596948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43"/>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FEA05E-A3A2-441A-B7F3-CEAB208FEC5C}" type="slidenum">
              <a:rPr lang="en-US" altLang="ja-JP">
                <a:solidFill>
                  <a:srgbClr val="000000"/>
                </a:solidFill>
              </a:rPr>
              <a:pPr>
                <a:defRPr/>
              </a:pPr>
              <a:t>‹#›</a:t>
            </a:fld>
            <a:endParaRPr lang="en-US" altLang="ja-JP" dirty="0">
              <a:solidFill>
                <a:srgbClr val="000000"/>
              </a:solidFill>
            </a:endParaRPr>
          </a:p>
        </p:txBody>
      </p:sp>
    </p:spTree>
    <p:extLst>
      <p:ext uri="{BB962C8B-B14F-4D97-AF65-F5344CB8AC3E}">
        <p14:creationId xmlns:p14="http://schemas.microsoft.com/office/powerpoint/2010/main" val="10912455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A6DCAB-B2C2-4F0D-8EFC-2E1981AA8D67}"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5412439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18"/>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EDE82DD-02BB-4D47-A1B6-EA933F079C5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2837061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3"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199"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3BE5857-9E8D-4845-8467-689A088B6AD6}"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139959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385"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385"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BB77D2-B1AC-47B7-88B7-2520CF4E084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7361053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9"/>
            <a:ext cx="84201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82506" y="2906718"/>
            <a:ext cx="8420100" cy="1500187"/>
          </a:xfrm>
        </p:spPr>
        <p:txBody>
          <a:bodyPr anchor="b"/>
          <a:lstStyle>
            <a:lvl1pPr marL="0" indent="0">
              <a:buNone/>
              <a:defRPr sz="2000">
                <a:solidFill>
                  <a:schemeClr val="tx1">
                    <a:tint val="75000"/>
                  </a:schemeClr>
                </a:solidFill>
              </a:defRPr>
            </a:lvl1pPr>
            <a:lvl2pPr marL="457141" indent="0">
              <a:buNone/>
              <a:defRPr sz="1800">
                <a:solidFill>
                  <a:schemeClr val="tx1">
                    <a:tint val="75000"/>
                  </a:schemeClr>
                </a:solidFill>
              </a:defRPr>
            </a:lvl2pPr>
            <a:lvl3pPr marL="914283" indent="0">
              <a:buNone/>
              <a:defRPr sz="1600">
                <a:solidFill>
                  <a:schemeClr val="tx1">
                    <a:tint val="75000"/>
                  </a:schemeClr>
                </a:solidFill>
              </a:defRPr>
            </a:lvl3pPr>
            <a:lvl4pPr marL="1371424" indent="0">
              <a:buNone/>
              <a:defRPr sz="1400">
                <a:solidFill>
                  <a:schemeClr val="tx1">
                    <a:tint val="75000"/>
                  </a:schemeClr>
                </a:solidFill>
              </a:defRPr>
            </a:lvl4pPr>
            <a:lvl5pPr marL="1828565" indent="0">
              <a:buNone/>
              <a:defRPr sz="1400">
                <a:solidFill>
                  <a:schemeClr val="tx1">
                    <a:tint val="75000"/>
                  </a:schemeClr>
                </a:solidFill>
              </a:defRPr>
            </a:lvl5pPr>
            <a:lvl6pPr marL="2285706" indent="0">
              <a:buNone/>
              <a:defRPr sz="1400">
                <a:solidFill>
                  <a:schemeClr val="tx1">
                    <a:tint val="75000"/>
                  </a:schemeClr>
                </a:solidFill>
              </a:defRPr>
            </a:lvl6pPr>
            <a:lvl7pPr marL="2742848" indent="0">
              <a:buNone/>
              <a:defRPr sz="1400">
                <a:solidFill>
                  <a:schemeClr val="tx1">
                    <a:tint val="75000"/>
                  </a:schemeClr>
                </a:solidFill>
              </a:defRPr>
            </a:lvl7pPr>
            <a:lvl8pPr marL="3199990" indent="0">
              <a:buNone/>
              <a:defRPr sz="1400">
                <a:solidFill>
                  <a:schemeClr val="tx1">
                    <a:tint val="75000"/>
                  </a:schemeClr>
                </a:solidFill>
              </a:defRPr>
            </a:lvl8pPr>
            <a:lvl9pPr marL="3657131" indent="0">
              <a:buNone/>
              <a:defRPr sz="1400">
                <a:solidFill>
                  <a:schemeClr val="tx1">
                    <a:tint val="75000"/>
                  </a:schemeClr>
                </a:solidFill>
              </a:defRPr>
            </a:lvl9pPr>
          </a:lstStyle>
          <a:p>
            <a:pPr lvl="0"/>
            <a:r>
              <a:rPr kumimoji="1" lang="ja-JP" altLang="en-US" smtClean="0"/>
              <a:t>マスタ テキストの書式設定</a:t>
            </a:r>
          </a:p>
        </p:txBody>
      </p:sp>
      <p:sp>
        <p:nvSpPr>
          <p:cNvPr id="5" name="フッター プレースホルダ 4"/>
          <p:cNvSpPr>
            <a:spLocks noGrp="1"/>
          </p:cNvSpPr>
          <p:nvPr>
            <p:ph type="ftr" sz="quarter" idx="11"/>
          </p:nvPr>
        </p:nvSpPr>
        <p:spPr/>
        <p:txBody>
          <a:bodyPr/>
          <a:lstStyle/>
          <a:p>
            <a:endParaRPr kumimoji="1" lang="ja-JP" altLang="en-US"/>
          </a:p>
        </p:txBody>
      </p:sp>
      <p:sp>
        <p:nvSpPr>
          <p:cNvPr id="6" name="スライド番号プレースホルダ 5"/>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951FE-1574-49EA-AA7C-A0065E010C30}"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291234009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821D77C-2A87-4052-A4D1-140A8112005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6347914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8" y="273050"/>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499" y="273052"/>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8" y="1435102"/>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17053B1-098A-496A-BFE4-4ECAC40DF0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4427322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E9F81C3-2676-45AA-995D-91FCAA3D6923}"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16609703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AE105EC-D7F1-4A6C-BAA5-DAB430620912}"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356099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0"/>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8" y="274640"/>
            <a:ext cx="65341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02F2421-9732-4330-BB9D-1848A2FBEFEC}"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32493810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3" name="Text Box 3"/>
          <p:cNvSpPr txBox="1">
            <a:spLocks noChangeArrowheads="1"/>
          </p:cNvSpPr>
          <p:nvPr userDrawn="1"/>
        </p:nvSpPr>
        <p:spPr bwMode="auto">
          <a:xfrm>
            <a:off x="0" y="6352"/>
            <a:ext cx="9906000" cy="523875"/>
          </a:xfrm>
          <a:prstGeom prst="rect">
            <a:avLst/>
          </a:prstGeom>
          <a:noFill/>
          <a:ln w="9525" algn="ctr">
            <a:noFill/>
            <a:miter lim="800000"/>
            <a:headEnd/>
            <a:tailEnd/>
          </a:ln>
        </p:spPr>
        <p:txBody>
          <a:bodyPr>
            <a:spAutoFit/>
          </a:bodyPr>
          <a:lstStyle/>
          <a:p>
            <a:pPr algn="ctr" defTabSz="914400" fontAlgn="base">
              <a:spcBef>
                <a:spcPct val="0"/>
              </a:spcBef>
              <a:spcAft>
                <a:spcPct val="0"/>
              </a:spcAft>
              <a:defRPr/>
            </a:pPr>
            <a:r>
              <a:rPr lang="ja-JP" altLang="en-US" sz="2800" dirty="0">
                <a:solidFill>
                  <a:srgbClr val="000000"/>
                </a:solidFill>
                <a:latin typeface="HGP創英角ｺﾞｼｯｸUB" pitchFamily="50" charset="-128"/>
                <a:ea typeface="HGP創英角ｺﾞｼｯｸUB" pitchFamily="50" charset="-128"/>
              </a:rPr>
              <a:t>　</a:t>
            </a:r>
          </a:p>
        </p:txBody>
      </p:sp>
      <p:cxnSp>
        <p:nvCxnSpPr>
          <p:cNvPr id="4" name="直線コネクタ 6"/>
          <p:cNvCxnSpPr>
            <a:cxnSpLocks noChangeShapeType="1"/>
          </p:cNvCxnSpPr>
          <p:nvPr userDrawn="1"/>
        </p:nvCxnSpPr>
        <p:spPr bwMode="auto">
          <a:xfrm>
            <a:off x="0" y="504001"/>
            <a:ext cx="9906000" cy="1587"/>
          </a:xfrm>
          <a:prstGeom prst="line">
            <a:avLst/>
          </a:prstGeom>
          <a:noFill/>
          <a:ln w="63500" cmpd="thickThin" algn="ctr">
            <a:solidFill>
              <a:srgbClr val="FF9900"/>
            </a:solidFill>
            <a:round/>
            <a:headEnd/>
            <a:tailEnd/>
          </a:ln>
        </p:spPr>
      </p:cxnSp>
      <p:sp>
        <p:nvSpPr>
          <p:cNvPr id="9" name="タイトル 8"/>
          <p:cNvSpPr>
            <a:spLocks noGrp="1"/>
          </p:cNvSpPr>
          <p:nvPr>
            <p:ph type="title"/>
          </p:nvPr>
        </p:nvSpPr>
        <p:spPr>
          <a:xfrm>
            <a:off x="494774" y="0"/>
            <a:ext cx="8916469" cy="511156"/>
          </a:xfrm>
        </p:spPr>
        <p:txBody>
          <a:bodyPr/>
          <a:lstStyle>
            <a:lvl1pPr>
              <a:defRPr sz="280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5" name="Rectangle 6"/>
          <p:cNvSpPr>
            <a:spLocks noGrp="1" noChangeArrowheads="1"/>
          </p:cNvSpPr>
          <p:nvPr>
            <p:ph type="sldNum" sz="quarter" idx="10"/>
          </p:nvPr>
        </p:nvSpPr>
        <p:spPr/>
        <p:txBody>
          <a:bodyPr/>
          <a:lstStyle>
            <a:lvl1pPr>
              <a:defRPr/>
            </a:lvl1pPr>
          </a:lstStyle>
          <a:p>
            <a:pPr>
              <a:defRPr/>
            </a:pPr>
            <a:fld id="{BC383F1C-6707-434E-B19A-6967B41C0E55}" type="slidenum">
              <a:rPr lang="en-US" altLang="ja-JP">
                <a:solidFill>
                  <a:srgbClr val="000000"/>
                </a:solidFill>
              </a:rPr>
              <a:pPr>
                <a:defRPr/>
              </a:pPr>
              <a:t>‹#›</a:t>
            </a:fld>
            <a:endParaRPr lang="en-US" altLang="ja-JP">
              <a:solidFill>
                <a:srgbClr val="000000"/>
              </a:solidFill>
            </a:endParaRPr>
          </a:p>
        </p:txBody>
      </p:sp>
    </p:spTree>
    <p:extLst>
      <p:ext uri="{BB962C8B-B14F-4D97-AF65-F5344CB8AC3E}">
        <p14:creationId xmlns:p14="http://schemas.microsoft.com/office/powerpoint/2010/main" val="88713263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770829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p:txBody>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988258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81241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9530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5035550" y="1600206"/>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92604475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980634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3942501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272603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016386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12745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60848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E90ED720-0104-4369-84BC-D37694168613}" type="datetimeFigureOut">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6247028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476914"/>
          </a:xfrm>
        </p:spPr>
        <p:txBody>
          <a:bodyPr>
            <a:noAutofit/>
          </a:bodyPr>
          <a:lstStyle>
            <a:lvl1pPr>
              <a:defRPr sz="2400">
                <a:latin typeface="HGP創英角ｺﾞｼｯｸUB" panose="020B0900000000000000" pitchFamily="50" charset="-128"/>
                <a:ea typeface="HGP創英角ｺﾞｼｯｸUB" panose="020B0900000000000000" pitchFamily="50" charset="-128"/>
              </a:defRPr>
            </a:lvl1pPr>
          </a:lstStyle>
          <a:p>
            <a:r>
              <a:rPr kumimoji="1" lang="ja-JP" altLang="en-US" dirty="0" smtClean="0"/>
              <a:t>マスタ タイトルの書式設定</a:t>
            </a:r>
            <a:endParaRPr kumimoji="1" lang="ja-JP" altLang="en-US" dirty="0"/>
          </a:p>
        </p:txBody>
      </p:sp>
    </p:spTree>
    <p:extLst>
      <p:ext uri="{BB962C8B-B14F-4D97-AF65-F5344CB8AC3E}">
        <p14:creationId xmlns:p14="http://schemas.microsoft.com/office/powerpoint/2010/main" val="2206432579"/>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9"/>
            <a:ext cx="84201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D5AA70E-4396-4A94-99B2-CCC49B2A7704}"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07367319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141" indent="0">
              <a:buNone/>
              <a:defRPr sz="2000" b="1"/>
            </a:lvl2pPr>
            <a:lvl3pPr marL="914283" indent="0">
              <a:buNone/>
              <a:defRPr sz="1800" b="1"/>
            </a:lvl3pPr>
            <a:lvl4pPr marL="1371424" indent="0">
              <a:buNone/>
              <a:defRPr sz="1600" b="1"/>
            </a:lvl4pPr>
            <a:lvl5pPr marL="1828565" indent="0">
              <a:buNone/>
              <a:defRPr sz="1600" b="1"/>
            </a:lvl5pPr>
            <a:lvl6pPr marL="2285706" indent="0">
              <a:buNone/>
              <a:defRPr sz="1600" b="1"/>
            </a:lvl6pPr>
            <a:lvl7pPr marL="2742848" indent="0">
              <a:buNone/>
              <a:defRPr sz="1600" b="1"/>
            </a:lvl7pPr>
            <a:lvl8pPr marL="3199990" indent="0">
              <a:buNone/>
              <a:defRPr sz="1600" b="1"/>
            </a:lvl8pPr>
            <a:lvl9pPr marL="3657131"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5032115" y="1535113"/>
            <a:ext cx="4378590" cy="639762"/>
          </a:xfrm>
        </p:spPr>
        <p:txBody>
          <a:bodyPr anchor="b"/>
          <a:lstStyle>
            <a:lvl1pPr marL="0" indent="0">
              <a:buNone/>
              <a:defRPr sz="2400" b="1"/>
            </a:lvl1pPr>
            <a:lvl2pPr marL="457141" indent="0">
              <a:buNone/>
              <a:defRPr sz="2000" b="1"/>
            </a:lvl2pPr>
            <a:lvl3pPr marL="914283" indent="0">
              <a:buNone/>
              <a:defRPr sz="1800" b="1"/>
            </a:lvl3pPr>
            <a:lvl4pPr marL="1371424" indent="0">
              <a:buNone/>
              <a:defRPr sz="1600" b="1"/>
            </a:lvl4pPr>
            <a:lvl5pPr marL="1828565" indent="0">
              <a:buNone/>
              <a:defRPr sz="1600" b="1"/>
            </a:lvl5pPr>
            <a:lvl6pPr marL="2285706" indent="0">
              <a:buNone/>
              <a:defRPr sz="1600" b="1"/>
            </a:lvl6pPr>
            <a:lvl7pPr marL="2742848" indent="0">
              <a:buNone/>
              <a:defRPr sz="1600" b="1"/>
            </a:lvl7pPr>
            <a:lvl8pPr marL="3199990" indent="0">
              <a:buNone/>
              <a:defRPr sz="1600" b="1"/>
            </a:lvl8pPr>
            <a:lvl9pPr marL="3657131"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8" name="フッター プレースホルダ 7"/>
          <p:cNvSpPr>
            <a:spLocks noGrp="1"/>
          </p:cNvSpPr>
          <p:nvPr>
            <p:ph type="ftr" sz="quarter" idx="11"/>
          </p:nvPr>
        </p:nvSpPr>
        <p:spPr/>
        <p:txBody>
          <a:bodyPr/>
          <a:lstStyle/>
          <a:p>
            <a:endParaRPr kumimoji="1" lang="ja-JP" altLang="en-US"/>
          </a:p>
        </p:txBody>
      </p:sp>
      <p:sp>
        <p:nvSpPr>
          <p:cNvPr id="9" name="スライド番号プレースホルダ 8"/>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D66D04-D773-40C1-987B-D42E71B09052}"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750703887"/>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638" y="4406904"/>
            <a:ext cx="8420100" cy="1362075"/>
          </a:xfrm>
        </p:spPr>
        <p:txBody>
          <a:bodyPr anchor="t"/>
          <a:lstStyle>
            <a:lvl1pPr algn="l">
              <a:defRPr sz="4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782638" y="2906713"/>
            <a:ext cx="84201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3277444-40F5-4BA4-A982-49EAEA23991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81340553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495301"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5029199" y="1600204"/>
            <a:ext cx="438150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6D1E1EA-216D-4456-9297-0E503FAAED8B}"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260717075"/>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495300" y="1535113"/>
            <a:ext cx="437673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495300" y="2174875"/>
            <a:ext cx="437673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5032378" y="1535113"/>
            <a:ext cx="437832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5032378" y="2174875"/>
            <a:ext cx="437832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9E3C36-29ED-41AF-87FC-F84BF2B4CC5E}"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416031234"/>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4F01FA3-5087-45E5-B7BA-E56FB3DFFD53}"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1103369"/>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C3C897-3ED0-4632-958E-AFABB57A4506}"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662725840"/>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1" y="273050"/>
            <a:ext cx="3259138" cy="1162050"/>
          </a:xfrm>
        </p:spPr>
        <p:txBody>
          <a:bodyPr anchor="b"/>
          <a:lstStyle>
            <a:lvl1pPr algn="l">
              <a:defRPr sz="20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3873499" y="273054"/>
            <a:ext cx="553720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495301" y="1435103"/>
            <a:ext cx="3259138"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8F3CEDF-464C-4DA3-A636-38E2A6DC52A2}"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43155784"/>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513" y="4800600"/>
            <a:ext cx="5943600" cy="566738"/>
          </a:xfrm>
        </p:spPr>
        <p:txBody>
          <a:bodyPr anchor="b"/>
          <a:lstStyle>
            <a:lvl1pPr algn="l">
              <a:defRPr sz="20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1941513"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dirty="0" smtClean="0"/>
          </a:p>
        </p:txBody>
      </p:sp>
      <p:sp>
        <p:nvSpPr>
          <p:cNvPr id="4" name="テキスト プレースホルダ 3"/>
          <p:cNvSpPr>
            <a:spLocks noGrp="1"/>
          </p:cNvSpPr>
          <p:nvPr>
            <p:ph type="body" sz="half" idx="2"/>
          </p:nvPr>
        </p:nvSpPr>
        <p:spPr>
          <a:xfrm>
            <a:off x="1941513"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CF346D0-5DF7-4B97-A23C-3B46503AEDAD}"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57879908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015CA5-8ADE-42A1-B01E-124D411E2BCC}"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1106523898"/>
      </p:ext>
    </p:extLst>
  </p:cSld>
  <p:clrMapOvr>
    <a:masterClrMapping/>
  </p:clrMapOvr>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41"/>
            <a:ext cx="222885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495302" y="274641"/>
            <a:ext cx="653415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prstClr val="black"/>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4832DBC-1491-4C79-9C5B-014D559FA034}"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924413878"/>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4" name="フッター プレースホルダ 3"/>
          <p:cNvSpPr>
            <a:spLocks noGrp="1"/>
          </p:cNvSpPr>
          <p:nvPr>
            <p:ph type="ftr" sz="quarter" idx="11"/>
          </p:nvPr>
        </p:nvSpPr>
        <p:spPr/>
        <p:txBody>
          <a:bodyPr/>
          <a:lstStyle/>
          <a:p>
            <a:endParaRPr kumimoji="1" lang="ja-JP" altLang="en-US"/>
          </a:p>
        </p:txBody>
      </p:sp>
      <p:sp>
        <p:nvSpPr>
          <p:cNvPr id="5" name="スライド番号プレースホルダ 4"/>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コンテンツ">
    <p:spTree>
      <p:nvGrpSpPr>
        <p:cNvPr id="1" name=""/>
        <p:cNvGrpSpPr/>
        <p:nvPr/>
      </p:nvGrpSpPr>
      <p:grpSpPr>
        <a:xfrm>
          <a:off x="0" y="0"/>
          <a:ext cx="0" cy="0"/>
          <a:chOff x="0" y="0"/>
          <a:chExt cx="0" cy="0"/>
        </a:xfrm>
      </p:grpSpPr>
      <p:cxnSp>
        <p:nvCxnSpPr>
          <p:cNvPr id="2" name="直線コネクタ 1"/>
          <p:cNvCxnSpPr/>
          <p:nvPr userDrawn="1"/>
        </p:nvCxnSpPr>
        <p:spPr>
          <a:xfrm>
            <a:off x="0" y="463550"/>
            <a:ext cx="99060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3" name="タイトル 1"/>
          <p:cNvSpPr txBox="1">
            <a:spLocks/>
          </p:cNvSpPr>
          <p:nvPr userDrawn="1"/>
        </p:nvSpPr>
        <p:spPr>
          <a:xfrm>
            <a:off x="742950" y="25400"/>
            <a:ext cx="8420100" cy="469900"/>
          </a:xfrm>
          <a:prstGeom prst="rect">
            <a:avLst/>
          </a:prstGeom>
        </p:spPr>
        <p:txBody>
          <a:bodyPr anchor="ctr">
            <a:normAutofit fontScale="92500" lnSpcReduction="10000"/>
          </a:bodyPr>
          <a:lstStyle/>
          <a:p>
            <a:pPr algn="ctr" defTabSz="914400">
              <a:spcBef>
                <a:spcPct val="0"/>
              </a:spcBef>
              <a:defRPr/>
            </a:pPr>
            <a:endParaRPr lang="ja-JP" altLang="en-US" sz="2800" dirty="0">
              <a:solidFill>
                <a:prstClr val="black"/>
              </a:solidFill>
              <a:latin typeface="HGP創英角ｺﾞｼｯｸUB" pitchFamily="50" charset="-128"/>
              <a:ea typeface="HGP創英角ｺﾞｼｯｸUB" pitchFamily="50" charset="-128"/>
            </a:endParaRPr>
          </a:p>
        </p:txBody>
      </p:sp>
      <p:sp>
        <p:nvSpPr>
          <p:cNvPr id="4" name="スライド番号プレースホルダ 2"/>
          <p:cNvSpPr txBox="1">
            <a:spLocks/>
          </p:cNvSpPr>
          <p:nvPr userDrawn="1"/>
        </p:nvSpPr>
        <p:spPr bwMode="auto">
          <a:xfrm>
            <a:off x="9345613" y="66675"/>
            <a:ext cx="473075"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34788CBA-2C1E-41CD-AD72-6207327A59D4}" type="slidenum">
              <a:rPr kumimoji="0" lang="en-US" altLang="ja-JP" sz="1200" smtClean="0">
                <a:solidFill>
                  <a:prstClr val="black"/>
                </a:solidFill>
                <a:latin typeface="Calibri" pitchFamily="34" charset="0"/>
              </a:rPr>
              <a:pPr algn="ctr" defTabSz="914400" eaLnBrk="1" fontAlgn="base" hangingPunct="1">
                <a:spcBef>
                  <a:spcPct val="0"/>
                </a:spcBef>
                <a:spcAft>
                  <a:spcPct val="0"/>
                </a:spcAft>
                <a:defRPr/>
              </a:pPr>
              <a:t>‹#›</a:t>
            </a:fld>
            <a:endParaRPr kumimoji="0" lang="en-US" altLang="ja-JP" sz="1200" dirty="0" smtClean="0">
              <a:solidFill>
                <a:prstClr val="black"/>
              </a:solidFill>
              <a:latin typeface="Calibri" pitchFamily="34" charset="0"/>
            </a:endParaRPr>
          </a:p>
        </p:txBody>
      </p:sp>
    </p:spTree>
    <p:extLst>
      <p:ext uri="{BB962C8B-B14F-4D97-AF65-F5344CB8AC3E}">
        <p14:creationId xmlns:p14="http://schemas.microsoft.com/office/powerpoint/2010/main" val="1888032543"/>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cxnSp>
        <p:nvCxnSpPr>
          <p:cNvPr id="3" name="直線コネクタ 6"/>
          <p:cNvCxnSpPr>
            <a:cxnSpLocks noChangeShapeType="1"/>
          </p:cNvCxnSpPr>
          <p:nvPr userDrawn="1"/>
        </p:nvCxnSpPr>
        <p:spPr bwMode="auto">
          <a:xfrm>
            <a:off x="0" y="4270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2" name="タイトル 1"/>
          <p:cNvSpPr>
            <a:spLocks noGrp="1"/>
          </p:cNvSpPr>
          <p:nvPr>
            <p:ph type="title"/>
          </p:nvPr>
        </p:nvSpPr>
        <p:spPr>
          <a:xfrm>
            <a:off x="494792" y="-8649"/>
            <a:ext cx="8916469" cy="365816"/>
          </a:xfrm>
        </p:spPr>
        <p:txBody>
          <a:bodyPr/>
          <a:lstStyle>
            <a:lvl1pPr>
              <a:defRPr sz="2400"/>
            </a:lvl1pPr>
          </a:lstStyle>
          <a:p>
            <a:r>
              <a:rPr lang="ja-JP" altLang="en-US" smtClean="0"/>
              <a:t>マスタ タイトルの書式設定</a:t>
            </a:r>
            <a:endParaRPr lang="ja-JP" altLang="en-US"/>
          </a:p>
        </p:txBody>
      </p:sp>
      <p:sp>
        <p:nvSpPr>
          <p:cNvPr id="4" name="Rectangle 4"/>
          <p:cNvSpPr>
            <a:spLocks noGrp="1" noChangeArrowheads="1"/>
          </p:cNvSpPr>
          <p:nvPr>
            <p:ph type="dt" sz="half" idx="10"/>
          </p:nvPr>
        </p:nvSpPr>
        <p:spPr/>
        <p:txBody>
          <a:bodyPr/>
          <a:lstStyle>
            <a:lvl1pPr>
              <a:defRPr/>
            </a:lvl1pPr>
          </a:lstStyle>
          <a:p>
            <a:pPr>
              <a:defRPr/>
            </a:pPr>
            <a:endParaRPr lang="en-US" altLang="ja-JP">
              <a:solidFill>
                <a:prstClr val="black"/>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en-US" altLang="ja-JP">
              <a:solidFill>
                <a:prstClr val="black"/>
              </a:solidFill>
            </a:endParaRPr>
          </a:p>
        </p:txBody>
      </p:sp>
      <p:sp>
        <p:nvSpPr>
          <p:cNvPr id="6" name="Rectangle 7"/>
          <p:cNvSpPr>
            <a:spLocks noGrp="1" noChangeArrowheads="1"/>
          </p:cNvSpPr>
          <p:nvPr>
            <p:ph type="sldNum" sz="quarter" idx="12"/>
          </p:nvPr>
        </p:nvSpPr>
        <p:spPr/>
        <p:txBody>
          <a:bodyPr rIns="36000" bIns="36000" anchor="b"/>
          <a:lstStyle>
            <a:lvl1pPr>
              <a:defRPr sz="1100"/>
            </a:lvl1pPr>
          </a:lstStyle>
          <a:p>
            <a:pPr>
              <a:defRPr/>
            </a:pPr>
            <a:fld id="{187FF0DF-189B-448B-89BE-46777970A76B}"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2611535799"/>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ユーザー設定レイアウト">
    <p:spTree>
      <p:nvGrpSpPr>
        <p:cNvPr id="1" name=""/>
        <p:cNvGrpSpPr/>
        <p:nvPr/>
      </p:nvGrpSpPr>
      <p:grpSpPr>
        <a:xfrm>
          <a:off x="0" y="0"/>
          <a:ext cx="0" cy="0"/>
          <a:chOff x="0" y="0"/>
          <a:chExt cx="0" cy="0"/>
        </a:xfrm>
      </p:grpSpPr>
      <p:sp>
        <p:nvSpPr>
          <p:cNvPr id="3" name="Line 8"/>
          <p:cNvSpPr>
            <a:spLocks noChangeShapeType="1"/>
          </p:cNvSpPr>
          <p:nvPr userDrawn="1"/>
        </p:nvSpPr>
        <p:spPr bwMode="auto">
          <a:xfrm>
            <a:off x="0" y="476250"/>
            <a:ext cx="9906000" cy="0"/>
          </a:xfrm>
          <a:prstGeom prst="line">
            <a:avLst/>
          </a:prstGeom>
          <a:noFill/>
          <a:ln w="38100">
            <a:solidFill>
              <a:srgbClr val="FF66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sz="2000">
              <a:solidFill>
                <a:prstClr val="black"/>
              </a:solidFill>
            </a:endParaRPr>
          </a:p>
        </p:txBody>
      </p:sp>
      <p:sp>
        <p:nvSpPr>
          <p:cNvPr id="2" name="タイトル 1"/>
          <p:cNvSpPr>
            <a:spLocks noGrp="1"/>
          </p:cNvSpPr>
          <p:nvPr>
            <p:ph type="title"/>
          </p:nvPr>
        </p:nvSpPr>
        <p:spPr>
          <a:xfrm>
            <a:off x="0" y="0"/>
            <a:ext cx="9906000" cy="500042"/>
          </a:xfrm>
        </p:spPr>
        <p:txBody>
          <a:bodyPr/>
          <a:lstStyle>
            <a:lvl1pPr>
              <a:defRPr sz="2400" baseline="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4" name="スライド番号プレースホルダ 4"/>
          <p:cNvSpPr>
            <a:spLocks noGrp="1"/>
          </p:cNvSpPr>
          <p:nvPr>
            <p:ph type="sldNum" sz="quarter" idx="10"/>
          </p:nvPr>
        </p:nvSpPr>
        <p:spPr>
          <a:xfrm>
            <a:off x="7594600" y="6534150"/>
            <a:ext cx="2311400" cy="476250"/>
          </a:xfrm>
        </p:spPr>
        <p:txBody>
          <a:bodyPr/>
          <a:lstStyle>
            <a:lvl1pPr>
              <a:defRPr sz="1800" baseline="0"/>
            </a:lvl1pPr>
          </a:lstStyle>
          <a:p>
            <a:pPr>
              <a:defRPr/>
            </a:pPr>
            <a:fld id="{E7C529D1-61DF-43C8-874B-E2DDD27A7982}" type="slidenum">
              <a:rPr lang="en-US" altLang="ja-JP">
                <a:solidFill>
                  <a:prstClr val="black"/>
                </a:solidFill>
              </a:rPr>
              <a:pPr>
                <a:defRPr/>
              </a:pPr>
              <a:t>‹#›</a:t>
            </a:fld>
            <a:endParaRPr lang="en-US" altLang="ja-JP" dirty="0">
              <a:solidFill>
                <a:prstClr val="black"/>
              </a:solidFill>
            </a:endParaRPr>
          </a:p>
        </p:txBody>
      </p:sp>
    </p:spTree>
    <p:extLst>
      <p:ext uri="{BB962C8B-B14F-4D97-AF65-F5344CB8AC3E}">
        <p14:creationId xmlns:p14="http://schemas.microsoft.com/office/powerpoint/2010/main" val="3330844574"/>
      </p:ext>
    </p:extLst>
  </p:cSld>
  <p:clrMapOvr>
    <a:masterClrMapping/>
  </p:clrMapOvr>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83FBF583-944F-415E-8CD7-DE020CE329D9}"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2585943333"/>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79EE6245-CC56-4307-AF77-6E1E3DC749DF}"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113093983"/>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78CD1C30-A8C8-4DA6-836A-FBD59FA1992E}"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2211590269"/>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A7ADFCDD-CDF9-4A96-BAA6-72AC72775FCB}"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3515323629"/>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EA5FB724-38DB-47EC-8E5F-D8332126094A}"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4079133582"/>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31CAAB5E-9E07-4855-BCC0-90E42B101207}"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1118931500"/>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B82DDA2C-C7AF-400C-82EB-D76BABBAA97D}"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11615371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3" name="フッター プレースホルダ 2"/>
          <p:cNvSpPr>
            <a:spLocks noGrp="1"/>
          </p:cNvSpPr>
          <p:nvPr>
            <p:ph type="ftr" sz="quarter" idx="11"/>
          </p:nvPr>
        </p:nvSpPr>
        <p:spPr/>
        <p:txBody>
          <a:bodyPr/>
          <a:lstStyle/>
          <a:p>
            <a:endParaRPr kumimoji="1" lang="ja-JP" altLang="en-US"/>
          </a:p>
        </p:txBody>
      </p:sp>
      <p:sp>
        <p:nvSpPr>
          <p:cNvPr id="4" name="スライド番号プレースホルダ 3"/>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B6F75149-A33E-437F-A8D7-E5FE783734C7}"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3679103925"/>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9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C121A814-C22D-4C94-80E4-50E79EC35B59}"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3209847527"/>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0_タイトルとコンテンツ">
    <p:spTree>
      <p:nvGrpSpPr>
        <p:cNvPr id="1" name=""/>
        <p:cNvGrpSpPr/>
        <p:nvPr/>
      </p:nvGrpSpPr>
      <p:grpSpPr>
        <a:xfrm>
          <a:off x="0" y="0"/>
          <a:ext cx="0" cy="0"/>
          <a:chOff x="0" y="0"/>
          <a:chExt cx="0" cy="0"/>
        </a:xfrm>
      </p:grpSpPr>
      <p:cxnSp>
        <p:nvCxnSpPr>
          <p:cNvPr id="2" name="直線コネクタ 6"/>
          <p:cNvCxnSpPr>
            <a:cxnSpLocks noChangeShapeType="1"/>
          </p:cNvCxnSpPr>
          <p:nvPr userDrawn="1"/>
        </p:nvCxnSpPr>
        <p:spPr bwMode="auto">
          <a:xfrm>
            <a:off x="0" y="401638"/>
            <a:ext cx="9906000" cy="1587"/>
          </a:xfrm>
          <a:prstGeom prst="line">
            <a:avLst/>
          </a:prstGeom>
          <a:noFill/>
          <a:ln w="63500" cmpd="thickThin" algn="ctr">
            <a:solidFill>
              <a:srgbClr val="FF9900"/>
            </a:solidFill>
            <a:round/>
            <a:headEnd/>
            <a:tailEnd/>
          </a:ln>
          <a:extLst>
            <a:ext uri="{909E8E84-426E-40DD-AFC4-6F175D3DCCD1}">
              <a14:hiddenFill xmlns:a14="http://schemas.microsoft.com/office/drawing/2010/main">
                <a:noFill/>
              </a14:hiddenFill>
            </a:ext>
          </a:extLst>
        </p:spPr>
      </p:cxnSp>
      <p:sp>
        <p:nvSpPr>
          <p:cNvPr id="3" name="スライド番号プレースホルダ 2"/>
          <p:cNvSpPr txBox="1">
            <a:spLocks/>
          </p:cNvSpPr>
          <p:nvPr userDrawn="1"/>
        </p:nvSpPr>
        <p:spPr bwMode="auto">
          <a:xfrm>
            <a:off x="9402763" y="33338"/>
            <a:ext cx="436562" cy="304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nchorCtr="1"/>
          <a:lstStyle>
            <a:lvl1pPr eaLnBrk="0" hangingPunct="0">
              <a:defRPr kumimoji="1" sz="2000">
                <a:solidFill>
                  <a:schemeClr val="tx1"/>
                </a:solidFill>
                <a:latin typeface="Arial" pitchFamily="34" charset="0"/>
                <a:ea typeface="ＭＳ Ｐゴシック" pitchFamily="50" charset="-128"/>
              </a:defRPr>
            </a:lvl1pPr>
            <a:lvl2pPr marL="742950" indent="-285750" eaLnBrk="0" hangingPunct="0">
              <a:defRPr kumimoji="1" sz="2000">
                <a:solidFill>
                  <a:schemeClr val="tx1"/>
                </a:solidFill>
                <a:latin typeface="Arial" pitchFamily="34" charset="0"/>
                <a:ea typeface="ＭＳ Ｐゴシック" pitchFamily="50" charset="-128"/>
              </a:defRPr>
            </a:lvl2pPr>
            <a:lvl3pPr marL="1143000" indent="-228600" eaLnBrk="0" hangingPunct="0">
              <a:defRPr kumimoji="1" sz="2000">
                <a:solidFill>
                  <a:schemeClr val="tx1"/>
                </a:solidFill>
                <a:latin typeface="Arial" pitchFamily="34" charset="0"/>
                <a:ea typeface="ＭＳ Ｐゴシック" pitchFamily="50" charset="-128"/>
              </a:defRPr>
            </a:lvl3pPr>
            <a:lvl4pPr marL="1600200" indent="-228600" eaLnBrk="0" hangingPunct="0">
              <a:defRPr kumimoji="1" sz="2000">
                <a:solidFill>
                  <a:schemeClr val="tx1"/>
                </a:solidFill>
                <a:latin typeface="Arial" pitchFamily="34" charset="0"/>
                <a:ea typeface="ＭＳ Ｐゴシック" pitchFamily="50" charset="-128"/>
              </a:defRPr>
            </a:lvl4pPr>
            <a:lvl5pPr marL="2057400" indent="-228600" eaLnBrk="0" hangingPunct="0">
              <a:defRPr kumimoji="1" sz="2000">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sz="2000">
                <a:solidFill>
                  <a:schemeClr val="tx1"/>
                </a:solidFill>
                <a:latin typeface="Arial" pitchFamily="34" charset="0"/>
                <a:ea typeface="ＭＳ Ｐゴシック" pitchFamily="50" charset="-128"/>
              </a:defRPr>
            </a:lvl9pPr>
          </a:lstStyle>
          <a:p>
            <a:pPr algn="ctr" defTabSz="914400" eaLnBrk="1" fontAlgn="base" hangingPunct="1">
              <a:spcBef>
                <a:spcPct val="0"/>
              </a:spcBef>
              <a:spcAft>
                <a:spcPct val="0"/>
              </a:spcAft>
              <a:defRPr/>
            </a:pPr>
            <a:fld id="{ABC717DF-32A5-4BCA-A329-AABB22CB46CD}" type="slidenum">
              <a:rPr kumimoji="0" lang="en-US" altLang="ja-JP" sz="1200" smtClean="0">
                <a:solidFill>
                  <a:srgbClr val="000000"/>
                </a:solidFill>
                <a:latin typeface="Calibri" pitchFamily="34" charset="0"/>
              </a:rPr>
              <a:pPr algn="ctr" defTabSz="914400" eaLnBrk="1" fontAlgn="base" hangingPunct="1">
                <a:spcBef>
                  <a:spcPct val="0"/>
                </a:spcBef>
                <a:spcAft>
                  <a:spcPct val="0"/>
                </a:spcAft>
                <a:defRPr/>
              </a:pPr>
              <a:t>‹#›</a:t>
            </a:fld>
            <a:endParaRPr kumimoji="0" lang="en-US" altLang="ja-JP" sz="1200" smtClean="0">
              <a:solidFill>
                <a:srgbClr val="000000"/>
              </a:solidFill>
              <a:latin typeface="Calibri" pitchFamily="34" charset="0"/>
            </a:endParaRPr>
          </a:p>
        </p:txBody>
      </p:sp>
    </p:spTree>
    <p:extLst>
      <p:ext uri="{BB962C8B-B14F-4D97-AF65-F5344CB8AC3E}">
        <p14:creationId xmlns:p14="http://schemas.microsoft.com/office/powerpoint/2010/main" val="3532643763"/>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1_白紙">
    <p:spTree>
      <p:nvGrpSpPr>
        <p:cNvPr id="1" name=""/>
        <p:cNvGrpSpPr/>
        <p:nvPr/>
      </p:nvGrpSpPr>
      <p:grpSpPr>
        <a:xfrm>
          <a:off x="0" y="0"/>
          <a:ext cx="0" cy="0"/>
          <a:chOff x="0" y="0"/>
          <a:chExt cx="0" cy="0"/>
        </a:xfrm>
      </p:grpSpPr>
      <p:sp>
        <p:nvSpPr>
          <p:cNvPr id="7" name="タイトル 1"/>
          <p:cNvSpPr>
            <a:spLocks noGrp="1"/>
          </p:cNvSpPr>
          <p:nvPr>
            <p:ph type="title"/>
          </p:nvPr>
        </p:nvSpPr>
        <p:spPr>
          <a:xfrm>
            <a:off x="495301" y="45536"/>
            <a:ext cx="8915400" cy="357190"/>
          </a:xfrm>
        </p:spPr>
        <p:txBody>
          <a:bodyPr>
            <a:noAutofit/>
          </a:bodyPr>
          <a:lstStyle>
            <a:lvl1pPr>
              <a:defRPr sz="2400"/>
            </a:lvl1pPr>
          </a:lstStyle>
          <a:p>
            <a:r>
              <a:rPr lang="ja-JP" altLang="en-US" dirty="0" smtClean="0"/>
              <a:t>マスタ タイトルの書式設定</a:t>
            </a:r>
            <a:endParaRPr lang="ja-JP" altLang="en-US" dirty="0"/>
          </a:p>
        </p:txBody>
      </p:sp>
    </p:spTree>
    <p:extLst>
      <p:ext uri="{BB962C8B-B14F-4D97-AF65-F5344CB8AC3E}">
        <p14:creationId xmlns:p14="http://schemas.microsoft.com/office/powerpoint/2010/main" val="74303913"/>
      </p:ext>
    </p:extLst>
  </p:cSld>
  <p:clrMapOvr>
    <a:masterClrMapping/>
  </p:clrMapOvr>
  <p:transition>
    <p:dissolv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正方形/長方形 2"/>
          <p:cNvSpPr/>
          <p:nvPr userDrawn="1"/>
        </p:nvSpPr>
        <p:spPr>
          <a:xfrm>
            <a:off x="108014" y="476673"/>
            <a:ext cx="9669525" cy="720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defTabSz="914400">
              <a:defRPr/>
            </a:pPr>
            <a:endParaRPr lang="ja-JP" altLang="en-US">
              <a:solidFill>
                <a:prstClr val="white"/>
              </a:solidFill>
            </a:endParaRPr>
          </a:p>
        </p:txBody>
      </p:sp>
      <p:sp>
        <p:nvSpPr>
          <p:cNvPr id="4" name="円/楕円 3"/>
          <p:cNvSpPr/>
          <p:nvPr userDrawn="1"/>
        </p:nvSpPr>
        <p:spPr>
          <a:xfrm>
            <a:off x="9281610" y="44624"/>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6F3B4147-603D-4511-8289-4CD50F459609}" type="slidenum">
              <a:rPr lang="ja-JP" altLang="en-US" sz="1600" smtClean="0">
                <a:solidFill>
                  <a:srgbClr val="F79646">
                    <a:lumMod val="75000"/>
                  </a:srgbClr>
                </a:solidFill>
                <a:latin typeface="Impact" pitchFamily="34" charset="0"/>
              </a:rPr>
              <a:pPr algn="ctr" fontAlgn="base">
                <a:spcBef>
                  <a:spcPct val="0"/>
                </a:spcBef>
                <a:spcAft>
                  <a:spcPct val="0"/>
                </a:spcAft>
                <a:defRPr/>
              </a:pPr>
              <a:t>‹#›</a:t>
            </a:fld>
            <a:endParaRPr lang="ja-JP" altLang="en-US" sz="1600" dirty="0">
              <a:solidFill>
                <a:srgbClr val="F79646">
                  <a:lumMod val="75000"/>
                </a:srgbClr>
              </a:solidFill>
              <a:latin typeface="Impact" pitchFamily="34" charset="0"/>
            </a:endParaRPr>
          </a:p>
        </p:txBody>
      </p:sp>
      <p:sp>
        <p:nvSpPr>
          <p:cNvPr id="2" name="タイトル 1"/>
          <p:cNvSpPr>
            <a:spLocks noGrp="1"/>
          </p:cNvSpPr>
          <p:nvPr>
            <p:ph type="title"/>
          </p:nvPr>
        </p:nvSpPr>
        <p:spPr>
          <a:xfrm>
            <a:off x="495300" y="44624"/>
            <a:ext cx="8915400" cy="404664"/>
          </a:xfrm>
        </p:spPr>
        <p:txBody>
          <a:bodyPr/>
          <a:lstStyle>
            <a:lvl1pPr algn="ctr">
              <a:defRPr sz="2400">
                <a:latin typeface="HGP創英角ｺﾞｼｯｸUB" pitchFamily="50" charset="-128"/>
                <a:ea typeface="HGP創英角ｺﾞｼｯｸUB" pitchFamily="50" charset="-128"/>
              </a:defRPr>
            </a:lvl1pPr>
          </a:lstStyle>
          <a:p>
            <a:r>
              <a:rPr lang="ja-JP" altLang="en-US" dirty="0" smtClean="0"/>
              <a:t>マスタ タイトルの書式設定</a:t>
            </a:r>
            <a:endParaRPr lang="ja-JP" altLang="en-US" dirty="0"/>
          </a:p>
        </p:txBody>
      </p:sp>
      <p:sp>
        <p:nvSpPr>
          <p:cNvPr id="5" name="日付プレースホルダ 3"/>
          <p:cNvSpPr>
            <a:spLocks noGrp="1"/>
          </p:cNvSpPr>
          <p:nvPr>
            <p:ph type="dt" sz="half" idx="10"/>
          </p:nvPr>
        </p:nvSpPr>
        <p:spPr/>
        <p:txBody>
          <a:bodyPr/>
          <a:lstStyle>
            <a:lvl1pPr>
              <a:defRPr>
                <a:solidFill>
                  <a:prstClr val="black">
                    <a:tint val="75000"/>
                  </a:prstClr>
                </a:solidFill>
              </a:defRPr>
            </a:lvl1pPr>
          </a:lstStyle>
          <a:p>
            <a:pPr>
              <a:defRPr/>
            </a:pPr>
            <a:endParaRPr lang="ja-JP" altLang="en-US"/>
          </a:p>
        </p:txBody>
      </p:sp>
      <p:sp>
        <p:nvSpPr>
          <p:cNvPr id="6" name="フッター プレースホルダ 4"/>
          <p:cNvSpPr>
            <a:spLocks noGrp="1"/>
          </p:cNvSpPr>
          <p:nvPr>
            <p:ph type="ftr" sz="quarter" idx="11"/>
          </p:nvPr>
        </p:nvSpPr>
        <p:spPr/>
        <p:txBody>
          <a:bodyPr/>
          <a:lstStyle>
            <a:lvl1pPr>
              <a:defRPr>
                <a:solidFill>
                  <a:prstClr val="black">
                    <a:tint val="75000"/>
                  </a:prstClr>
                </a:solidFill>
              </a:defRPr>
            </a:lvl1pPr>
          </a:lstStyle>
          <a:p>
            <a:pPr>
              <a:defRPr/>
            </a:pPr>
            <a:endParaRPr lang="ja-JP" altLang="en-US"/>
          </a:p>
        </p:txBody>
      </p:sp>
    </p:spTree>
    <p:extLst>
      <p:ext uri="{BB962C8B-B14F-4D97-AF65-F5344CB8AC3E}">
        <p14:creationId xmlns:p14="http://schemas.microsoft.com/office/powerpoint/2010/main" val="2185589167"/>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26"/>
            <a:ext cx="8420100" cy="1470025"/>
          </a:xfrm>
        </p:spPr>
        <p:txBody>
          <a:bodyPr/>
          <a:lstStyle/>
          <a:p>
            <a:r>
              <a:rPr kumimoji="1" lang="ja-JP" altLang="en-US" smtClean="0"/>
              <a:t>マスタ タイトルの書式設定</a:t>
            </a:r>
            <a:endParaRPr kumimoji="1"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 サブタイトルの書式設定</a:t>
            </a:r>
            <a:endParaRPr kumimoji="1" lang="ja-JP" altLang="en-US"/>
          </a:p>
        </p:txBody>
      </p:sp>
      <p:sp>
        <p:nvSpPr>
          <p:cNvPr id="4" name="日付プレースホルダ 3"/>
          <p:cNvSpPr>
            <a:spLocks noGrp="1"/>
          </p:cNvSpPr>
          <p:nvPr>
            <p:ph type="dt" sz="half" idx="10"/>
          </p:nvPr>
        </p:nvSpPr>
        <p:spPr/>
        <p:txBody>
          <a:bodyPr/>
          <a:lstStyle/>
          <a:p>
            <a:fld id="{89948C55-4127-4896-928C-65FD6C275006}"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4107828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55510"/>
            <a:ext cx="8915400" cy="451478"/>
          </a:xfrm>
        </p:spPr>
        <p:txBody>
          <a:bodyPr>
            <a:noAutofit/>
          </a:bodyPr>
          <a:lstStyle>
            <a:lvl1pPr>
              <a:defRPr sz="3200"/>
            </a:lvl1pPr>
          </a:lstStyle>
          <a:p>
            <a:r>
              <a:rPr kumimoji="1" lang="ja-JP" altLang="en-US" dirty="0" smtClean="0"/>
              <a:t>マスタ タイトルの書式設定</a:t>
            </a:r>
            <a:endParaRPr kumimoji="1" lang="ja-JP" altLang="en-US" dirty="0"/>
          </a:p>
        </p:txBody>
      </p:sp>
      <p:sp>
        <p:nvSpPr>
          <p:cNvPr id="7" name="正方形/長方形 6"/>
          <p:cNvSpPr/>
          <p:nvPr userDrawn="1"/>
        </p:nvSpPr>
        <p:spPr>
          <a:xfrm>
            <a:off x="0" y="502961"/>
            <a:ext cx="9906000"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9" name="正方形/長方形 8"/>
          <p:cNvSpPr>
            <a:spLocks noChangeAspect="1"/>
          </p:cNvSpPr>
          <p:nvPr userDrawn="1"/>
        </p:nvSpPr>
        <p:spPr>
          <a:xfrm>
            <a:off x="9393223" y="13750"/>
            <a:ext cx="482352" cy="482352"/>
          </a:xfrm>
          <a:prstGeom prst="rect">
            <a:avLst/>
          </a:prstGeom>
          <a:scene3d>
            <a:camera prst="orthographicFront"/>
            <a:lightRig rig="threePt" dir="t"/>
          </a:scene3d>
          <a:sp3d>
            <a:bevelT prst="relaxedInset"/>
          </a:sp3d>
        </p:spPr>
        <p:style>
          <a:lnRef idx="2">
            <a:schemeClr val="accent2"/>
          </a:lnRef>
          <a:fillRef idx="1">
            <a:schemeClr val="lt1"/>
          </a:fillRef>
          <a:effectRef idx="0">
            <a:schemeClr val="accent2"/>
          </a:effectRef>
          <a:fontRef idx="minor">
            <a:schemeClr val="dk1"/>
          </a:fontRef>
        </p:style>
        <p:txBody>
          <a:bodyPr rtlCol="0" anchor="ctr"/>
          <a:lstStyle/>
          <a:p>
            <a:pPr algn="ctr" defTabSz="914400">
              <a:defRPr/>
            </a:pPr>
            <a:fld id="{D2D8002D-B5B0-4BAC-B1F6-782DDCCE6D9C}" type="slidenum">
              <a:rPr lang="ja-JP" altLang="en-US" sz="1400" smtClean="0">
                <a:solidFill>
                  <a:prstClr val="black">
                    <a:tint val="75000"/>
                  </a:prstClr>
                </a:solidFill>
              </a:rPr>
              <a:pPr algn="ctr" defTabSz="914400">
                <a:defRPr/>
              </a:pPr>
              <a:t>‹#›</a:t>
            </a:fld>
            <a:endParaRPr lang="ja-JP" altLang="en-US" sz="1400" dirty="0">
              <a:solidFill>
                <a:prstClr val="black">
                  <a:tint val="75000"/>
                </a:prstClr>
              </a:solidFill>
            </a:endParaRPr>
          </a:p>
        </p:txBody>
      </p:sp>
    </p:spTree>
    <p:extLst>
      <p:ext uri="{BB962C8B-B14F-4D97-AF65-F5344CB8AC3E}">
        <p14:creationId xmlns:p14="http://schemas.microsoft.com/office/powerpoint/2010/main" val="28046540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6901"/>
            <a:ext cx="8420100" cy="1362075"/>
          </a:xfrm>
        </p:spPr>
        <p:txBody>
          <a:bodyPr anchor="t"/>
          <a:lstStyle>
            <a:lvl1pPr algn="l">
              <a:defRPr sz="4000" b="1" cap="all"/>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 テキストの書式設定</a:t>
            </a:r>
          </a:p>
        </p:txBody>
      </p:sp>
      <p:sp>
        <p:nvSpPr>
          <p:cNvPr id="4" name="日付プレースホルダ 3"/>
          <p:cNvSpPr>
            <a:spLocks noGrp="1"/>
          </p:cNvSpPr>
          <p:nvPr>
            <p:ph type="dt" sz="half" idx="10"/>
          </p:nvPr>
        </p:nvSpPr>
        <p:spPr/>
        <p:txBody>
          <a:bodyPr/>
          <a:lstStyle/>
          <a:p>
            <a:fld id="{5DE7EAD5-11CC-4040-AFC7-2E260AB52FC0}"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97787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コンテンツ プレースホル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 4"/>
          <p:cNvSpPr>
            <a:spLocks noGrp="1"/>
          </p:cNvSpPr>
          <p:nvPr>
            <p:ph type="dt" sz="half" idx="10"/>
          </p:nvPr>
        </p:nvSpPr>
        <p:spPr/>
        <p:txBody>
          <a:bodyPr/>
          <a:lstStyle/>
          <a:p>
            <a:fld id="{7410B69D-CE30-4B0C-8714-CC1C3232EABC}"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7712162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535113"/>
            <a:ext cx="437687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4" name="コンテンツ プレースホル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 4"/>
          <p:cNvSpPr>
            <a:spLocks noGrp="1"/>
          </p:cNvSpPr>
          <p:nvPr>
            <p:ph type="body" sz="quarter" idx="3"/>
          </p:nvPr>
        </p:nvSpPr>
        <p:spPr>
          <a:xfrm>
            <a:off x="5032111" y="1535113"/>
            <a:ext cx="437859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 テキストの書式設定</a:t>
            </a:r>
          </a:p>
        </p:txBody>
      </p:sp>
      <p:sp>
        <p:nvSpPr>
          <p:cNvPr id="6" name="コンテンツ プレースホル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 6"/>
          <p:cNvSpPr>
            <a:spLocks noGrp="1"/>
          </p:cNvSpPr>
          <p:nvPr>
            <p:ph type="dt" sz="half" idx="10"/>
          </p:nvPr>
        </p:nvSpPr>
        <p:spPr/>
        <p:txBody>
          <a:bodyPr/>
          <a:lstStyle/>
          <a:p>
            <a:fld id="{3B8AD3F6-439A-4A5B-ADBD-4E62FCF0706C}"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8" name="フッター プレースホルダ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 8"/>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1154785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3" y="273050"/>
            <a:ext cx="3259006"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872972" y="273057"/>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95303" y="1435104"/>
            <a:ext cx="3259006" cy="4691063"/>
          </a:xfrm>
        </p:spPr>
        <p:txBody>
          <a:bodyPr/>
          <a:lstStyle>
            <a:lvl1pPr marL="0" indent="0">
              <a:buNone/>
              <a:defRPr sz="1400"/>
            </a:lvl1pPr>
            <a:lvl2pPr marL="457141" indent="0">
              <a:buNone/>
              <a:defRPr sz="1200"/>
            </a:lvl2pPr>
            <a:lvl3pPr marL="914283" indent="0">
              <a:buNone/>
              <a:defRPr sz="1000"/>
            </a:lvl3pPr>
            <a:lvl4pPr marL="1371424" indent="0">
              <a:buNone/>
              <a:defRPr sz="900"/>
            </a:lvl4pPr>
            <a:lvl5pPr marL="1828565" indent="0">
              <a:buNone/>
              <a:defRPr sz="900"/>
            </a:lvl5pPr>
            <a:lvl6pPr marL="2285706" indent="0">
              <a:buNone/>
              <a:defRPr sz="900"/>
            </a:lvl6pPr>
            <a:lvl7pPr marL="2742848" indent="0">
              <a:buNone/>
              <a:defRPr sz="900"/>
            </a:lvl7pPr>
            <a:lvl8pPr marL="3199990" indent="0">
              <a:buNone/>
              <a:defRPr sz="900"/>
            </a:lvl8pPr>
            <a:lvl9pPr marL="3657131" indent="0">
              <a:buNone/>
              <a:defRPr sz="900"/>
            </a:lvl9pPr>
          </a:lstStyle>
          <a:p>
            <a:pPr lvl="0"/>
            <a:r>
              <a:rPr kumimoji="1" lang="ja-JP" altLang="en-US" smtClean="0"/>
              <a:t>マスタ テキストの書式設定</a:t>
            </a:r>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日付プレースホルダ 2"/>
          <p:cNvSpPr>
            <a:spLocks noGrp="1"/>
          </p:cNvSpPr>
          <p:nvPr>
            <p:ph type="dt" sz="half" idx="10"/>
          </p:nvPr>
        </p:nvSpPr>
        <p:spPr/>
        <p:txBody>
          <a:bodyPr/>
          <a:lstStyle/>
          <a:p>
            <a:fld id="{ADE7510E-F52B-4D5B-BEC8-EB2AE4AA2469}"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4" name="フッター プレースホルダ 3"/>
          <p:cNvSpPr>
            <a:spLocks noGrp="1"/>
          </p:cNvSpPr>
          <p:nvPr>
            <p:ph type="ftr" sz="quarter" idx="11"/>
          </p:nvPr>
        </p:nvSpPr>
        <p:spPr/>
        <p:txBody>
          <a:bodyPr/>
          <a:lstStyle/>
          <a:p>
            <a:endParaRPr lang="ja-JP" altLang="en-US">
              <a:solidFill>
                <a:prstClr val="black">
                  <a:tint val="75000"/>
                </a:prstClr>
              </a:solidFill>
            </a:endParaRPr>
          </a:p>
        </p:txBody>
      </p:sp>
      <p:sp>
        <p:nvSpPr>
          <p:cNvPr id="5" name="スライド番号プレースホルダ 4"/>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858207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 1"/>
          <p:cNvSpPr>
            <a:spLocks noGrp="1"/>
          </p:cNvSpPr>
          <p:nvPr>
            <p:ph type="dt" sz="half" idx="10"/>
          </p:nvPr>
        </p:nvSpPr>
        <p:spPr/>
        <p:txBody>
          <a:bodyPr/>
          <a:lstStyle/>
          <a:p>
            <a:fld id="{7B158F59-C4D6-4A3E-A00E-85D4C93A5653}"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3" name="フッター プレースホルダ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 3"/>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4065354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0"/>
            <a:ext cx="3259006" cy="1162050"/>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コンテンツ プレースホルダ 2"/>
          <p:cNvSpPr>
            <a:spLocks noGrp="1"/>
          </p:cNvSpPr>
          <p:nvPr>
            <p:ph idx="1"/>
          </p:nvPr>
        </p:nvSpPr>
        <p:spPr>
          <a:xfrm>
            <a:off x="3872971"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 3"/>
          <p:cNvSpPr>
            <a:spLocks noGrp="1"/>
          </p:cNvSpPr>
          <p:nvPr>
            <p:ph type="body" sz="half" idx="2"/>
          </p:nvPr>
        </p:nvSpPr>
        <p:spPr>
          <a:xfrm>
            <a:off x="495300" y="1435101"/>
            <a:ext cx="325900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2EC61D1B-D8EA-4256-8BF7-B11B8B2343E6}"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76957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941645" y="612775"/>
            <a:ext cx="59436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 テキストの書式設定</a:t>
            </a:r>
          </a:p>
        </p:txBody>
      </p:sp>
      <p:sp>
        <p:nvSpPr>
          <p:cNvPr id="5" name="日付プレースホルダ 4"/>
          <p:cNvSpPr>
            <a:spLocks noGrp="1"/>
          </p:cNvSpPr>
          <p:nvPr>
            <p:ph type="dt" sz="half" idx="10"/>
          </p:nvPr>
        </p:nvSpPr>
        <p:spPr/>
        <p:txBody>
          <a:bodyPr/>
          <a:lstStyle/>
          <a:p>
            <a:fld id="{3BBC67DC-D0B2-465E-A56D-452FCCA1939C}"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6" name="フッター プレースホルダ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 6"/>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21343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7B8807A2-C7C2-4507-B613-5576A02B298E}"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256642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39"/>
            <a:ext cx="2228850" cy="5851525"/>
          </a:xfrm>
        </p:spPr>
        <p:txBody>
          <a:bodyPr vert="eaVert"/>
          <a:lstStyle/>
          <a:p>
            <a:r>
              <a:rPr kumimoji="1" lang="ja-JP" altLang="en-US" smtClean="0"/>
              <a:t>マスタ タイトルの書式設定</a:t>
            </a:r>
            <a:endParaRPr kumimoji="1" lang="ja-JP" altLang="en-US"/>
          </a:p>
        </p:txBody>
      </p:sp>
      <p:sp>
        <p:nvSpPr>
          <p:cNvPr id="3" name="縦書きテキスト プレースホルダ 2"/>
          <p:cNvSpPr>
            <a:spLocks noGrp="1"/>
          </p:cNvSpPr>
          <p:nvPr>
            <p:ph type="body" orient="vert" idx="1"/>
          </p:nvPr>
        </p:nvSpPr>
        <p:spPr>
          <a:xfrm>
            <a:off x="495300" y="274639"/>
            <a:ext cx="6521450" cy="5851525"/>
          </a:xfrm>
        </p:spPr>
        <p:txBody>
          <a:bodyPr vert="eaVert"/>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10"/>
          </p:nvPr>
        </p:nvSpPr>
        <p:spPr/>
        <p:txBody>
          <a:bodyPr/>
          <a:lstStyle/>
          <a:p>
            <a:fld id="{B2AC0705-47F5-426B-BEF8-8244BF616A14}" type="datetime1">
              <a:rPr lang="ja-JP" altLang="en-US" smtClean="0">
                <a:solidFill>
                  <a:prstClr val="black">
                    <a:tint val="75000"/>
                  </a:prstClr>
                </a:solidFill>
              </a:rPr>
              <a:pPr/>
              <a:t>2016/10/31</a:t>
            </a:fld>
            <a:endParaRPr lang="ja-JP" altLang="en-US">
              <a:solidFill>
                <a:prstClr val="black">
                  <a:tint val="75000"/>
                </a:prstClr>
              </a:solidFill>
            </a:endParaRPr>
          </a:p>
        </p:txBody>
      </p:sp>
      <p:sp>
        <p:nvSpPr>
          <p:cNvPr id="5" name="フッター プレースホルダ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 5"/>
          <p:cNvSpPr>
            <a:spLocks noGrp="1"/>
          </p:cNvSpPr>
          <p:nvPr>
            <p:ph type="sldNum" sz="quarter" idx="12"/>
          </p:nvPr>
        </p:nvSpPr>
        <p:spPr/>
        <p:txBody>
          <a:bodyPr/>
          <a:lstStyle/>
          <a:p>
            <a:fld id="{D2D8002D-B5B0-4BAC-B1F6-782DDCCE6D9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99694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445"/>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115" indent="0" algn="ctr">
              <a:buNone/>
              <a:defRPr>
                <a:solidFill>
                  <a:schemeClr val="tx1">
                    <a:tint val="75000"/>
                  </a:schemeClr>
                </a:solidFill>
              </a:defRPr>
            </a:lvl2pPr>
            <a:lvl3pPr marL="914228" indent="0" algn="ctr">
              <a:buNone/>
              <a:defRPr>
                <a:solidFill>
                  <a:schemeClr val="tx1">
                    <a:tint val="75000"/>
                  </a:schemeClr>
                </a:solidFill>
              </a:defRPr>
            </a:lvl3pPr>
            <a:lvl4pPr marL="1371344" indent="0" algn="ctr">
              <a:buNone/>
              <a:defRPr>
                <a:solidFill>
                  <a:schemeClr val="tx1">
                    <a:tint val="75000"/>
                  </a:schemeClr>
                </a:solidFill>
              </a:defRPr>
            </a:lvl4pPr>
            <a:lvl5pPr marL="1828458" indent="0" algn="ctr">
              <a:buNone/>
              <a:defRPr>
                <a:solidFill>
                  <a:schemeClr val="tx1">
                    <a:tint val="75000"/>
                  </a:schemeClr>
                </a:solidFill>
              </a:defRPr>
            </a:lvl5pPr>
            <a:lvl6pPr marL="2285575" indent="0" algn="ctr">
              <a:buNone/>
              <a:defRPr>
                <a:solidFill>
                  <a:schemeClr val="tx1">
                    <a:tint val="75000"/>
                  </a:schemeClr>
                </a:solidFill>
              </a:defRPr>
            </a:lvl6pPr>
            <a:lvl7pPr marL="2742689" indent="0" algn="ctr">
              <a:buNone/>
              <a:defRPr>
                <a:solidFill>
                  <a:schemeClr val="tx1">
                    <a:tint val="75000"/>
                  </a:schemeClr>
                </a:solidFill>
              </a:defRPr>
            </a:lvl7pPr>
            <a:lvl8pPr marL="3199804" indent="0" algn="ctr">
              <a:buNone/>
              <a:defRPr>
                <a:solidFill>
                  <a:schemeClr val="tx1">
                    <a:tint val="75000"/>
                  </a:schemeClr>
                </a:solidFill>
              </a:defRPr>
            </a:lvl8pPr>
            <a:lvl9pPr marL="3656917"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AB4727C0-443C-4CF1-A8CD-FD8E008C863B}"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91D60BB1-16D7-4544-A264-958418A418C5}"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7795941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C5A54025-9785-4A17-862B-30DA69CABF26}"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0FE1C3F0-36D9-42E0-B2D3-F67E374C779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84528006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10" y="4406923"/>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510" y="2906717"/>
            <a:ext cx="8420100" cy="1500187"/>
          </a:xfrm>
        </p:spPr>
        <p:txBody>
          <a:bodyPr anchor="b"/>
          <a:lstStyle>
            <a:lvl1pPr marL="0" indent="0">
              <a:buNone/>
              <a:defRPr sz="2000">
                <a:solidFill>
                  <a:schemeClr val="tx1">
                    <a:tint val="75000"/>
                  </a:schemeClr>
                </a:solidFill>
              </a:defRPr>
            </a:lvl1pPr>
            <a:lvl2pPr marL="457115" indent="0">
              <a:buNone/>
              <a:defRPr sz="1800">
                <a:solidFill>
                  <a:schemeClr val="tx1">
                    <a:tint val="75000"/>
                  </a:schemeClr>
                </a:solidFill>
              </a:defRPr>
            </a:lvl2pPr>
            <a:lvl3pPr marL="914228" indent="0">
              <a:buNone/>
              <a:defRPr sz="1600">
                <a:solidFill>
                  <a:schemeClr val="tx1">
                    <a:tint val="75000"/>
                  </a:schemeClr>
                </a:solidFill>
              </a:defRPr>
            </a:lvl3pPr>
            <a:lvl4pPr marL="1371344" indent="0">
              <a:buNone/>
              <a:defRPr sz="1400">
                <a:solidFill>
                  <a:schemeClr val="tx1">
                    <a:tint val="75000"/>
                  </a:schemeClr>
                </a:solidFill>
              </a:defRPr>
            </a:lvl4pPr>
            <a:lvl5pPr marL="1828458" indent="0">
              <a:buNone/>
              <a:defRPr sz="1400">
                <a:solidFill>
                  <a:schemeClr val="tx1">
                    <a:tint val="75000"/>
                  </a:schemeClr>
                </a:solidFill>
              </a:defRPr>
            </a:lvl5pPr>
            <a:lvl6pPr marL="2285575" indent="0">
              <a:buNone/>
              <a:defRPr sz="1400">
                <a:solidFill>
                  <a:schemeClr val="tx1">
                    <a:tint val="75000"/>
                  </a:schemeClr>
                </a:solidFill>
              </a:defRPr>
            </a:lvl6pPr>
            <a:lvl7pPr marL="2742689" indent="0">
              <a:buNone/>
              <a:defRPr sz="1400">
                <a:solidFill>
                  <a:schemeClr val="tx1">
                    <a:tint val="75000"/>
                  </a:schemeClr>
                </a:solidFill>
              </a:defRPr>
            </a:lvl7pPr>
            <a:lvl8pPr marL="3199804" indent="0">
              <a:buNone/>
              <a:defRPr sz="1400">
                <a:solidFill>
                  <a:schemeClr val="tx1">
                    <a:tint val="75000"/>
                  </a:schemeClr>
                </a:solidFill>
              </a:defRPr>
            </a:lvl8pPr>
            <a:lvl9pPr marL="3656917"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a:defRPr/>
            </a:lvl1pPr>
          </a:lstStyle>
          <a:p>
            <a:pPr>
              <a:defRPr/>
            </a:pPr>
            <a:fld id="{F8EBB426-B4F8-4B40-8FF7-C55BD6AEC066}"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351971CB-1BF7-4147-91E8-DA85325349F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286953052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95300" y="1600210"/>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5035550" y="1600210"/>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日付プレースホルダー 3"/>
          <p:cNvSpPr>
            <a:spLocks noGrp="1"/>
          </p:cNvSpPr>
          <p:nvPr>
            <p:ph type="dt" sz="half" idx="10"/>
          </p:nvPr>
        </p:nvSpPr>
        <p:spPr/>
        <p:txBody>
          <a:bodyPr/>
          <a:lstStyle>
            <a:lvl1pPr>
              <a:defRPr/>
            </a:lvl1pPr>
          </a:lstStyle>
          <a:p>
            <a:pPr>
              <a:defRPr/>
            </a:pPr>
            <a:fld id="{22724FD4-3D6B-42A8-A2FD-B93A0F9B7B6E}"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00C290FB-FA3C-4A0C-B376-B269984984E3}"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651547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5" y="4800600"/>
            <a:ext cx="5943600" cy="566738"/>
          </a:xfrm>
        </p:spPr>
        <p:txBody>
          <a:bodyPr anchor="b"/>
          <a:lstStyle>
            <a:lvl1pPr algn="l">
              <a:defRPr sz="2000" b="1"/>
            </a:lvl1pPr>
          </a:lstStyle>
          <a:p>
            <a:r>
              <a:rPr kumimoji="1" lang="ja-JP" altLang="en-US" smtClean="0"/>
              <a:t>マスタ タイトルの書式設定</a:t>
            </a:r>
            <a:endParaRPr kumimoji="1" lang="ja-JP" altLang="en-US"/>
          </a:p>
        </p:txBody>
      </p:sp>
      <p:sp>
        <p:nvSpPr>
          <p:cNvPr id="3" name="図プレースホルダ 2"/>
          <p:cNvSpPr>
            <a:spLocks noGrp="1"/>
          </p:cNvSpPr>
          <p:nvPr>
            <p:ph type="pic" idx="1"/>
          </p:nvPr>
        </p:nvSpPr>
        <p:spPr>
          <a:xfrm>
            <a:off x="1941645" y="612776"/>
            <a:ext cx="5943600" cy="4114800"/>
          </a:xfrm>
        </p:spPr>
        <p:txBody>
          <a:bodyPr/>
          <a:lstStyle>
            <a:lvl1pPr marL="0" indent="0">
              <a:buNone/>
              <a:defRPr sz="3200"/>
            </a:lvl1pPr>
            <a:lvl2pPr marL="457141" indent="0">
              <a:buNone/>
              <a:defRPr sz="2800"/>
            </a:lvl2pPr>
            <a:lvl3pPr marL="914283" indent="0">
              <a:buNone/>
              <a:defRPr sz="2400"/>
            </a:lvl3pPr>
            <a:lvl4pPr marL="1371424" indent="0">
              <a:buNone/>
              <a:defRPr sz="2000"/>
            </a:lvl4pPr>
            <a:lvl5pPr marL="1828565" indent="0">
              <a:buNone/>
              <a:defRPr sz="2000"/>
            </a:lvl5pPr>
            <a:lvl6pPr marL="2285706" indent="0">
              <a:buNone/>
              <a:defRPr sz="2000"/>
            </a:lvl6pPr>
            <a:lvl7pPr marL="2742848" indent="0">
              <a:buNone/>
              <a:defRPr sz="2000"/>
            </a:lvl7pPr>
            <a:lvl8pPr marL="3199990" indent="0">
              <a:buNone/>
              <a:defRPr sz="2000"/>
            </a:lvl8pPr>
            <a:lvl9pPr marL="3657131" indent="0">
              <a:buNone/>
              <a:defRPr sz="2000"/>
            </a:lvl9pPr>
          </a:lstStyle>
          <a:p>
            <a:endParaRPr kumimoji="1" lang="ja-JP" altLang="en-US"/>
          </a:p>
        </p:txBody>
      </p:sp>
      <p:sp>
        <p:nvSpPr>
          <p:cNvPr id="4" name="テキスト プレースホルダ 3"/>
          <p:cNvSpPr>
            <a:spLocks noGrp="1"/>
          </p:cNvSpPr>
          <p:nvPr>
            <p:ph type="body" sz="half" idx="2"/>
          </p:nvPr>
        </p:nvSpPr>
        <p:spPr>
          <a:xfrm>
            <a:off x="1941645" y="5367338"/>
            <a:ext cx="5943600" cy="804862"/>
          </a:xfrm>
        </p:spPr>
        <p:txBody>
          <a:bodyPr/>
          <a:lstStyle>
            <a:lvl1pPr marL="0" indent="0">
              <a:buNone/>
              <a:defRPr sz="1400"/>
            </a:lvl1pPr>
            <a:lvl2pPr marL="457141" indent="0">
              <a:buNone/>
              <a:defRPr sz="1200"/>
            </a:lvl2pPr>
            <a:lvl3pPr marL="914283" indent="0">
              <a:buNone/>
              <a:defRPr sz="1000"/>
            </a:lvl3pPr>
            <a:lvl4pPr marL="1371424" indent="0">
              <a:buNone/>
              <a:defRPr sz="900"/>
            </a:lvl4pPr>
            <a:lvl5pPr marL="1828565" indent="0">
              <a:buNone/>
              <a:defRPr sz="900"/>
            </a:lvl5pPr>
            <a:lvl6pPr marL="2285706" indent="0">
              <a:buNone/>
              <a:defRPr sz="900"/>
            </a:lvl6pPr>
            <a:lvl7pPr marL="2742848" indent="0">
              <a:buNone/>
              <a:defRPr sz="900"/>
            </a:lvl7pPr>
            <a:lvl8pPr marL="3199990" indent="0">
              <a:buNone/>
              <a:defRPr sz="900"/>
            </a:lvl8pPr>
            <a:lvl9pPr marL="3657131" indent="0">
              <a:buNone/>
              <a:defRPr sz="900"/>
            </a:lvl9pPr>
          </a:lstStyle>
          <a:p>
            <a:pPr lvl="0"/>
            <a:r>
              <a:rPr kumimoji="1" lang="ja-JP" altLang="en-US" smtClean="0"/>
              <a:t>マスタ テキストの書式設定</a:t>
            </a:r>
          </a:p>
        </p:txBody>
      </p:sp>
      <p:sp>
        <p:nvSpPr>
          <p:cNvPr id="6" name="フッター プレースホルダ 5"/>
          <p:cNvSpPr>
            <a:spLocks noGrp="1"/>
          </p:cNvSpPr>
          <p:nvPr>
            <p:ph type="ftr" sz="quarter" idx="11"/>
          </p:nvPr>
        </p:nvSpPr>
        <p:spPr/>
        <p:txBody>
          <a:bodyPr/>
          <a:lstStyle/>
          <a:p>
            <a:endParaRPr kumimoji="1" lang="ja-JP" altLang="en-US"/>
          </a:p>
        </p:txBody>
      </p:sp>
      <p:sp>
        <p:nvSpPr>
          <p:cNvPr id="7" name="スライド番号プレースホルダ 6"/>
          <p:cNvSpPr>
            <a:spLocks noGrp="1"/>
          </p:cNvSpPr>
          <p:nvPr>
            <p:ph type="sldNum" sz="quarter" idx="12"/>
          </p:nvPr>
        </p:nvSpPr>
        <p:spPr/>
        <p:txBody>
          <a:bodyPr/>
          <a:lstStyle/>
          <a:p>
            <a:fld id="{ED1592B4-43DC-42E0-B27A-8F95651F3B50}" type="slidenum">
              <a:rPr kumimoji="1" lang="ja-JP" altLang="en-US" smtClean="0"/>
              <a:pPr/>
              <a:t>‹#›</a:t>
            </a:fld>
            <a:endParaRPr kumimoji="1" lang="ja-JP" altLang="en-US"/>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95300" y="1535113"/>
            <a:ext cx="4376870" cy="639762"/>
          </a:xfrm>
        </p:spPr>
        <p:txBody>
          <a:bodyPr anchor="b"/>
          <a:lstStyle>
            <a:lvl1pPr marL="0" indent="0">
              <a:buNone/>
              <a:defRPr sz="2400" b="1"/>
            </a:lvl1pPr>
            <a:lvl2pPr marL="457115" indent="0">
              <a:buNone/>
              <a:defRPr sz="2000" b="1"/>
            </a:lvl2pPr>
            <a:lvl3pPr marL="914228" indent="0">
              <a:buNone/>
              <a:defRPr sz="1800" b="1"/>
            </a:lvl3pPr>
            <a:lvl4pPr marL="1371344" indent="0">
              <a:buNone/>
              <a:defRPr sz="1600" b="1"/>
            </a:lvl4pPr>
            <a:lvl5pPr marL="1828458" indent="0">
              <a:buNone/>
              <a:defRPr sz="1600" b="1"/>
            </a:lvl5pPr>
            <a:lvl6pPr marL="2285575" indent="0">
              <a:buNone/>
              <a:defRPr sz="1600" b="1"/>
            </a:lvl6pPr>
            <a:lvl7pPr marL="2742689" indent="0">
              <a:buNone/>
              <a:defRPr sz="1600" b="1"/>
            </a:lvl7pPr>
            <a:lvl8pPr marL="3199804" indent="0">
              <a:buNone/>
              <a:defRPr sz="1600" b="1"/>
            </a:lvl8pPr>
            <a:lvl9pPr marL="3656917"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5032115" y="1535113"/>
            <a:ext cx="4378590" cy="639762"/>
          </a:xfrm>
        </p:spPr>
        <p:txBody>
          <a:bodyPr anchor="b"/>
          <a:lstStyle>
            <a:lvl1pPr marL="0" indent="0">
              <a:buNone/>
              <a:defRPr sz="2400" b="1"/>
            </a:lvl1pPr>
            <a:lvl2pPr marL="457115" indent="0">
              <a:buNone/>
              <a:defRPr sz="2000" b="1"/>
            </a:lvl2pPr>
            <a:lvl3pPr marL="914228" indent="0">
              <a:buNone/>
              <a:defRPr sz="1800" b="1"/>
            </a:lvl3pPr>
            <a:lvl4pPr marL="1371344" indent="0">
              <a:buNone/>
              <a:defRPr sz="1600" b="1"/>
            </a:lvl4pPr>
            <a:lvl5pPr marL="1828458" indent="0">
              <a:buNone/>
              <a:defRPr sz="1600" b="1"/>
            </a:lvl5pPr>
            <a:lvl6pPr marL="2285575" indent="0">
              <a:buNone/>
              <a:defRPr sz="1600" b="1"/>
            </a:lvl6pPr>
            <a:lvl7pPr marL="2742689" indent="0">
              <a:buNone/>
              <a:defRPr sz="1600" b="1"/>
            </a:lvl7pPr>
            <a:lvl8pPr marL="3199804" indent="0">
              <a:buNone/>
              <a:defRPr sz="1600" b="1"/>
            </a:lvl8pPr>
            <a:lvl9pPr marL="3656917"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5032115"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日付プレースホルダー 3"/>
          <p:cNvSpPr>
            <a:spLocks noGrp="1"/>
          </p:cNvSpPr>
          <p:nvPr>
            <p:ph type="dt" sz="half" idx="10"/>
          </p:nvPr>
        </p:nvSpPr>
        <p:spPr/>
        <p:txBody>
          <a:bodyPr/>
          <a:lstStyle>
            <a:lvl1pPr>
              <a:defRPr/>
            </a:lvl1pPr>
          </a:lstStyle>
          <a:p>
            <a:pPr>
              <a:defRPr/>
            </a:pPr>
            <a:fld id="{A259CF35-D6FC-4864-97E8-AFE6C6373920}"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8"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9" name="スライド番号プレースホルダー 5"/>
          <p:cNvSpPr>
            <a:spLocks noGrp="1"/>
          </p:cNvSpPr>
          <p:nvPr>
            <p:ph type="sldNum" sz="quarter" idx="12"/>
          </p:nvPr>
        </p:nvSpPr>
        <p:spPr/>
        <p:txBody>
          <a:bodyPr/>
          <a:lstStyle>
            <a:lvl1pPr>
              <a:defRPr/>
            </a:lvl1pPr>
          </a:lstStyle>
          <a:p>
            <a:pPr>
              <a:defRPr/>
            </a:pPr>
            <a:fld id="{E3AF55DE-BEC0-4B91-A37F-B1C2DBAAD470}"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6985413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日付プレースホルダー 3"/>
          <p:cNvSpPr>
            <a:spLocks noGrp="1"/>
          </p:cNvSpPr>
          <p:nvPr>
            <p:ph type="dt" sz="half" idx="10"/>
          </p:nvPr>
        </p:nvSpPr>
        <p:spPr/>
        <p:txBody>
          <a:bodyPr/>
          <a:lstStyle>
            <a:lvl1pPr>
              <a:defRPr/>
            </a:lvl1pPr>
          </a:lstStyle>
          <a:p>
            <a:pPr>
              <a:defRPr/>
            </a:pPr>
            <a:fld id="{0A371CF8-CD0C-4A3F-A64F-2B6141835457}"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4"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5" name="スライド番号プレースホルダー 5"/>
          <p:cNvSpPr>
            <a:spLocks noGrp="1"/>
          </p:cNvSpPr>
          <p:nvPr>
            <p:ph type="sldNum" sz="quarter" idx="12"/>
          </p:nvPr>
        </p:nvSpPr>
        <p:spPr/>
        <p:txBody>
          <a:bodyPr/>
          <a:lstStyle>
            <a:lvl1pPr>
              <a:defRPr/>
            </a:lvl1pPr>
          </a:lstStyle>
          <a:p>
            <a:pPr>
              <a:defRPr/>
            </a:pPr>
            <a:fld id="{A8486396-0DEC-459C-BAA5-C3862BADD1F9}"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0445511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3"/>
          <p:cNvSpPr>
            <a:spLocks noGrp="1"/>
          </p:cNvSpPr>
          <p:nvPr>
            <p:ph type="dt" sz="half" idx="10"/>
          </p:nvPr>
        </p:nvSpPr>
        <p:spPr/>
        <p:txBody>
          <a:bodyPr/>
          <a:lstStyle>
            <a:lvl1pPr>
              <a:defRPr/>
            </a:lvl1pPr>
          </a:lstStyle>
          <a:p>
            <a:pPr>
              <a:defRPr/>
            </a:pPr>
            <a:fld id="{4B4B221B-AE11-4743-87EA-D1FFC4A518BD}"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3"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4" name="スライド番号プレースホルダー 5"/>
          <p:cNvSpPr>
            <a:spLocks noGrp="1"/>
          </p:cNvSpPr>
          <p:nvPr>
            <p:ph type="sldNum" sz="quarter" idx="12"/>
          </p:nvPr>
        </p:nvSpPr>
        <p:spPr/>
        <p:txBody>
          <a:bodyPr/>
          <a:lstStyle>
            <a:lvl1pPr>
              <a:defRPr/>
            </a:lvl1pPr>
          </a:lstStyle>
          <a:p>
            <a:pPr>
              <a:defRPr/>
            </a:pPr>
            <a:fld id="{62BF687C-4C1F-44F6-B93C-9FF273A01576}"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84293145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73054"/>
            <a:ext cx="3259006"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872976" y="273073"/>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95300" y="1435107"/>
            <a:ext cx="3259006" cy="4691063"/>
          </a:xfrm>
        </p:spPr>
        <p:txBody>
          <a:bodyPr/>
          <a:lstStyle>
            <a:lvl1pPr marL="0" indent="0">
              <a:buNone/>
              <a:defRPr sz="1400"/>
            </a:lvl1pPr>
            <a:lvl2pPr marL="457115" indent="0">
              <a:buNone/>
              <a:defRPr sz="1200"/>
            </a:lvl2pPr>
            <a:lvl3pPr marL="914228" indent="0">
              <a:buNone/>
              <a:defRPr sz="1000"/>
            </a:lvl3pPr>
            <a:lvl4pPr marL="1371344" indent="0">
              <a:buNone/>
              <a:defRPr sz="900"/>
            </a:lvl4pPr>
            <a:lvl5pPr marL="1828458" indent="0">
              <a:buNone/>
              <a:defRPr sz="900"/>
            </a:lvl5pPr>
            <a:lvl6pPr marL="2285575" indent="0">
              <a:buNone/>
              <a:defRPr sz="900"/>
            </a:lvl6pPr>
            <a:lvl7pPr marL="2742689" indent="0">
              <a:buNone/>
              <a:defRPr sz="900"/>
            </a:lvl7pPr>
            <a:lvl8pPr marL="3199804" indent="0">
              <a:buNone/>
              <a:defRPr sz="900"/>
            </a:lvl8pPr>
            <a:lvl9pPr marL="3656917"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32A2E58F-D361-486C-BA0E-272943D7917D}"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D454697E-A76B-4F8E-9DCC-733820A7E3DF}"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394821709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941649" y="4800603"/>
            <a:ext cx="59436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941649" y="612775"/>
            <a:ext cx="5943600" cy="4114800"/>
          </a:xfrm>
        </p:spPr>
        <p:txBody>
          <a:bodyPr rtlCol="0">
            <a:normAutofit/>
          </a:bodyPr>
          <a:lstStyle>
            <a:lvl1pPr marL="0" indent="0">
              <a:buNone/>
              <a:defRPr sz="3200"/>
            </a:lvl1pPr>
            <a:lvl2pPr marL="457115" indent="0">
              <a:buNone/>
              <a:defRPr sz="2800"/>
            </a:lvl2pPr>
            <a:lvl3pPr marL="914228" indent="0">
              <a:buNone/>
              <a:defRPr sz="2400"/>
            </a:lvl3pPr>
            <a:lvl4pPr marL="1371344" indent="0">
              <a:buNone/>
              <a:defRPr sz="2000"/>
            </a:lvl4pPr>
            <a:lvl5pPr marL="1828458" indent="0">
              <a:buNone/>
              <a:defRPr sz="2000"/>
            </a:lvl5pPr>
            <a:lvl6pPr marL="2285575" indent="0">
              <a:buNone/>
              <a:defRPr sz="2000"/>
            </a:lvl6pPr>
            <a:lvl7pPr marL="2742689" indent="0">
              <a:buNone/>
              <a:defRPr sz="2000"/>
            </a:lvl7pPr>
            <a:lvl8pPr marL="3199804" indent="0">
              <a:buNone/>
              <a:defRPr sz="2000"/>
            </a:lvl8pPr>
            <a:lvl9pPr marL="3656917"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941649" y="5367338"/>
            <a:ext cx="5943600" cy="804862"/>
          </a:xfrm>
        </p:spPr>
        <p:txBody>
          <a:bodyPr/>
          <a:lstStyle>
            <a:lvl1pPr marL="0" indent="0">
              <a:buNone/>
              <a:defRPr sz="1400"/>
            </a:lvl1pPr>
            <a:lvl2pPr marL="457115" indent="0">
              <a:buNone/>
              <a:defRPr sz="1200"/>
            </a:lvl2pPr>
            <a:lvl3pPr marL="914228" indent="0">
              <a:buNone/>
              <a:defRPr sz="1000"/>
            </a:lvl3pPr>
            <a:lvl4pPr marL="1371344" indent="0">
              <a:buNone/>
              <a:defRPr sz="900"/>
            </a:lvl4pPr>
            <a:lvl5pPr marL="1828458" indent="0">
              <a:buNone/>
              <a:defRPr sz="900"/>
            </a:lvl5pPr>
            <a:lvl6pPr marL="2285575" indent="0">
              <a:buNone/>
              <a:defRPr sz="900"/>
            </a:lvl6pPr>
            <a:lvl7pPr marL="2742689" indent="0">
              <a:buNone/>
              <a:defRPr sz="900"/>
            </a:lvl7pPr>
            <a:lvl8pPr marL="3199804" indent="0">
              <a:buNone/>
              <a:defRPr sz="900"/>
            </a:lvl8pPr>
            <a:lvl9pPr marL="3656917" indent="0">
              <a:buNone/>
              <a:defRPr sz="900"/>
            </a:lvl9pPr>
          </a:lstStyle>
          <a:p>
            <a:pPr lvl="0"/>
            <a:r>
              <a:rPr lang="ja-JP" altLang="en-US" smtClean="0"/>
              <a:t>マスター テキストの書式設定</a:t>
            </a:r>
          </a:p>
        </p:txBody>
      </p:sp>
      <p:sp>
        <p:nvSpPr>
          <p:cNvPr id="5" name="日付プレースホルダー 3"/>
          <p:cNvSpPr>
            <a:spLocks noGrp="1"/>
          </p:cNvSpPr>
          <p:nvPr>
            <p:ph type="dt" sz="half" idx="10"/>
          </p:nvPr>
        </p:nvSpPr>
        <p:spPr/>
        <p:txBody>
          <a:bodyPr/>
          <a:lstStyle>
            <a:lvl1pPr>
              <a:defRPr/>
            </a:lvl1pPr>
          </a:lstStyle>
          <a:p>
            <a:pPr>
              <a:defRPr/>
            </a:pPr>
            <a:fld id="{A101EC61-7220-4997-AAFF-B273F66A7001}"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6"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7" name="スライド番号プレースホルダー 5"/>
          <p:cNvSpPr>
            <a:spLocks noGrp="1"/>
          </p:cNvSpPr>
          <p:nvPr>
            <p:ph type="sldNum" sz="quarter" idx="12"/>
          </p:nvPr>
        </p:nvSpPr>
        <p:spPr/>
        <p:txBody>
          <a:bodyPr/>
          <a:lstStyle>
            <a:lvl1pPr>
              <a:defRPr/>
            </a:lvl1pPr>
          </a:lstStyle>
          <a:p>
            <a:pPr>
              <a:defRPr/>
            </a:pPr>
            <a:fld id="{9CCF4794-0593-4751-8E31-4C1B5DC67F7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7016691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28CD315E-2D0C-4CB7-A4EE-A7BD78257E25}"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454EF4F1-18E5-47B9-AF92-14777C92A352}"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91402016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181850" y="274659"/>
            <a:ext cx="2228850" cy="5851525"/>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95300" y="274659"/>
            <a:ext cx="6521450" cy="5851525"/>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a:defRPr/>
            </a:lvl1pPr>
          </a:lstStyle>
          <a:p>
            <a:pPr>
              <a:defRPr/>
            </a:pPr>
            <a:fld id="{2F0F5570-AF84-4A77-B7AE-31496FFB5EE6}" type="datetimeFigureOut">
              <a:rPr lang="ja-JP" altLang="en-US">
                <a:solidFill>
                  <a:prstClr val="black">
                    <a:tint val="75000"/>
                  </a:prstClr>
                </a:solidFill>
              </a:rPr>
              <a:pPr>
                <a:defRPr/>
              </a:pPr>
              <a:t>2016/10/31</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lvl1pPr>
              <a:defRPr/>
            </a:lvl1pPr>
          </a:lstStyle>
          <a:p>
            <a:pPr>
              <a:defRPr/>
            </a:pPr>
            <a:endParaRPr lang="en-US" altLang="ja-JP"/>
          </a:p>
        </p:txBody>
      </p:sp>
      <p:sp>
        <p:nvSpPr>
          <p:cNvPr id="6" name="スライド番号プレースホルダー 5"/>
          <p:cNvSpPr>
            <a:spLocks noGrp="1"/>
          </p:cNvSpPr>
          <p:nvPr>
            <p:ph type="sldNum" sz="quarter" idx="12"/>
          </p:nvPr>
        </p:nvSpPr>
        <p:spPr/>
        <p:txBody>
          <a:bodyPr/>
          <a:lstStyle>
            <a:lvl1pPr>
              <a:defRPr/>
            </a:lvl1pPr>
          </a:lstStyle>
          <a:p>
            <a:pPr>
              <a:defRPr/>
            </a:pPr>
            <a:fld id="{599E7C40-287B-49C7-8BAA-110A5406482E}" type="slidenum">
              <a:rPr lang="ja-JP" altLang="en-US">
                <a:solidFill>
                  <a:prstClr val="black">
                    <a:tint val="75000"/>
                  </a:prstClr>
                </a:solidFill>
              </a:rPr>
              <a:pPr>
                <a:defRPr/>
              </a:pPr>
              <a:t>‹#›</a:t>
            </a:fld>
            <a:endParaRPr lang="ja-JP" altLang="en-US">
              <a:solidFill>
                <a:prstClr val="black">
                  <a:tint val="75000"/>
                </a:prstClr>
              </a:solidFill>
            </a:endParaRPr>
          </a:p>
        </p:txBody>
      </p:sp>
    </p:spTree>
    <p:extLst>
      <p:ext uri="{BB962C8B-B14F-4D97-AF65-F5344CB8AC3E}">
        <p14:creationId xmlns:p14="http://schemas.microsoft.com/office/powerpoint/2010/main" val="13894754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42950" y="2130622"/>
            <a:ext cx="84201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485900" y="3886200"/>
            <a:ext cx="6934200" cy="1752600"/>
          </a:xfrm>
        </p:spPr>
        <p:txBody>
          <a:bodyPr/>
          <a:lstStyle>
            <a:lvl1pPr marL="0" indent="0" algn="ctr">
              <a:buNone/>
              <a:defRPr>
                <a:solidFill>
                  <a:schemeClr val="tx1">
                    <a:tint val="75000"/>
                  </a:schemeClr>
                </a:solidFill>
              </a:defRPr>
            </a:lvl1pPr>
            <a:lvl2pPr marL="457097" indent="0" algn="ctr">
              <a:buNone/>
              <a:defRPr>
                <a:solidFill>
                  <a:schemeClr val="tx1">
                    <a:tint val="75000"/>
                  </a:schemeClr>
                </a:solidFill>
              </a:defRPr>
            </a:lvl2pPr>
            <a:lvl3pPr marL="914192" indent="0" algn="ctr">
              <a:buNone/>
              <a:defRPr>
                <a:solidFill>
                  <a:schemeClr val="tx1">
                    <a:tint val="75000"/>
                  </a:schemeClr>
                </a:solidFill>
              </a:defRPr>
            </a:lvl3pPr>
            <a:lvl4pPr marL="1371289" indent="0" algn="ctr">
              <a:buNone/>
              <a:defRPr>
                <a:solidFill>
                  <a:schemeClr val="tx1">
                    <a:tint val="75000"/>
                  </a:schemeClr>
                </a:solidFill>
              </a:defRPr>
            </a:lvl4pPr>
            <a:lvl5pPr marL="1828384" indent="0" algn="ctr">
              <a:buNone/>
              <a:defRPr>
                <a:solidFill>
                  <a:schemeClr val="tx1">
                    <a:tint val="75000"/>
                  </a:schemeClr>
                </a:solidFill>
              </a:defRPr>
            </a:lvl5pPr>
            <a:lvl6pPr marL="2285480" indent="0" algn="ctr">
              <a:buNone/>
              <a:defRPr>
                <a:solidFill>
                  <a:schemeClr val="tx1">
                    <a:tint val="75000"/>
                  </a:schemeClr>
                </a:solidFill>
              </a:defRPr>
            </a:lvl6pPr>
            <a:lvl7pPr marL="2742576" indent="0" algn="ctr">
              <a:buNone/>
              <a:defRPr>
                <a:solidFill>
                  <a:schemeClr val="tx1">
                    <a:tint val="75000"/>
                  </a:schemeClr>
                </a:solidFill>
              </a:defRPr>
            </a:lvl7pPr>
            <a:lvl8pPr marL="3199672" indent="0" algn="ctr">
              <a:buNone/>
              <a:defRPr>
                <a:solidFill>
                  <a:schemeClr val="tx1">
                    <a:tint val="75000"/>
                  </a:schemeClr>
                </a:solidFill>
              </a:defRPr>
            </a:lvl8pPr>
            <a:lvl9pPr marL="3656768" indent="0" algn="ctr">
              <a:buNone/>
              <a:defRPr>
                <a:solidFill>
                  <a:schemeClr val="tx1">
                    <a:tint val="75000"/>
                  </a:schemeClr>
                </a:solidFill>
              </a:defRPr>
            </a:lvl9pPr>
          </a:lstStyle>
          <a:p>
            <a:r>
              <a:rPr lang="ja-JP" altLang="en-US" smtClean="0"/>
              <a:t>マスター サブタイトルの書式設定</a:t>
            </a:r>
            <a:endParaRPr lang="ja-JP" altLang="en-US"/>
          </a:p>
        </p:txBody>
      </p:sp>
      <p:sp>
        <p:nvSpPr>
          <p:cNvPr id="4" name="日付プレースホルダー 3"/>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B6D6BFA7-F5CD-4A5C-A184-2FBA528D5C0C}" type="datetime1">
              <a:rPr lang="ja-JP" altLang="en-US" smtClean="0"/>
              <a:pPr>
                <a:defRPr/>
              </a:pPr>
              <a:t>2016/10/31</a:t>
            </a:fld>
            <a:endParaRPr lang="ja-JP" altLang="en-US"/>
          </a:p>
        </p:txBody>
      </p:sp>
      <p:sp>
        <p:nvSpPr>
          <p:cNvPr id="5" name="フッター プレースホルダー 4"/>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94C2D902-E208-4BB5-BDC4-E6F1AC1EC094}" type="slidenum">
              <a:rPr lang="ja-JP" altLang="en-US"/>
              <a:pPr>
                <a:defRPr/>
              </a:pPr>
              <a:t>‹#›</a:t>
            </a:fld>
            <a:endParaRPr lang="ja-JP" altLang="en-US"/>
          </a:p>
        </p:txBody>
      </p:sp>
    </p:spTree>
    <p:extLst>
      <p:ext uri="{BB962C8B-B14F-4D97-AF65-F5344CB8AC3E}">
        <p14:creationId xmlns:p14="http://schemas.microsoft.com/office/powerpoint/2010/main" val="38964661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日付プレースホルダー 3"/>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37AAB7D9-3C45-4D80-922A-4FC0DF82DCC7}" type="datetime1">
              <a:rPr lang="ja-JP" altLang="en-US" smtClean="0"/>
              <a:pPr>
                <a:defRPr/>
              </a:pPr>
              <a:t>2016/10/31</a:t>
            </a:fld>
            <a:endParaRPr lang="ja-JP" altLang="en-US"/>
          </a:p>
        </p:txBody>
      </p:sp>
      <p:sp>
        <p:nvSpPr>
          <p:cNvPr id="5" name="フッター プレースホルダー 4"/>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175BFA4B-2CBE-4159-A87B-8D3F7CD1BE8E}" type="slidenum">
              <a:rPr lang="ja-JP" altLang="en-US"/>
              <a:pPr>
                <a:defRPr/>
              </a:pPr>
              <a:t>‹#›</a:t>
            </a:fld>
            <a:endParaRPr lang="ja-JP" altLang="en-US"/>
          </a:p>
        </p:txBody>
      </p:sp>
    </p:spTree>
    <p:extLst>
      <p:ext uri="{BB962C8B-B14F-4D97-AF65-F5344CB8AC3E}">
        <p14:creationId xmlns:p14="http://schemas.microsoft.com/office/powerpoint/2010/main" val="6017995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82506" y="4407094"/>
            <a:ext cx="84201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097" indent="0">
              <a:buNone/>
              <a:defRPr sz="1800">
                <a:solidFill>
                  <a:schemeClr val="tx1">
                    <a:tint val="75000"/>
                  </a:schemeClr>
                </a:solidFill>
              </a:defRPr>
            </a:lvl2pPr>
            <a:lvl3pPr marL="914192" indent="0">
              <a:buNone/>
              <a:defRPr sz="1600">
                <a:solidFill>
                  <a:schemeClr val="tx1">
                    <a:tint val="75000"/>
                  </a:schemeClr>
                </a:solidFill>
              </a:defRPr>
            </a:lvl3pPr>
            <a:lvl4pPr marL="1371289" indent="0">
              <a:buNone/>
              <a:defRPr sz="1400">
                <a:solidFill>
                  <a:schemeClr val="tx1">
                    <a:tint val="75000"/>
                  </a:schemeClr>
                </a:solidFill>
              </a:defRPr>
            </a:lvl4pPr>
            <a:lvl5pPr marL="1828384" indent="0">
              <a:buNone/>
              <a:defRPr sz="1400">
                <a:solidFill>
                  <a:schemeClr val="tx1">
                    <a:tint val="75000"/>
                  </a:schemeClr>
                </a:solidFill>
              </a:defRPr>
            </a:lvl5pPr>
            <a:lvl6pPr marL="2285480" indent="0">
              <a:buNone/>
              <a:defRPr sz="1400">
                <a:solidFill>
                  <a:schemeClr val="tx1">
                    <a:tint val="75000"/>
                  </a:schemeClr>
                </a:solidFill>
              </a:defRPr>
            </a:lvl6pPr>
            <a:lvl7pPr marL="2742576" indent="0">
              <a:buNone/>
              <a:defRPr sz="1400">
                <a:solidFill>
                  <a:schemeClr val="tx1">
                    <a:tint val="75000"/>
                  </a:schemeClr>
                </a:solidFill>
              </a:defRPr>
            </a:lvl7pPr>
            <a:lvl8pPr marL="3199672" indent="0">
              <a:buNone/>
              <a:defRPr sz="1400">
                <a:solidFill>
                  <a:schemeClr val="tx1">
                    <a:tint val="75000"/>
                  </a:schemeClr>
                </a:solidFill>
              </a:defRPr>
            </a:lvl8pPr>
            <a:lvl9pPr marL="3656768" indent="0">
              <a:buNone/>
              <a:defRPr sz="1400">
                <a:solidFill>
                  <a:schemeClr val="tx1">
                    <a:tint val="75000"/>
                  </a:schemeClr>
                </a:solidFill>
              </a:defRPr>
            </a:lvl9pPr>
          </a:lstStyle>
          <a:p>
            <a:pPr lvl="0"/>
            <a:r>
              <a:rPr lang="ja-JP" altLang="en-US" smtClean="0"/>
              <a:t>マスター テキストの書式設定</a:t>
            </a:r>
          </a:p>
        </p:txBody>
      </p:sp>
      <p:sp>
        <p:nvSpPr>
          <p:cNvPr id="4" name="日付プレースホルダー 3"/>
          <p:cNvSpPr>
            <a:spLocks noGrp="1"/>
          </p:cNvSpPr>
          <p:nvPr>
            <p:ph type="dt" sz="half" idx="10"/>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61D1FE22-2EA4-457C-9995-6A31C8ED9004}" type="datetime1">
              <a:rPr lang="ja-JP" altLang="en-US" smtClean="0"/>
              <a:pPr>
                <a:defRPr/>
              </a:pPr>
              <a:t>2016/10/31</a:t>
            </a:fld>
            <a:endParaRPr lang="ja-JP" altLang="en-US"/>
          </a:p>
        </p:txBody>
      </p:sp>
      <p:sp>
        <p:nvSpPr>
          <p:cNvPr id="5" name="フッター プレースホルダー 4"/>
          <p:cNvSpPr>
            <a:spLocks noGrp="1"/>
          </p:cNvSpPr>
          <p:nvPr>
            <p:ph type="ftr" sz="quarter" idx="11"/>
          </p:nvPr>
        </p:nvSpPr>
        <p:spPr/>
        <p:txBody>
          <a:bodyPr/>
          <a:lstStyle>
            <a:lvl1pPr defTabSz="914296" fontAlgn="base">
              <a:spcBef>
                <a:spcPct val="0"/>
              </a:spcBef>
              <a:spcAft>
                <a:spcPct val="0"/>
              </a:spcAft>
              <a:defRPr>
                <a:latin typeface="Arial" charset="0"/>
                <a:ea typeface="ＭＳ Ｐゴシック" charset="-128"/>
              </a:defRPr>
            </a:lvl1pPr>
          </a:lstStyle>
          <a:p>
            <a:pPr>
              <a:defRPr/>
            </a:pPr>
            <a:endParaRPr lang="ja-JP" altLang="en-US"/>
          </a:p>
        </p:txBody>
      </p:sp>
      <p:sp>
        <p:nvSpPr>
          <p:cNvPr id="6" name="スライド番号プレースホルダー 5"/>
          <p:cNvSpPr>
            <a:spLocks noGrp="1"/>
          </p:cNvSpPr>
          <p:nvPr>
            <p:ph type="sldNum" sz="quarter" idx="12"/>
          </p:nvPr>
        </p:nvSpPr>
        <p:spPr/>
        <p:txBody>
          <a:bodyPr/>
          <a:lstStyle>
            <a:lvl1pPr defTabSz="914296" fontAlgn="base">
              <a:spcBef>
                <a:spcPct val="0"/>
              </a:spcBef>
              <a:spcAft>
                <a:spcPct val="0"/>
              </a:spcAft>
              <a:defRPr>
                <a:latin typeface="Arial" charset="0"/>
                <a:ea typeface="ＭＳ Ｐゴシック" charset="-128"/>
              </a:defRPr>
            </a:lvl1pPr>
          </a:lstStyle>
          <a:p>
            <a:pPr>
              <a:defRPr/>
            </a:pPr>
            <a:fld id="{7B94ADEA-232B-4A6B-B716-A11179931447}" type="slidenum">
              <a:rPr lang="ja-JP" altLang="en-US"/>
              <a:pPr>
                <a:defRPr/>
              </a:pPr>
              <a:t>‹#›</a:t>
            </a:fld>
            <a:endParaRPr lang="ja-JP" altLang="en-US"/>
          </a:p>
        </p:txBody>
      </p:sp>
    </p:spTree>
    <p:extLst>
      <p:ext uri="{BB962C8B-B14F-4D97-AF65-F5344CB8AC3E}">
        <p14:creationId xmlns:p14="http://schemas.microsoft.com/office/powerpoint/2010/main" val="2726048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slideLayout" Target="../slideLayouts/slideLayout129.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slideLayout" Target="../slideLayouts/slideLayout128.xml"/><Relationship Id="rId2" Type="http://schemas.openxmlformats.org/officeDocument/2006/relationships/slideLayout" Target="../slideLayouts/slideLayout118.xml"/><Relationship Id="rId16" Type="http://schemas.openxmlformats.org/officeDocument/2006/relationships/theme" Target="../theme/theme10.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slideLayout" Target="../slideLayouts/slideLayout13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slideLayout" Target="../slideLayouts/slideLayout13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1.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12.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theme" Target="../theme/theme13.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7.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8.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6.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5" Type="http://schemas.openxmlformats.org/officeDocument/2006/relationships/slideLayout" Target="../slideLayouts/slideLayout113.xml"/><Relationship Id="rId4" Type="http://schemas.openxmlformats.org/officeDocument/2006/relationships/slideLayout" Target="../slideLayouts/slideLayout112.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28" tIns="45714" rIns="91428" bIns="45714"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600206"/>
            <a:ext cx="8915400" cy="4525963"/>
          </a:xfrm>
          <a:prstGeom prst="rect">
            <a:avLst/>
          </a:prstGeom>
        </p:spPr>
        <p:txBody>
          <a:bodyPr vert="horz" lIns="91428" tIns="45714" rIns="91428" bIns="45714"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 4"/>
          <p:cNvSpPr>
            <a:spLocks noGrp="1"/>
          </p:cNvSpPr>
          <p:nvPr>
            <p:ph type="ftr" sz="quarter" idx="3"/>
          </p:nvPr>
        </p:nvSpPr>
        <p:spPr>
          <a:xfrm>
            <a:off x="3384550" y="6356359"/>
            <a:ext cx="3136900" cy="365125"/>
          </a:xfrm>
          <a:prstGeom prst="rect">
            <a:avLst/>
          </a:prstGeom>
        </p:spPr>
        <p:txBody>
          <a:bodyPr vert="horz" lIns="91428" tIns="45714" rIns="91428" bIns="45714"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 5"/>
          <p:cNvSpPr>
            <a:spLocks noGrp="1"/>
          </p:cNvSpPr>
          <p:nvPr>
            <p:ph type="sldNum" sz="quarter" idx="4"/>
          </p:nvPr>
        </p:nvSpPr>
        <p:spPr>
          <a:xfrm>
            <a:off x="7099300" y="6356359"/>
            <a:ext cx="2311400" cy="365125"/>
          </a:xfrm>
          <a:prstGeom prst="rect">
            <a:avLst/>
          </a:prstGeom>
        </p:spPr>
        <p:txBody>
          <a:bodyPr vert="horz" lIns="91428" tIns="45714" rIns="91428" bIns="45714" rtlCol="0" anchor="ctr"/>
          <a:lstStyle>
            <a:lvl1pPr algn="r">
              <a:defRPr sz="1200">
                <a:solidFill>
                  <a:schemeClr val="tx1">
                    <a:tint val="75000"/>
                  </a:schemeClr>
                </a:solidFill>
              </a:defRPr>
            </a:lvl1pPr>
          </a:lstStyle>
          <a:p>
            <a:fld id="{ED1592B4-43DC-42E0-B27A-8F95651F3B50}" type="slidenum">
              <a:rPr kumimoji="1" lang="ja-JP" altLang="en-US" smtClean="0"/>
              <a:pPr/>
              <a:t>‹#›</a:t>
            </a:fld>
            <a:endParaRPr kumimoji="1" lang="ja-JP"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283" rtl="0" eaLnBrk="1" latinLnBrk="0" hangingPunct="1">
        <a:spcBef>
          <a:spcPct val="0"/>
        </a:spcBef>
        <a:buNone/>
        <a:defRPr kumimoji="1" sz="4400" kern="1200">
          <a:solidFill>
            <a:schemeClr val="tx1"/>
          </a:solidFill>
          <a:latin typeface="+mj-lt"/>
          <a:ea typeface="+mj-ea"/>
          <a:cs typeface="+mj-cs"/>
        </a:defRPr>
      </a:lvl1pPr>
    </p:titleStyle>
    <p:bodyStyle>
      <a:lvl1pPr marL="342856" indent="-342856" algn="l" defTabSz="914283"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855" indent="-285713" algn="l" defTabSz="914283"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853" indent="-228571" algn="l" defTabSz="914283"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9994" indent="-228571" algn="l" defTabSz="914283"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136" indent="-228571" algn="l" defTabSz="914283"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277" indent="-228571" algn="l" defTabSz="914283"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419" indent="-228571" algn="l" defTabSz="914283"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560" indent="-228571" algn="l" defTabSz="914283"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702" indent="-228571" algn="l" defTabSz="914283"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1" y="274639"/>
            <a:ext cx="89154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1" y="1600206"/>
            <a:ext cx="89154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299" y="635641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6D2061B-8D40-420F-9580-E926C7514F6F}" type="datetimeFigureOut">
              <a:rPr lang="ja-JP" altLang="en-US" smtClean="0">
                <a:solidFill>
                  <a:prstClr val="black">
                    <a:tint val="75000"/>
                  </a:prstClr>
                </a:solidFill>
              </a:rPr>
              <a:pPr defTabSz="914400"/>
              <a:t>2016/10/31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384553" y="635641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099301" y="6356415"/>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CD40F8F-D7F4-4026-8B71-A60A356170AD}" type="slidenum">
              <a:rPr lang="ja-JP" altLang="en-US" smtClean="0">
                <a:solidFill>
                  <a:prstClr val="black">
                    <a:tint val="75000"/>
                  </a:prstClr>
                </a:solidFill>
              </a:rPr>
              <a:pPr defTabSz="914400"/>
              <a:t>‹#›</a:t>
            </a:fld>
            <a:endParaRPr lang="ja-JP" altLang="en-US">
              <a:solidFill>
                <a:prstClr val="black">
                  <a:tint val="75000"/>
                </a:prstClr>
              </a:solidFill>
            </a:endParaRPr>
          </a:p>
        </p:txBody>
      </p:sp>
    </p:spTree>
    <p:extLst>
      <p:ext uri="{BB962C8B-B14F-4D97-AF65-F5344CB8AC3E}">
        <p14:creationId xmlns:p14="http://schemas.microsoft.com/office/powerpoint/2010/main" val="41039468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 id="2147483998" r:id="rId13"/>
    <p:sldLayoutId id="2147483999" r:id="rId14"/>
    <p:sldLayoutId id="2147484000" r:id="rId15"/>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1" y="274649"/>
            <a:ext cx="8915400" cy="1143000"/>
          </a:xfrm>
          <a:prstGeom prst="rect">
            <a:avLst/>
          </a:prstGeom>
        </p:spPr>
        <p:txBody>
          <a:bodyPr vert="horz" lIns="91372" tIns="45686" rIns="91372" bIns="45686"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1" y="1600217"/>
            <a:ext cx="8915400" cy="4525963"/>
          </a:xfrm>
          <a:prstGeom prst="rect">
            <a:avLst/>
          </a:prstGeom>
        </p:spPr>
        <p:txBody>
          <a:bodyPr vert="horz" lIns="91372" tIns="45686" rIns="91372" bIns="45686"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95299" y="6356447"/>
            <a:ext cx="2311400" cy="365125"/>
          </a:xfrm>
          <a:prstGeom prst="rect">
            <a:avLst/>
          </a:prstGeom>
        </p:spPr>
        <p:txBody>
          <a:bodyPr vert="horz" lIns="91372" tIns="45686" rIns="91372" bIns="45686" rtlCol="0" anchor="ctr"/>
          <a:lstStyle>
            <a:lvl1pPr algn="l">
              <a:defRPr sz="1200">
                <a:solidFill>
                  <a:schemeClr val="tx1">
                    <a:tint val="75000"/>
                  </a:schemeClr>
                </a:solidFill>
              </a:defRPr>
            </a:lvl1pPr>
          </a:lstStyle>
          <a:p>
            <a:pPr defTabSz="914400"/>
            <a:r>
              <a:rPr lang="en-US" altLang="ja-JP" smtClean="0">
                <a:solidFill>
                  <a:prstClr val="black">
                    <a:tint val="75000"/>
                  </a:prstClr>
                </a:solidFill>
              </a:rPr>
              <a:t>2014/8/8</a:t>
            </a:r>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384553" y="6356447"/>
            <a:ext cx="3136900" cy="365125"/>
          </a:xfrm>
          <a:prstGeom prst="rect">
            <a:avLst/>
          </a:prstGeom>
        </p:spPr>
        <p:txBody>
          <a:bodyPr vert="horz" lIns="91372" tIns="45686" rIns="91372" bIns="45686" rtlCol="0" anchor="ctr"/>
          <a:lstStyle>
            <a:lvl1pPr algn="ctr">
              <a:defRPr sz="1200">
                <a:solidFill>
                  <a:schemeClr val="tx1">
                    <a:tint val="75000"/>
                  </a:schemeClr>
                </a:solidFill>
              </a:defRPr>
            </a:lvl1pPr>
          </a:lstStyle>
          <a:p>
            <a:pPr defTabSz="914400"/>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7099301" y="6356447"/>
            <a:ext cx="2311400" cy="365125"/>
          </a:xfrm>
          <a:prstGeom prst="rect">
            <a:avLst/>
          </a:prstGeom>
        </p:spPr>
        <p:txBody>
          <a:bodyPr vert="horz" lIns="91372" tIns="45686" rIns="91372" bIns="45686" rtlCol="0" anchor="ctr"/>
          <a:lstStyle>
            <a:lvl1pPr algn="r">
              <a:defRPr sz="1200">
                <a:solidFill>
                  <a:schemeClr val="tx1">
                    <a:tint val="75000"/>
                  </a:schemeClr>
                </a:solidFill>
              </a:defRPr>
            </a:lvl1pPr>
          </a:lstStyle>
          <a:p>
            <a:pPr defTabSz="914400"/>
            <a:fld id="{46FF2EDD-A33D-43B9-B0EA-DC635BAC757C}" type="slidenum">
              <a:rPr lang="ja-JP" altLang="en-US" smtClean="0">
                <a:solidFill>
                  <a:prstClr val="black">
                    <a:tint val="75000"/>
                  </a:prstClr>
                </a:solidFill>
              </a:rPr>
              <a:pPr defTabSz="914400"/>
              <a:t>‹#›</a:t>
            </a:fld>
            <a:endParaRPr lang="ja-JP" altLang="en-US">
              <a:solidFill>
                <a:prstClr val="black">
                  <a:tint val="75000"/>
                </a:prstClr>
              </a:solidFill>
            </a:endParaRPr>
          </a:p>
        </p:txBody>
      </p:sp>
    </p:spTree>
    <p:extLst>
      <p:ext uri="{BB962C8B-B14F-4D97-AF65-F5344CB8AC3E}">
        <p14:creationId xmlns:p14="http://schemas.microsoft.com/office/powerpoint/2010/main" val="1852509080"/>
      </p:ext>
    </p:extLst>
  </p:cSld>
  <p:clrMap bg1="lt1" tx1="dk1" bg2="lt2" tx2="dk2" accent1="accent1" accent2="accent2" accent3="accent3" accent4="accent4" accent5="accent5" accent6="accent6" hlink="hlink" folHlink="folHlink"/>
  <p:sldLayoutIdLst>
    <p:sldLayoutId id="2147484002" r:id="rId1"/>
    <p:sldLayoutId id="2147484003" r:id="rId2"/>
    <p:sldLayoutId id="2147484004" r:id="rId3"/>
    <p:sldLayoutId id="2147484005" r:id="rId4"/>
    <p:sldLayoutId id="2147484006" r:id="rId5"/>
    <p:sldLayoutId id="2147484007" r:id="rId6"/>
    <p:sldLayoutId id="2147484008" r:id="rId7"/>
    <p:sldLayoutId id="2147484009" r:id="rId8"/>
    <p:sldLayoutId id="2147484010" r:id="rId9"/>
    <p:sldLayoutId id="2147484011" r:id="rId10"/>
    <p:sldLayoutId id="2147484012" r:id="rId11"/>
    <p:sldLayoutId id="2147484013" r:id="rId12"/>
  </p:sldLayoutIdLst>
  <p:hf hdr="0" ftr="0" dt="0"/>
  <p:txStyles>
    <p:titleStyle>
      <a:lvl1pPr algn="ctr" defTabSz="913710" rtl="0" eaLnBrk="1" latinLnBrk="0" hangingPunct="1">
        <a:spcBef>
          <a:spcPct val="0"/>
        </a:spcBef>
        <a:buNone/>
        <a:defRPr kumimoji="1" sz="4400" kern="1200">
          <a:solidFill>
            <a:schemeClr val="tx1"/>
          </a:solidFill>
          <a:latin typeface="+mj-lt"/>
          <a:ea typeface="+mj-ea"/>
          <a:cs typeface="+mj-cs"/>
        </a:defRPr>
      </a:lvl1pPr>
    </p:titleStyle>
    <p:bodyStyle>
      <a:lvl1pPr marL="342640" indent="-342640" algn="l" defTabSz="91371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388" indent="-285534" algn="l" defTabSz="91371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2137" indent="-228427" algn="l" defTabSz="91371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598985" indent="-228427" algn="l" defTabSz="91371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5846" indent="-228427" algn="l" defTabSz="91371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2700" indent="-228427" algn="l" defTabSz="91371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69555" indent="-228427" algn="l" defTabSz="91371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6410" indent="-228427" algn="l" defTabSz="91371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3264" indent="-228427" algn="l" defTabSz="91371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3710" rtl="0" eaLnBrk="1" latinLnBrk="0" hangingPunct="1">
        <a:defRPr kumimoji="1" sz="1800" kern="1200">
          <a:solidFill>
            <a:schemeClr val="tx1"/>
          </a:solidFill>
          <a:latin typeface="+mn-lt"/>
          <a:ea typeface="+mn-ea"/>
          <a:cs typeface="+mn-cs"/>
        </a:defRPr>
      </a:lvl1pPr>
      <a:lvl2pPr marL="456855" algn="l" defTabSz="913710" rtl="0" eaLnBrk="1" latinLnBrk="0" hangingPunct="1">
        <a:defRPr kumimoji="1" sz="1800" kern="1200">
          <a:solidFill>
            <a:schemeClr val="tx1"/>
          </a:solidFill>
          <a:latin typeface="+mn-lt"/>
          <a:ea typeface="+mn-ea"/>
          <a:cs typeface="+mn-cs"/>
        </a:defRPr>
      </a:lvl2pPr>
      <a:lvl3pPr marL="913710" algn="l" defTabSz="913710" rtl="0" eaLnBrk="1" latinLnBrk="0" hangingPunct="1">
        <a:defRPr kumimoji="1" sz="1800" kern="1200">
          <a:solidFill>
            <a:schemeClr val="tx1"/>
          </a:solidFill>
          <a:latin typeface="+mn-lt"/>
          <a:ea typeface="+mn-ea"/>
          <a:cs typeface="+mn-cs"/>
        </a:defRPr>
      </a:lvl3pPr>
      <a:lvl4pPr marL="1370564" algn="l" defTabSz="913710" rtl="0" eaLnBrk="1" latinLnBrk="0" hangingPunct="1">
        <a:defRPr kumimoji="1" sz="1800" kern="1200">
          <a:solidFill>
            <a:schemeClr val="tx1"/>
          </a:solidFill>
          <a:latin typeface="+mn-lt"/>
          <a:ea typeface="+mn-ea"/>
          <a:cs typeface="+mn-cs"/>
        </a:defRPr>
      </a:lvl4pPr>
      <a:lvl5pPr marL="1827419" algn="l" defTabSz="913710" rtl="0" eaLnBrk="1" latinLnBrk="0" hangingPunct="1">
        <a:defRPr kumimoji="1" sz="1800" kern="1200">
          <a:solidFill>
            <a:schemeClr val="tx1"/>
          </a:solidFill>
          <a:latin typeface="+mn-lt"/>
          <a:ea typeface="+mn-ea"/>
          <a:cs typeface="+mn-cs"/>
        </a:defRPr>
      </a:lvl5pPr>
      <a:lvl6pPr marL="2284273" algn="l" defTabSz="913710" rtl="0" eaLnBrk="1" latinLnBrk="0" hangingPunct="1">
        <a:defRPr kumimoji="1" sz="1800" kern="1200">
          <a:solidFill>
            <a:schemeClr val="tx1"/>
          </a:solidFill>
          <a:latin typeface="+mn-lt"/>
          <a:ea typeface="+mn-ea"/>
          <a:cs typeface="+mn-cs"/>
        </a:defRPr>
      </a:lvl6pPr>
      <a:lvl7pPr marL="2741129" algn="l" defTabSz="913710" rtl="0" eaLnBrk="1" latinLnBrk="0" hangingPunct="1">
        <a:defRPr kumimoji="1" sz="1800" kern="1200">
          <a:solidFill>
            <a:schemeClr val="tx1"/>
          </a:solidFill>
          <a:latin typeface="+mn-lt"/>
          <a:ea typeface="+mn-ea"/>
          <a:cs typeface="+mn-cs"/>
        </a:defRPr>
      </a:lvl7pPr>
      <a:lvl8pPr marL="3197979" algn="l" defTabSz="913710" rtl="0" eaLnBrk="1" latinLnBrk="0" hangingPunct="1">
        <a:defRPr kumimoji="1" sz="1800" kern="1200">
          <a:solidFill>
            <a:schemeClr val="tx1"/>
          </a:solidFill>
          <a:latin typeface="+mn-lt"/>
          <a:ea typeface="+mn-ea"/>
          <a:cs typeface="+mn-cs"/>
        </a:defRPr>
      </a:lvl8pPr>
      <a:lvl9pPr marL="3654837" algn="l" defTabSz="913710" rtl="0" eaLnBrk="1" latinLnBrk="0" hangingPunct="1">
        <a:defRPr kumimoji="1"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600205"/>
            <a:ext cx="89154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95300" y="6356355"/>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40DB9C0C-1DE3-44DB-A8F6-BBB5047B0E90}" type="datetime1">
              <a:rPr lang="ja-JP" altLang="en-US" smtClean="0">
                <a:solidFill>
                  <a:prstClr val="black">
                    <a:tint val="75000"/>
                  </a:prstClr>
                </a:solidFill>
              </a:rPr>
              <a:pPr defTabSz="914400"/>
              <a:t>2016/10/31</a:t>
            </a:fld>
            <a:endParaRPr lang="ja-JP" altLang="en-US" dirty="0">
              <a:solidFill>
                <a:prstClr val="black">
                  <a:tint val="75000"/>
                </a:prstClr>
              </a:solidFill>
            </a:endParaRPr>
          </a:p>
        </p:txBody>
      </p:sp>
      <p:sp>
        <p:nvSpPr>
          <p:cNvPr id="5" name="フッター プレースホルダ 4"/>
          <p:cNvSpPr>
            <a:spLocks noGrp="1"/>
          </p:cNvSpPr>
          <p:nvPr>
            <p:ph type="ftr" sz="quarter" idx="3"/>
          </p:nvPr>
        </p:nvSpPr>
        <p:spPr>
          <a:xfrm>
            <a:off x="3384550" y="6356355"/>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dirty="0">
              <a:solidFill>
                <a:prstClr val="black">
                  <a:tint val="75000"/>
                </a:prstClr>
              </a:solidFill>
            </a:endParaRPr>
          </a:p>
        </p:txBody>
      </p:sp>
      <p:sp>
        <p:nvSpPr>
          <p:cNvPr id="6" name="スライド番号プレースホルダ 5"/>
          <p:cNvSpPr>
            <a:spLocks noGrp="1"/>
          </p:cNvSpPr>
          <p:nvPr>
            <p:ph type="sldNum" sz="quarter" idx="4"/>
          </p:nvPr>
        </p:nvSpPr>
        <p:spPr>
          <a:xfrm>
            <a:off x="7099300" y="6356355"/>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44C8CC77-7C3F-4F42-BE18-F028DB2765DB}" type="slidenum">
              <a:rPr lang="ja-JP" altLang="en-US" smtClean="0">
                <a:solidFill>
                  <a:prstClr val="black">
                    <a:tint val="75000"/>
                  </a:prstClr>
                </a:solidFill>
              </a:rPr>
              <a:pPr defTabSz="914400"/>
              <a:t>‹#›</a:t>
            </a:fld>
            <a:endParaRPr lang="ja-JP" altLang="en-US" dirty="0">
              <a:solidFill>
                <a:prstClr val="black">
                  <a:tint val="75000"/>
                </a:prstClr>
              </a:solidFill>
            </a:endParaRPr>
          </a:p>
        </p:txBody>
      </p:sp>
    </p:spTree>
    <p:extLst>
      <p:ext uri="{BB962C8B-B14F-4D97-AF65-F5344CB8AC3E}">
        <p14:creationId xmlns:p14="http://schemas.microsoft.com/office/powerpoint/2010/main" val="2880910542"/>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 id="2147484037" r:id="rId11"/>
    <p:sldLayoutId id="2147484038" r:id="rId12"/>
    <p:sldLayoutId id="2147484039" r:id="rId13"/>
    <p:sldLayoutId id="2147484040" r:id="rId14"/>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95300" y="58614"/>
            <a:ext cx="8915400" cy="70609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95300" y="980729"/>
            <a:ext cx="8915400" cy="5145438"/>
          </a:xfrm>
          <a:prstGeom prst="rect">
            <a:avLst/>
          </a:prstGeom>
        </p:spPr>
        <p:txBody>
          <a:bodyPr vert="horz" lIns="91440" tIns="45720" rIns="91440" bIns="45720" rtlCol="0">
            <a:normAutofit/>
          </a:bodyPr>
          <a:lstStyle/>
          <a:p>
            <a:pPr lvl="0"/>
            <a:r>
              <a:rPr kumimoji="1" lang="ja-JP" altLang="en-US" dirty="0" smtClean="0"/>
              <a:t>マスター テキストの書式設定</a:t>
            </a:r>
          </a:p>
          <a:p>
            <a:pPr lvl="1"/>
            <a:r>
              <a:rPr kumimoji="1" lang="ja-JP" altLang="en-US" dirty="0" smtClean="0"/>
              <a:t>第 </a:t>
            </a:r>
            <a:r>
              <a:rPr kumimoji="1" lang="en-US" altLang="ja-JP" dirty="0" smtClean="0"/>
              <a:t>2 </a:t>
            </a:r>
            <a:r>
              <a:rPr kumimoji="1" lang="ja-JP" altLang="en-US" dirty="0" smtClean="0"/>
              <a:t>レベル</a:t>
            </a:r>
          </a:p>
          <a:p>
            <a:pPr lvl="2"/>
            <a:r>
              <a:rPr kumimoji="1" lang="ja-JP" altLang="en-US" dirty="0" smtClean="0"/>
              <a:t>第 </a:t>
            </a:r>
            <a:r>
              <a:rPr kumimoji="1" lang="en-US" altLang="ja-JP" dirty="0" smtClean="0"/>
              <a:t>3 </a:t>
            </a:r>
            <a:r>
              <a:rPr kumimoji="1" lang="ja-JP" altLang="en-US" dirty="0" smtClean="0"/>
              <a:t>レベル</a:t>
            </a:r>
          </a:p>
          <a:p>
            <a:pPr lvl="3"/>
            <a:r>
              <a:rPr kumimoji="1" lang="ja-JP" altLang="en-US" dirty="0" smtClean="0"/>
              <a:t>第 </a:t>
            </a:r>
            <a:r>
              <a:rPr kumimoji="1" lang="en-US" altLang="ja-JP" dirty="0" smtClean="0"/>
              <a:t>4 </a:t>
            </a:r>
            <a:r>
              <a:rPr kumimoji="1" lang="ja-JP" altLang="en-US" dirty="0" smtClean="0"/>
              <a:t>レベル</a:t>
            </a:r>
          </a:p>
          <a:p>
            <a:pPr lvl="4"/>
            <a:r>
              <a:rPr kumimoji="1" lang="ja-JP" altLang="en-US" dirty="0" smtClean="0"/>
              <a:t>第 </a:t>
            </a:r>
            <a:r>
              <a:rPr kumimoji="1" lang="en-US" altLang="ja-JP" dirty="0" smtClean="0"/>
              <a:t>5 </a:t>
            </a:r>
            <a:r>
              <a:rPr kumimoji="1" lang="ja-JP" altLang="en-US" dirty="0" smtClean="0"/>
              <a:t>レベル</a:t>
            </a:r>
            <a:endParaRPr kumimoji="1" lang="ja-JP" altLang="en-US" dirty="0"/>
          </a:p>
        </p:txBody>
      </p:sp>
      <p:sp>
        <p:nvSpPr>
          <p:cNvPr id="4" name="日付プレースホルダー 3"/>
          <p:cNvSpPr>
            <a:spLocks noGrp="1"/>
          </p:cNvSpPr>
          <p:nvPr>
            <p:ph type="dt" sz="half" idx="2"/>
          </p:nvPr>
        </p:nvSpPr>
        <p:spPr>
          <a:xfrm>
            <a:off x="495300" y="6356353"/>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71A9246F-B1AD-44DD-AD35-ADD98A8F7B64}" type="datetime1">
              <a:rPr lang="ja-JP" altLang="en-US" smtClean="0">
                <a:solidFill>
                  <a:prstClr val="black">
                    <a:tint val="75000"/>
                  </a:prstClr>
                </a:solidFill>
              </a:rPr>
              <a:pPr defTabSz="914400"/>
              <a:t>2016/10/31</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384550" y="6356353"/>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endParaRPr>
          </a:p>
        </p:txBody>
      </p:sp>
    </p:spTree>
    <p:extLst>
      <p:ext uri="{BB962C8B-B14F-4D97-AF65-F5344CB8AC3E}">
        <p14:creationId xmlns:p14="http://schemas.microsoft.com/office/powerpoint/2010/main" val="3373585838"/>
      </p:ext>
    </p:extLst>
  </p:cSld>
  <p:clrMap bg1="lt1" tx1="dk1" bg2="lt2" tx2="dk2" accent1="accent1" accent2="accent2" accent3="accent3" accent4="accent4" accent5="accent5" accent6="accent6" hlink="hlink" folHlink="folHlink"/>
  <p:sldLayoutIdLst>
    <p:sldLayoutId id="2147484107" r:id="rId1"/>
    <p:sldLayoutId id="2147484108" r:id="rId2"/>
    <p:sldLayoutId id="2147484109" r:id="rId3"/>
    <p:sldLayoutId id="2147484110" r:id="rId4"/>
    <p:sldLayoutId id="2147484111" r:id="rId5"/>
    <p:sldLayoutId id="2147484112" r:id="rId6"/>
    <p:sldLayoutId id="2147484113" r:id="rId7"/>
    <p:sldLayoutId id="2147484114" r:id="rId8"/>
    <p:sldLayoutId id="2147484115" r:id="rId9"/>
    <p:sldLayoutId id="2147484116" r:id="rId10"/>
    <p:sldLayoutId id="2147484117" r:id="rId11"/>
    <p:sldLayoutId id="2147484118" r:id="rId12"/>
  </p:sldLayoutIdLst>
  <p:timing>
    <p:tnLst>
      <p:par>
        <p:cTn id="1" dur="indefinite" restart="never" nodeType="tmRoot"/>
      </p:par>
    </p:tnLst>
  </p:timing>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defTabSz="914400"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defTabSz="914400"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667653" y="6597674"/>
            <a:ext cx="2224087"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defTabSz="914400" fontAlgn="base">
              <a:spcBef>
                <a:spcPct val="0"/>
              </a:spcBef>
              <a:spcAft>
                <a:spcPct val="0"/>
              </a:spcAft>
              <a:defRPr/>
            </a:pPr>
            <a:fld id="{48236ACB-74A0-4A36-A034-ABC20BAB5B0A}" type="slidenum">
              <a:rPr lang="en-US" altLang="ja-JP">
                <a:solidFill>
                  <a:srgbClr val="000000"/>
                </a:solidFill>
              </a:rPr>
              <a:pPr defTabSz="914400" fontAlgn="base">
                <a:spcBef>
                  <a:spcPct val="0"/>
                </a:spcBef>
                <a:spcAft>
                  <a:spcPct val="0"/>
                </a:spcAft>
                <a:defRPr/>
              </a:pPr>
              <a:t>‹#›</a:t>
            </a:fld>
            <a:endParaRPr lang="en-US" altLang="ja-JP" dirty="0">
              <a:solidFill>
                <a:srgbClr val="000000"/>
              </a:solidFill>
            </a:endParaRPr>
          </a:p>
        </p:txBody>
      </p:sp>
    </p:spTree>
    <p:extLst>
      <p:ext uri="{BB962C8B-B14F-4D97-AF65-F5344CB8AC3E}">
        <p14:creationId xmlns:p14="http://schemas.microsoft.com/office/powerpoint/2010/main" val="4826219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95300" y="1600204"/>
            <a:ext cx="89154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ＭＳ Ｐゴシック" pitchFamily="50" charset="-128"/>
              </a:defRPr>
            </a:lvl1pPr>
          </a:lstStyle>
          <a:p>
            <a:pPr defTabSz="914400"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ＭＳ Ｐゴシック" pitchFamily="50" charset="-128"/>
              </a:defRPr>
            </a:lvl1pPr>
          </a:lstStyle>
          <a:p>
            <a:pPr defTabSz="914400"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667653" y="6597674"/>
            <a:ext cx="2224087" cy="2603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ＭＳ Ｐゴシック" pitchFamily="50" charset="-128"/>
              </a:defRPr>
            </a:lvl1pPr>
          </a:lstStyle>
          <a:p>
            <a:pPr defTabSz="914400" fontAlgn="base">
              <a:spcBef>
                <a:spcPct val="0"/>
              </a:spcBef>
              <a:spcAft>
                <a:spcPct val="0"/>
              </a:spcAft>
              <a:defRPr/>
            </a:pPr>
            <a:fld id="{48236ACB-74A0-4A36-A034-ABC20BAB5B0A}" type="slidenum">
              <a:rPr lang="en-US" altLang="ja-JP">
                <a:solidFill>
                  <a:srgbClr val="000000"/>
                </a:solidFill>
              </a:rPr>
              <a:pPr defTabSz="914400" fontAlgn="base">
                <a:spcBef>
                  <a:spcPct val="0"/>
                </a:spcBef>
                <a:spcAft>
                  <a:spcPct val="0"/>
                </a:spcAft>
                <a:defRPr/>
              </a:pPr>
              <a:t>‹#›</a:t>
            </a:fld>
            <a:endParaRPr lang="en-US" altLang="ja-JP" dirty="0">
              <a:solidFill>
                <a:srgbClr val="000000"/>
              </a:solidFill>
            </a:endParaRPr>
          </a:p>
        </p:txBody>
      </p:sp>
    </p:spTree>
    <p:extLst>
      <p:ext uri="{BB962C8B-B14F-4D97-AF65-F5344CB8AC3E}">
        <p14:creationId xmlns:p14="http://schemas.microsoft.com/office/powerpoint/2010/main" val="354242153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E90ED720-0104-4369-84BC-D37694168613}" type="datetimeFigureOut">
              <a:rPr lang="ja-JP" altLang="en-US" smtClean="0">
                <a:solidFill>
                  <a:prstClr val="black">
                    <a:tint val="75000"/>
                  </a:prstClr>
                </a:solidFill>
              </a:rPr>
              <a:pPr defTabSz="914400"/>
              <a:t>2016/10/31</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D8002D-B5B0-4BAC-B1F6-782DDCCE6D9C}" type="slidenum">
              <a:rPr lang="ja-JP" altLang="en-US" smtClean="0">
                <a:solidFill>
                  <a:prstClr val="black">
                    <a:tint val="75000"/>
                  </a:prstClr>
                </a:solidFill>
              </a:rPr>
              <a:pPr defTabSz="914400"/>
              <a:t>‹#›</a:t>
            </a:fld>
            <a:endParaRPr lang="ja-JP" altLang="en-US">
              <a:solidFill>
                <a:prstClr val="black">
                  <a:tint val="75000"/>
                </a:prstClr>
              </a:solidFill>
            </a:endParaRPr>
          </a:p>
        </p:txBody>
      </p:sp>
    </p:spTree>
    <p:extLst>
      <p:ext uri="{BB962C8B-B14F-4D97-AF65-F5344CB8AC3E}">
        <p14:creationId xmlns:p14="http://schemas.microsoft.com/office/powerpoint/2010/main" val="147018425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917" r:id="rId1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95300" y="160020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2" tIns="45716" rIns="91432" bIns="45716"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5"/>
            <a:ext cx="2311400" cy="47625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defRPr sz="1400">
                <a:latin typeface="Arial" charset="0"/>
                <a:ea typeface="ＭＳ Ｐゴシック" pitchFamily="50" charset="-128"/>
              </a:defRPr>
            </a:lvl1pPr>
          </a:lstStyle>
          <a:p>
            <a:pPr defTabSz="914400" fontAlgn="base">
              <a:spcBef>
                <a:spcPct val="0"/>
              </a:spcBef>
              <a:spcAft>
                <a:spcPct val="0"/>
              </a:spcAft>
              <a:defRPr/>
            </a:pPr>
            <a:endParaRPr lang="en-US" altLang="ja-JP">
              <a:solidFill>
                <a:prstClr val="black"/>
              </a:solidFill>
            </a:endParaRPr>
          </a:p>
        </p:txBody>
      </p:sp>
      <p:sp>
        <p:nvSpPr>
          <p:cNvPr id="1029" name="Rectangle 5"/>
          <p:cNvSpPr>
            <a:spLocks noGrp="1" noChangeArrowheads="1"/>
          </p:cNvSpPr>
          <p:nvPr>
            <p:ph type="ftr" sz="quarter" idx="3"/>
          </p:nvPr>
        </p:nvSpPr>
        <p:spPr bwMode="auto">
          <a:xfrm>
            <a:off x="3384550" y="6245225"/>
            <a:ext cx="3136900" cy="47625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ctr">
              <a:defRPr sz="1400">
                <a:latin typeface="Arial" charset="0"/>
                <a:ea typeface="ＭＳ Ｐゴシック" pitchFamily="50" charset="-128"/>
              </a:defRPr>
            </a:lvl1pPr>
          </a:lstStyle>
          <a:p>
            <a:pPr defTabSz="914400" fontAlgn="base">
              <a:spcBef>
                <a:spcPct val="0"/>
              </a:spcBef>
              <a:spcAft>
                <a:spcPct val="0"/>
              </a:spcAft>
              <a:defRPr/>
            </a:pPr>
            <a:endParaRPr lang="en-US" altLang="ja-JP">
              <a:solidFill>
                <a:prstClr val="black"/>
              </a:solidFill>
            </a:endParaRPr>
          </a:p>
        </p:txBody>
      </p:sp>
      <p:sp>
        <p:nvSpPr>
          <p:cNvPr id="1030" name="Rectangle 6"/>
          <p:cNvSpPr>
            <a:spLocks noGrp="1" noChangeArrowheads="1"/>
          </p:cNvSpPr>
          <p:nvPr>
            <p:ph type="sldNum" sz="quarter" idx="4"/>
          </p:nvPr>
        </p:nvSpPr>
        <p:spPr bwMode="auto">
          <a:xfrm>
            <a:off x="7616825" y="6597650"/>
            <a:ext cx="2311400" cy="476250"/>
          </a:xfrm>
          <a:prstGeom prst="rect">
            <a:avLst/>
          </a:prstGeom>
          <a:noFill/>
          <a:ln w="9525">
            <a:noFill/>
            <a:miter lim="800000"/>
            <a:headEnd/>
            <a:tailEnd/>
          </a:ln>
          <a:effectLst/>
        </p:spPr>
        <p:txBody>
          <a:bodyPr vert="horz" wrap="square" lIns="91432" tIns="45716" rIns="91432" bIns="45716" numCol="1" anchor="t" anchorCtr="0" compatLnSpc="1">
            <a:prstTxWarp prst="textNoShape">
              <a:avLst/>
            </a:prstTxWarp>
          </a:bodyPr>
          <a:lstStyle>
            <a:lvl1pPr algn="r">
              <a:defRPr sz="1400">
                <a:latin typeface="Arial" charset="0"/>
                <a:ea typeface="ＭＳ Ｐゴシック" pitchFamily="50" charset="-128"/>
              </a:defRPr>
            </a:lvl1pPr>
          </a:lstStyle>
          <a:p>
            <a:pPr defTabSz="914400" fontAlgn="base">
              <a:spcBef>
                <a:spcPct val="0"/>
              </a:spcBef>
              <a:spcAft>
                <a:spcPct val="0"/>
              </a:spcAft>
              <a:defRPr/>
            </a:pPr>
            <a:fld id="{1A7DB3CB-DAA4-4880-B515-88264C44A61E}" type="slidenum">
              <a:rPr lang="en-US" altLang="ja-JP">
                <a:solidFill>
                  <a:prstClr val="black"/>
                </a:solidFill>
              </a:rPr>
              <a:pPr defTabSz="914400" fontAlgn="base">
                <a:spcBef>
                  <a:spcPct val="0"/>
                </a:spcBef>
                <a:spcAft>
                  <a:spcPct val="0"/>
                </a:spcAft>
                <a:defRPr/>
              </a:pPr>
              <a:t>‹#›</a:t>
            </a:fld>
            <a:endParaRPr lang="en-US" altLang="ja-JP" dirty="0">
              <a:solidFill>
                <a:prstClr val="black"/>
              </a:solidFill>
            </a:endParaRPr>
          </a:p>
        </p:txBody>
      </p:sp>
    </p:spTree>
    <p:extLst>
      <p:ext uri="{BB962C8B-B14F-4D97-AF65-F5344CB8AC3E}">
        <p14:creationId xmlns:p14="http://schemas.microsoft.com/office/powerpoint/2010/main" val="347922141"/>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Lst>
  <p:timing>
    <p:tnLst>
      <p:par>
        <p:cTn id="1" dur="indefinite" restart="never" nodeType="tmRoot"/>
      </p:par>
    </p:tnLst>
  </p:timing>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95300" y="274638"/>
            <a:ext cx="8915400" cy="1143000"/>
          </a:xfrm>
          <a:prstGeom prst="rect">
            <a:avLst/>
          </a:prstGeom>
        </p:spPr>
        <p:txBody>
          <a:bodyPr vert="horz" lIns="91440" tIns="45720" rIns="91440" bIns="45720" rtlCol="0" anchor="ctr">
            <a:normAutofit/>
          </a:bodyPr>
          <a:lstStyle/>
          <a:p>
            <a:r>
              <a:rPr kumimoji="1" lang="ja-JP" altLang="en-US" smtClean="0"/>
              <a:t>マスタ タイトルの書式設定</a:t>
            </a:r>
            <a:endParaRPr kumimoji="1" lang="ja-JP" altLang="en-US"/>
          </a:p>
        </p:txBody>
      </p:sp>
      <p:sp>
        <p:nvSpPr>
          <p:cNvPr id="3" name="テキスト プレースホルダ 2"/>
          <p:cNvSpPr>
            <a:spLocks noGrp="1"/>
          </p:cNvSpPr>
          <p:nvPr>
            <p:ph type="body" idx="1"/>
          </p:nvPr>
        </p:nvSpPr>
        <p:spPr>
          <a:xfrm>
            <a:off x="495300" y="1600201"/>
            <a:ext cx="8915400" cy="4525963"/>
          </a:xfrm>
          <a:prstGeom prst="rect">
            <a:avLst/>
          </a:prstGeom>
        </p:spPr>
        <p:txBody>
          <a:bodyPr vert="horz" lIns="91440" tIns="45720" rIns="91440" bIns="45720" rtlCol="0">
            <a:normAutofit/>
          </a:bodyPr>
          <a:lstStyle/>
          <a:p>
            <a:pPr lvl="0"/>
            <a:r>
              <a:rPr kumimoji="1" lang="ja-JP" altLang="en-US" smtClean="0"/>
              <a:t>マスタ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 3"/>
          <p:cNvSpPr>
            <a:spLocks noGrp="1"/>
          </p:cNvSpPr>
          <p:nvPr>
            <p:ph type="dt" sz="half" idx="2"/>
          </p:nvPr>
        </p:nvSpPr>
        <p:spPr>
          <a:xfrm>
            <a:off x="495300" y="6356351"/>
            <a:ext cx="2311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A65EA0E7-C10D-42BA-B63F-A8713A9EEAC8}" type="datetime1">
              <a:rPr lang="ja-JP" altLang="en-US" smtClean="0">
                <a:solidFill>
                  <a:prstClr val="black">
                    <a:tint val="75000"/>
                  </a:prstClr>
                </a:solidFill>
              </a:rPr>
              <a:pPr defTabSz="914400"/>
              <a:t>2016/10/31</a:t>
            </a:fld>
            <a:endParaRPr lang="ja-JP" altLang="en-US">
              <a:solidFill>
                <a:prstClr val="black">
                  <a:tint val="75000"/>
                </a:prstClr>
              </a:solidFill>
            </a:endParaRPr>
          </a:p>
        </p:txBody>
      </p:sp>
      <p:sp>
        <p:nvSpPr>
          <p:cNvPr id="5" name="フッター プレースホルダ 4"/>
          <p:cNvSpPr>
            <a:spLocks noGrp="1"/>
          </p:cNvSpPr>
          <p:nvPr>
            <p:ph type="ftr" sz="quarter" idx="3"/>
          </p:nvPr>
        </p:nvSpPr>
        <p:spPr>
          <a:xfrm>
            <a:off x="3384550" y="6356351"/>
            <a:ext cx="31369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ja-JP" altLang="en-US">
              <a:solidFill>
                <a:prstClr val="black">
                  <a:tint val="75000"/>
                </a:prstClr>
              </a:solidFill>
            </a:endParaRPr>
          </a:p>
        </p:txBody>
      </p:sp>
      <p:sp>
        <p:nvSpPr>
          <p:cNvPr id="6" name="スライド番号プレースホルダ 5"/>
          <p:cNvSpPr>
            <a:spLocks noGrp="1"/>
          </p:cNvSpPr>
          <p:nvPr>
            <p:ph type="sldNum" sz="quarter" idx="4"/>
          </p:nvPr>
        </p:nvSpPr>
        <p:spPr>
          <a:xfrm>
            <a:off x="7099300" y="6356351"/>
            <a:ext cx="2311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D2D8002D-B5B0-4BAC-B1F6-782DDCCE6D9C}" type="slidenum">
              <a:rPr lang="ja-JP" altLang="en-US" smtClean="0">
                <a:solidFill>
                  <a:prstClr val="black">
                    <a:tint val="75000"/>
                  </a:prstClr>
                </a:solidFill>
              </a:rPr>
              <a:pPr defTabSz="914400"/>
              <a:t>‹#›</a:t>
            </a:fld>
            <a:endParaRPr lang="ja-JP" altLang="en-US">
              <a:solidFill>
                <a:prstClr val="black">
                  <a:tint val="75000"/>
                </a:prstClr>
              </a:solidFill>
            </a:endParaRPr>
          </a:p>
        </p:txBody>
      </p:sp>
    </p:spTree>
    <p:extLst>
      <p:ext uri="{BB962C8B-B14F-4D97-AF65-F5344CB8AC3E}">
        <p14:creationId xmlns:p14="http://schemas.microsoft.com/office/powerpoint/2010/main" val="499793770"/>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hf sldNum="0"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95300" y="274638"/>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95300" y="1600210"/>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3" tIns="45712" rIns="91423" bIns="45712"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95300" y="6356373"/>
            <a:ext cx="2311400" cy="365125"/>
          </a:xfrm>
          <a:prstGeom prst="rect">
            <a:avLst/>
          </a:prstGeom>
        </p:spPr>
        <p:txBody>
          <a:bodyPr vert="horz" lIns="91423" tIns="45712" rIns="91423" bIns="45712" rtlCol="0" anchor="ctr"/>
          <a:lstStyle>
            <a:lvl1pPr algn="l">
              <a:defRPr sz="1200">
                <a:solidFill>
                  <a:schemeClr val="tx1">
                    <a:tint val="75000"/>
                  </a:schemeClr>
                </a:solidFill>
                <a:ea typeface="ＭＳ Ｐゴシック" charset="-128"/>
              </a:defRPr>
            </a:lvl1pPr>
          </a:lstStyle>
          <a:p>
            <a:pPr defTabSz="914400" fontAlgn="base">
              <a:spcBef>
                <a:spcPct val="0"/>
              </a:spcBef>
              <a:spcAft>
                <a:spcPct val="0"/>
              </a:spcAft>
              <a:defRPr/>
            </a:pPr>
            <a:fld id="{5659518A-013A-49E6-B0C5-F829E2CA58E3}" type="datetimeFigureOut">
              <a:rPr lang="ja-JP" altLang="en-US">
                <a:solidFill>
                  <a:prstClr val="black">
                    <a:tint val="75000"/>
                  </a:prstClr>
                </a:solidFill>
                <a:latin typeface="Arial" charset="0"/>
              </a:rPr>
              <a:pPr defTabSz="914400" fontAlgn="base">
                <a:spcBef>
                  <a:spcPct val="0"/>
                </a:spcBef>
                <a:spcAft>
                  <a:spcPct val="0"/>
                </a:spcAft>
                <a:defRPr/>
              </a:pPr>
              <a:t>2016/10/31</a:t>
            </a:fld>
            <a:endParaRPr lang="ja-JP" altLang="en-US">
              <a:solidFill>
                <a:prstClr val="black">
                  <a:tint val="75000"/>
                </a:prstClr>
              </a:solidFill>
              <a:latin typeface="Arial" charset="0"/>
            </a:endParaRPr>
          </a:p>
        </p:txBody>
      </p:sp>
      <p:sp>
        <p:nvSpPr>
          <p:cNvPr id="5" name="フッター プレースホルダー 4"/>
          <p:cNvSpPr>
            <a:spLocks noGrp="1"/>
          </p:cNvSpPr>
          <p:nvPr>
            <p:ph type="ftr" sz="quarter" idx="3"/>
          </p:nvPr>
        </p:nvSpPr>
        <p:spPr>
          <a:xfrm>
            <a:off x="3384550" y="6356373"/>
            <a:ext cx="3136900" cy="365125"/>
          </a:xfrm>
          <a:prstGeom prst="rect">
            <a:avLst/>
          </a:prstGeom>
        </p:spPr>
        <p:txBody>
          <a:bodyPr vert="horz" wrap="square" lIns="91423" tIns="45712" rIns="91423" bIns="45712" numCol="1" anchor="ctr" anchorCtr="0" compatLnSpc="1">
            <a:prstTxWarp prst="textNoShape">
              <a:avLst/>
            </a:prstTxWarp>
          </a:bodyPr>
          <a:lstStyle>
            <a:lvl1pPr algn="ctr">
              <a:defRPr>
                <a:solidFill>
                  <a:srgbClr val="898989"/>
                </a:solidFill>
                <a:ea typeface="ＭＳ Ｐゴシック" pitchFamily="50" charset="-128"/>
              </a:defRPr>
            </a:lvl1pPr>
          </a:lstStyle>
          <a:p>
            <a:pPr defTabSz="914400" fontAlgn="base">
              <a:spcBef>
                <a:spcPct val="0"/>
              </a:spcBef>
              <a:spcAft>
                <a:spcPct val="0"/>
              </a:spcAft>
              <a:defRPr/>
            </a:pPr>
            <a:endParaRPr lang="en-US" altLang="ja-JP" sz="1200">
              <a:latin typeface="Arial" charset="0"/>
            </a:endParaRPr>
          </a:p>
        </p:txBody>
      </p:sp>
      <p:sp>
        <p:nvSpPr>
          <p:cNvPr id="6" name="スライド番号プレースホルダー 5"/>
          <p:cNvSpPr>
            <a:spLocks noGrp="1"/>
          </p:cNvSpPr>
          <p:nvPr>
            <p:ph type="sldNum" sz="quarter" idx="4"/>
          </p:nvPr>
        </p:nvSpPr>
        <p:spPr>
          <a:xfrm>
            <a:off x="7099304" y="6356373"/>
            <a:ext cx="2311400" cy="365125"/>
          </a:xfrm>
          <a:prstGeom prst="rect">
            <a:avLst/>
          </a:prstGeom>
        </p:spPr>
        <p:txBody>
          <a:bodyPr vert="horz" lIns="91423" tIns="45712" rIns="91423" bIns="45712" rtlCol="0" anchor="ctr"/>
          <a:lstStyle>
            <a:lvl1pPr algn="r">
              <a:defRPr sz="1200">
                <a:solidFill>
                  <a:schemeClr val="tx1">
                    <a:tint val="75000"/>
                  </a:schemeClr>
                </a:solidFill>
                <a:ea typeface="ＭＳ Ｐゴシック" charset="-128"/>
              </a:defRPr>
            </a:lvl1pPr>
          </a:lstStyle>
          <a:p>
            <a:pPr defTabSz="914400" fontAlgn="base">
              <a:spcBef>
                <a:spcPct val="0"/>
              </a:spcBef>
              <a:spcAft>
                <a:spcPct val="0"/>
              </a:spcAft>
              <a:defRPr/>
            </a:pPr>
            <a:fld id="{70E4262C-D760-4A06-BDA5-9EE2AE2B983F}" type="slidenum">
              <a:rPr lang="ja-JP" altLang="en-US">
                <a:solidFill>
                  <a:prstClr val="black">
                    <a:tint val="75000"/>
                  </a:prstClr>
                </a:solidFill>
                <a:latin typeface="Arial" charset="0"/>
              </a:rPr>
              <a:pPr defTabSz="914400" fontAlgn="base">
                <a:spcBef>
                  <a:spcPct val="0"/>
                </a:spcBef>
                <a:spcAft>
                  <a:spcPct val="0"/>
                </a:spcAft>
                <a:defRPr/>
              </a:pPr>
              <a:t>‹#›</a:t>
            </a:fld>
            <a:endParaRPr lang="ja-JP" altLang="en-US">
              <a:solidFill>
                <a:prstClr val="black">
                  <a:tint val="75000"/>
                </a:prstClr>
              </a:solidFill>
              <a:latin typeface="Arial" charset="0"/>
            </a:endParaRPr>
          </a:p>
        </p:txBody>
      </p:sp>
    </p:spTree>
    <p:extLst>
      <p:ext uri="{BB962C8B-B14F-4D97-AF65-F5344CB8AC3E}">
        <p14:creationId xmlns:p14="http://schemas.microsoft.com/office/powerpoint/2010/main" val="2954337316"/>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iming>
    <p:tnLst>
      <p:par>
        <p:cTn id="1" dur="indefinite" restart="never" nodeType="tmRoot"/>
      </p:par>
    </p:tnLst>
  </p:timing>
  <p:txStyles>
    <p:title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2pPr>
      <a:lvl3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3pPr>
      <a:lvl4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4pPr>
      <a:lvl5pPr algn="ctr" rtl="0" eaLnBrk="0" fontAlgn="base" hangingPunct="0">
        <a:spcBef>
          <a:spcPct val="0"/>
        </a:spcBef>
        <a:spcAft>
          <a:spcPct val="0"/>
        </a:spcAft>
        <a:defRPr kumimoji="1" sz="4400">
          <a:solidFill>
            <a:schemeClr val="tx1"/>
          </a:solidFill>
          <a:latin typeface="Calibri" pitchFamily="34" charset="0"/>
          <a:ea typeface="ＭＳ Ｐゴシック" pitchFamily="50" charset="-128"/>
        </a:defRPr>
      </a:lvl5pPr>
      <a:lvl6pPr marL="457115" algn="ctr" rtl="0" fontAlgn="base">
        <a:spcBef>
          <a:spcPct val="0"/>
        </a:spcBef>
        <a:spcAft>
          <a:spcPct val="0"/>
        </a:spcAft>
        <a:defRPr kumimoji="1" sz="4400">
          <a:solidFill>
            <a:schemeClr val="tx1"/>
          </a:solidFill>
          <a:latin typeface="Calibri" pitchFamily="34" charset="0"/>
          <a:ea typeface="ＭＳ Ｐゴシック" pitchFamily="50" charset="-128"/>
        </a:defRPr>
      </a:lvl6pPr>
      <a:lvl7pPr marL="914228" algn="ctr" rtl="0" fontAlgn="base">
        <a:spcBef>
          <a:spcPct val="0"/>
        </a:spcBef>
        <a:spcAft>
          <a:spcPct val="0"/>
        </a:spcAft>
        <a:defRPr kumimoji="1" sz="4400">
          <a:solidFill>
            <a:schemeClr val="tx1"/>
          </a:solidFill>
          <a:latin typeface="Calibri" pitchFamily="34" charset="0"/>
          <a:ea typeface="ＭＳ Ｐゴシック" pitchFamily="50" charset="-128"/>
        </a:defRPr>
      </a:lvl7pPr>
      <a:lvl8pPr marL="1371344" algn="ctr" rtl="0" fontAlgn="base">
        <a:spcBef>
          <a:spcPct val="0"/>
        </a:spcBef>
        <a:spcAft>
          <a:spcPct val="0"/>
        </a:spcAft>
        <a:defRPr kumimoji="1" sz="4400">
          <a:solidFill>
            <a:schemeClr val="tx1"/>
          </a:solidFill>
          <a:latin typeface="Calibri" pitchFamily="34" charset="0"/>
          <a:ea typeface="ＭＳ Ｐゴシック" pitchFamily="50" charset="-128"/>
        </a:defRPr>
      </a:lvl8pPr>
      <a:lvl9pPr marL="1828458" algn="ctr" rtl="0" fontAlgn="base">
        <a:spcBef>
          <a:spcPct val="0"/>
        </a:spcBef>
        <a:spcAft>
          <a:spcPct val="0"/>
        </a:spcAft>
        <a:defRPr kumimoji="1" sz="4400">
          <a:solidFill>
            <a:schemeClr val="tx1"/>
          </a:solidFill>
          <a:latin typeface="Calibri" pitchFamily="34" charset="0"/>
          <a:ea typeface="ＭＳ Ｐゴシック" pitchFamily="50" charset="-128"/>
        </a:defRPr>
      </a:lvl9pPr>
    </p:titleStyle>
    <p:bodyStyle>
      <a:lvl1pPr marL="342836" indent="-342836" algn="l"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2812" indent="-285696" algn="l"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2787" indent="-228558" algn="l" rtl="0" eaLnBrk="0" fontAlgn="base" hangingPunct="0">
        <a:spcBef>
          <a:spcPct val="20000"/>
        </a:spcBef>
        <a:spcAft>
          <a:spcPct val="0"/>
        </a:spcAft>
        <a:buFont typeface="Arial" charset="0"/>
        <a:buChar char="•"/>
        <a:defRPr kumimoji="1" sz="2400" kern="1200">
          <a:solidFill>
            <a:schemeClr val="tx1"/>
          </a:solidFill>
          <a:latin typeface="+mn-lt"/>
          <a:ea typeface="+mn-ea"/>
          <a:cs typeface="+mn-cs"/>
        </a:defRPr>
      </a:lvl3pPr>
      <a:lvl4pPr marL="1599900" indent="-228558"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7016" indent="-228558" algn="l"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132" indent="-228558" algn="l" defTabSz="914228"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245" indent="-228558" algn="l" defTabSz="914228"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360" indent="-228558" algn="l" defTabSz="914228"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476" indent="-228558" algn="l" defTabSz="914228"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228" rtl="0" eaLnBrk="1" latinLnBrk="0" hangingPunct="1">
        <a:defRPr kumimoji="1" sz="1800" kern="1200">
          <a:solidFill>
            <a:schemeClr val="tx1"/>
          </a:solidFill>
          <a:latin typeface="+mn-lt"/>
          <a:ea typeface="+mn-ea"/>
          <a:cs typeface="+mn-cs"/>
        </a:defRPr>
      </a:lvl1pPr>
      <a:lvl2pPr marL="457115" algn="l" defTabSz="914228" rtl="0" eaLnBrk="1" latinLnBrk="0" hangingPunct="1">
        <a:defRPr kumimoji="1" sz="1800" kern="1200">
          <a:solidFill>
            <a:schemeClr val="tx1"/>
          </a:solidFill>
          <a:latin typeface="+mn-lt"/>
          <a:ea typeface="+mn-ea"/>
          <a:cs typeface="+mn-cs"/>
        </a:defRPr>
      </a:lvl2pPr>
      <a:lvl3pPr marL="914228" algn="l" defTabSz="914228" rtl="0" eaLnBrk="1" latinLnBrk="0" hangingPunct="1">
        <a:defRPr kumimoji="1" sz="1800" kern="1200">
          <a:solidFill>
            <a:schemeClr val="tx1"/>
          </a:solidFill>
          <a:latin typeface="+mn-lt"/>
          <a:ea typeface="+mn-ea"/>
          <a:cs typeface="+mn-cs"/>
        </a:defRPr>
      </a:lvl3pPr>
      <a:lvl4pPr marL="1371344" algn="l" defTabSz="914228" rtl="0" eaLnBrk="1" latinLnBrk="0" hangingPunct="1">
        <a:defRPr kumimoji="1" sz="1800" kern="1200">
          <a:solidFill>
            <a:schemeClr val="tx1"/>
          </a:solidFill>
          <a:latin typeface="+mn-lt"/>
          <a:ea typeface="+mn-ea"/>
          <a:cs typeface="+mn-cs"/>
        </a:defRPr>
      </a:lvl4pPr>
      <a:lvl5pPr marL="1828458" algn="l" defTabSz="914228" rtl="0" eaLnBrk="1" latinLnBrk="0" hangingPunct="1">
        <a:defRPr kumimoji="1" sz="1800" kern="1200">
          <a:solidFill>
            <a:schemeClr val="tx1"/>
          </a:solidFill>
          <a:latin typeface="+mn-lt"/>
          <a:ea typeface="+mn-ea"/>
          <a:cs typeface="+mn-cs"/>
        </a:defRPr>
      </a:lvl5pPr>
      <a:lvl6pPr marL="2285575" algn="l" defTabSz="914228" rtl="0" eaLnBrk="1" latinLnBrk="0" hangingPunct="1">
        <a:defRPr kumimoji="1" sz="1800" kern="1200">
          <a:solidFill>
            <a:schemeClr val="tx1"/>
          </a:solidFill>
          <a:latin typeface="+mn-lt"/>
          <a:ea typeface="+mn-ea"/>
          <a:cs typeface="+mn-cs"/>
        </a:defRPr>
      </a:lvl6pPr>
      <a:lvl7pPr marL="2742689" algn="l" defTabSz="914228" rtl="0" eaLnBrk="1" latinLnBrk="0" hangingPunct="1">
        <a:defRPr kumimoji="1" sz="1800" kern="1200">
          <a:solidFill>
            <a:schemeClr val="tx1"/>
          </a:solidFill>
          <a:latin typeface="+mn-lt"/>
          <a:ea typeface="+mn-ea"/>
          <a:cs typeface="+mn-cs"/>
        </a:defRPr>
      </a:lvl7pPr>
      <a:lvl8pPr marL="3199804" algn="l" defTabSz="914228" rtl="0" eaLnBrk="1" latinLnBrk="0" hangingPunct="1">
        <a:defRPr kumimoji="1" sz="1800" kern="1200">
          <a:solidFill>
            <a:schemeClr val="tx1"/>
          </a:solidFill>
          <a:latin typeface="+mn-lt"/>
          <a:ea typeface="+mn-ea"/>
          <a:cs typeface="+mn-cs"/>
        </a:defRPr>
      </a:lvl8pPr>
      <a:lvl9pPr marL="3656917" algn="l" defTabSz="914228" rtl="0" eaLnBrk="1" latinLnBrk="0" hangingPunct="1">
        <a:defRPr kumimoji="1"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タイトル プレースホルダー 1"/>
          <p:cNvSpPr>
            <a:spLocks noGrp="1"/>
          </p:cNvSpPr>
          <p:nvPr>
            <p:ph type="title"/>
          </p:nvPr>
        </p:nvSpPr>
        <p:spPr bwMode="auto">
          <a:xfrm>
            <a:off x="495300" y="274637"/>
            <a:ext cx="8915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ctr" anchorCtr="0" compatLnSpc="1">
            <a:prstTxWarp prst="textNoShape">
              <a:avLst/>
            </a:prstTxWarp>
          </a:bodyPr>
          <a:lstStyle/>
          <a:p>
            <a:pPr lvl="0"/>
            <a:r>
              <a:rPr lang="ja-JP" altLang="en-US" smtClean="0"/>
              <a:t>マスター タイトルの書式設定</a:t>
            </a:r>
          </a:p>
        </p:txBody>
      </p:sp>
      <p:sp>
        <p:nvSpPr>
          <p:cNvPr id="1027" name="テキスト プレースホルダー 2"/>
          <p:cNvSpPr>
            <a:spLocks noGrp="1"/>
          </p:cNvSpPr>
          <p:nvPr>
            <p:ph type="body" idx="1"/>
          </p:nvPr>
        </p:nvSpPr>
        <p:spPr bwMode="auto">
          <a:xfrm>
            <a:off x="495300" y="1600204"/>
            <a:ext cx="89154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19" tIns="45709" rIns="91419" bIns="45709" numCol="1" anchor="t" anchorCtr="0" compatLnSpc="1">
            <a:prstTxWarp prst="textNoShape">
              <a:avLst/>
            </a:prstTxWarp>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4" name="日付プレースホルダー 3"/>
          <p:cNvSpPr>
            <a:spLocks noGrp="1"/>
          </p:cNvSpPr>
          <p:nvPr>
            <p:ph type="dt" sz="half" idx="2"/>
          </p:nvPr>
        </p:nvSpPr>
        <p:spPr>
          <a:xfrm>
            <a:off x="495300" y="6356357"/>
            <a:ext cx="2311400" cy="365125"/>
          </a:xfrm>
          <a:prstGeom prst="rect">
            <a:avLst/>
          </a:prstGeom>
        </p:spPr>
        <p:txBody>
          <a:bodyPr vert="horz" lIns="91419" tIns="45709" rIns="91419" bIns="45709" rtlCol="0" anchor="ctr"/>
          <a:lstStyle>
            <a:lvl1pPr algn="l" defTabSz="914192" fontAlgn="auto">
              <a:spcBef>
                <a:spcPts val="0"/>
              </a:spcBef>
              <a:spcAft>
                <a:spcPts val="0"/>
              </a:spcAft>
              <a:defRPr sz="1200">
                <a:solidFill>
                  <a:prstClr val="black">
                    <a:tint val="75000"/>
                  </a:prstClr>
                </a:solidFill>
                <a:latin typeface="Calibri"/>
                <a:ea typeface="ＭＳ Ｐゴシック"/>
              </a:defRPr>
            </a:lvl1pPr>
          </a:lstStyle>
          <a:p>
            <a:pPr>
              <a:defRPr/>
            </a:pPr>
            <a:fld id="{DBA105F8-DB3A-4F52-B643-F4291EDE012D}" type="datetime1">
              <a:rPr lang="ja-JP" altLang="en-US" smtClean="0"/>
              <a:pPr>
                <a:defRPr/>
              </a:pPr>
              <a:t>2016/10/31</a:t>
            </a:fld>
            <a:endParaRPr lang="ja-JP" altLang="en-US"/>
          </a:p>
        </p:txBody>
      </p:sp>
      <p:sp>
        <p:nvSpPr>
          <p:cNvPr id="5" name="フッター プレースホルダー 4"/>
          <p:cNvSpPr>
            <a:spLocks noGrp="1"/>
          </p:cNvSpPr>
          <p:nvPr>
            <p:ph type="ftr" sz="quarter" idx="3"/>
          </p:nvPr>
        </p:nvSpPr>
        <p:spPr>
          <a:xfrm>
            <a:off x="3384550" y="6356357"/>
            <a:ext cx="3136900" cy="365125"/>
          </a:xfrm>
          <a:prstGeom prst="rect">
            <a:avLst/>
          </a:prstGeom>
        </p:spPr>
        <p:txBody>
          <a:bodyPr vert="horz" lIns="91419" tIns="45709" rIns="91419" bIns="45709" rtlCol="0" anchor="ctr"/>
          <a:lstStyle>
            <a:lvl1pPr algn="ctr" defTabSz="914192" fontAlgn="auto">
              <a:spcBef>
                <a:spcPts val="0"/>
              </a:spcBef>
              <a:spcAft>
                <a:spcPts val="0"/>
              </a:spcAft>
              <a:defRPr sz="1200">
                <a:solidFill>
                  <a:prstClr val="black">
                    <a:tint val="75000"/>
                  </a:prstClr>
                </a:solidFill>
                <a:latin typeface="Calibri"/>
                <a:ea typeface="ＭＳ Ｐゴシック"/>
              </a:defRPr>
            </a:lvl1pPr>
          </a:lstStyle>
          <a:p>
            <a:pPr>
              <a:defRPr/>
            </a:pPr>
            <a:endParaRPr lang="ja-JP" altLang="en-US"/>
          </a:p>
        </p:txBody>
      </p:sp>
      <p:sp>
        <p:nvSpPr>
          <p:cNvPr id="6" name="スライド番号プレースホルダー 5"/>
          <p:cNvSpPr>
            <a:spLocks noGrp="1"/>
          </p:cNvSpPr>
          <p:nvPr>
            <p:ph type="sldNum" sz="quarter" idx="4"/>
          </p:nvPr>
        </p:nvSpPr>
        <p:spPr>
          <a:xfrm>
            <a:off x="7099300" y="6356357"/>
            <a:ext cx="2311400" cy="365125"/>
          </a:xfrm>
          <a:prstGeom prst="rect">
            <a:avLst/>
          </a:prstGeom>
        </p:spPr>
        <p:txBody>
          <a:bodyPr vert="horz" lIns="91419" tIns="45709" rIns="91419" bIns="45709" rtlCol="0" anchor="ctr"/>
          <a:lstStyle>
            <a:lvl1pPr algn="r" defTabSz="914192" fontAlgn="auto">
              <a:spcBef>
                <a:spcPts val="0"/>
              </a:spcBef>
              <a:spcAft>
                <a:spcPts val="0"/>
              </a:spcAft>
              <a:defRPr sz="1200">
                <a:solidFill>
                  <a:prstClr val="black">
                    <a:tint val="75000"/>
                  </a:prstClr>
                </a:solidFill>
                <a:latin typeface="Calibri"/>
                <a:ea typeface="ＭＳ Ｐゴシック"/>
              </a:defRPr>
            </a:lvl1pPr>
          </a:lstStyle>
          <a:p>
            <a:pPr>
              <a:defRPr/>
            </a:pPr>
            <a:fld id="{44BB3856-667F-4CBF-AC97-C36CCB3B9E5D}" type="slidenum">
              <a:rPr lang="ja-JP" altLang="en-US"/>
              <a:pPr>
                <a:defRPr/>
              </a:pPr>
              <a:t>‹#›</a:t>
            </a:fld>
            <a:endParaRPr lang="ja-JP" altLang="en-US" dirty="0"/>
          </a:p>
        </p:txBody>
      </p:sp>
    </p:spTree>
    <p:extLst>
      <p:ext uri="{BB962C8B-B14F-4D97-AF65-F5344CB8AC3E}">
        <p14:creationId xmlns:p14="http://schemas.microsoft.com/office/powerpoint/2010/main" val="2705678924"/>
      </p:ext>
    </p:extLst>
  </p:cSld>
  <p:clrMap bg1="lt1" tx1="dk1" bg2="lt2" tx2="dk2" accent1="accent1" accent2="accent2" accent3="accent3" accent4="accent4" accent5="accent5" accent6="accent6" hlink="hlink" folHlink="folHlink"/>
  <p:sldLayoutIdLst>
    <p:sldLayoutId id="2147483895" r:id="rId1"/>
    <p:sldLayoutId id="2147483896" r:id="rId2"/>
    <p:sldLayoutId id="2147483897" r:id="rId3"/>
    <p:sldLayoutId id="2147483898" r:id="rId4"/>
    <p:sldLayoutId id="2147483899" r:id="rId5"/>
    <p:sldLayoutId id="2147483900" r:id="rId6"/>
    <p:sldLayoutId id="2147483901" r:id="rId7"/>
    <p:sldLayoutId id="2147483902" r:id="rId8"/>
    <p:sldLayoutId id="2147483903" r:id="rId9"/>
    <p:sldLayoutId id="2147483904" r:id="rId10"/>
    <p:sldLayoutId id="2147483905" r:id="rId11"/>
    <p:sldLayoutId id="2147483906" r:id="rId12"/>
  </p:sldLayoutIdLst>
  <p:timing>
    <p:tnLst>
      <p:par>
        <p:cTn id="1" dur="indefinite" restart="never" nodeType="tmRoot"/>
      </p:par>
    </p:tnLst>
  </p:timing>
  <p:hf hdr="0" ftr="0" dt="0"/>
  <p:txStyles>
    <p:titleStyle>
      <a:lvl1pPr algn="ctr" defTabSz="912709" rtl="0" eaLnBrk="0" fontAlgn="base" hangingPunct="0">
        <a:spcBef>
          <a:spcPct val="0"/>
        </a:spcBef>
        <a:spcAft>
          <a:spcPct val="0"/>
        </a:spcAft>
        <a:defRPr kumimoji="1" sz="4300" kern="1200">
          <a:solidFill>
            <a:schemeClr val="tx1"/>
          </a:solidFill>
          <a:latin typeface="+mj-lt"/>
          <a:ea typeface="+mj-ea"/>
          <a:cs typeface="+mj-cs"/>
        </a:defRPr>
      </a:lvl1pPr>
      <a:lvl2pPr algn="ctr" defTabSz="912709" rtl="0" eaLnBrk="0" fontAlgn="base" hangingPunct="0">
        <a:spcBef>
          <a:spcPct val="0"/>
        </a:spcBef>
        <a:spcAft>
          <a:spcPct val="0"/>
        </a:spcAft>
        <a:defRPr kumimoji="1" sz="4300">
          <a:solidFill>
            <a:schemeClr val="tx1"/>
          </a:solidFill>
          <a:latin typeface="Calibri" pitchFamily="34" charset="0"/>
          <a:ea typeface="ＭＳ Ｐゴシック" charset="-128"/>
        </a:defRPr>
      </a:lvl2pPr>
      <a:lvl3pPr algn="ctr" defTabSz="912709" rtl="0" eaLnBrk="0" fontAlgn="base" hangingPunct="0">
        <a:spcBef>
          <a:spcPct val="0"/>
        </a:spcBef>
        <a:spcAft>
          <a:spcPct val="0"/>
        </a:spcAft>
        <a:defRPr kumimoji="1" sz="4300">
          <a:solidFill>
            <a:schemeClr val="tx1"/>
          </a:solidFill>
          <a:latin typeface="Calibri" pitchFamily="34" charset="0"/>
          <a:ea typeface="ＭＳ Ｐゴシック" charset="-128"/>
        </a:defRPr>
      </a:lvl3pPr>
      <a:lvl4pPr algn="ctr" defTabSz="912709" rtl="0" eaLnBrk="0" fontAlgn="base" hangingPunct="0">
        <a:spcBef>
          <a:spcPct val="0"/>
        </a:spcBef>
        <a:spcAft>
          <a:spcPct val="0"/>
        </a:spcAft>
        <a:defRPr kumimoji="1" sz="4300">
          <a:solidFill>
            <a:schemeClr val="tx1"/>
          </a:solidFill>
          <a:latin typeface="Calibri" pitchFamily="34" charset="0"/>
          <a:ea typeface="ＭＳ Ｐゴシック" charset="-128"/>
        </a:defRPr>
      </a:lvl4pPr>
      <a:lvl5pPr algn="ctr" defTabSz="912709" rtl="0" eaLnBrk="0" fontAlgn="base" hangingPunct="0">
        <a:spcBef>
          <a:spcPct val="0"/>
        </a:spcBef>
        <a:spcAft>
          <a:spcPct val="0"/>
        </a:spcAft>
        <a:defRPr kumimoji="1" sz="4300">
          <a:solidFill>
            <a:schemeClr val="tx1"/>
          </a:solidFill>
          <a:latin typeface="Calibri" pitchFamily="34" charset="0"/>
          <a:ea typeface="ＭＳ Ｐゴシック" charset="-128"/>
        </a:defRPr>
      </a:lvl5pPr>
      <a:lvl6pPr marL="457148" algn="ctr" defTabSz="912709" rtl="0" fontAlgn="base">
        <a:spcBef>
          <a:spcPct val="0"/>
        </a:spcBef>
        <a:spcAft>
          <a:spcPct val="0"/>
        </a:spcAft>
        <a:defRPr kumimoji="1" sz="4300">
          <a:solidFill>
            <a:schemeClr val="tx1"/>
          </a:solidFill>
          <a:latin typeface="Calibri" pitchFamily="34" charset="0"/>
          <a:ea typeface="ＭＳ Ｐゴシック" charset="-128"/>
        </a:defRPr>
      </a:lvl6pPr>
      <a:lvl7pPr marL="914296" algn="ctr" defTabSz="912709" rtl="0" fontAlgn="base">
        <a:spcBef>
          <a:spcPct val="0"/>
        </a:spcBef>
        <a:spcAft>
          <a:spcPct val="0"/>
        </a:spcAft>
        <a:defRPr kumimoji="1" sz="4300">
          <a:solidFill>
            <a:schemeClr val="tx1"/>
          </a:solidFill>
          <a:latin typeface="Calibri" pitchFamily="34" charset="0"/>
          <a:ea typeface="ＭＳ Ｐゴシック" charset="-128"/>
        </a:defRPr>
      </a:lvl7pPr>
      <a:lvl8pPr marL="1371445" algn="ctr" defTabSz="912709" rtl="0" fontAlgn="base">
        <a:spcBef>
          <a:spcPct val="0"/>
        </a:spcBef>
        <a:spcAft>
          <a:spcPct val="0"/>
        </a:spcAft>
        <a:defRPr kumimoji="1" sz="4300">
          <a:solidFill>
            <a:schemeClr val="tx1"/>
          </a:solidFill>
          <a:latin typeface="Calibri" pitchFamily="34" charset="0"/>
          <a:ea typeface="ＭＳ Ｐゴシック" charset="-128"/>
        </a:defRPr>
      </a:lvl8pPr>
      <a:lvl9pPr marL="1828592" algn="ctr" defTabSz="912709" rtl="0" fontAlgn="base">
        <a:spcBef>
          <a:spcPct val="0"/>
        </a:spcBef>
        <a:spcAft>
          <a:spcPct val="0"/>
        </a:spcAft>
        <a:defRPr kumimoji="1" sz="4300">
          <a:solidFill>
            <a:schemeClr val="tx1"/>
          </a:solidFill>
          <a:latin typeface="Calibri" pitchFamily="34" charset="0"/>
          <a:ea typeface="ＭＳ Ｐゴシック" charset="-128"/>
        </a:defRPr>
      </a:lvl9pPr>
    </p:titleStyle>
    <p:bodyStyle>
      <a:lvl1pPr marL="341274" indent="-341274" algn="l" defTabSz="912709" rtl="0" eaLnBrk="0" fontAlgn="base" hangingPunct="0">
        <a:spcBef>
          <a:spcPct val="20000"/>
        </a:spcBef>
        <a:spcAft>
          <a:spcPct val="0"/>
        </a:spcAft>
        <a:buFont typeface="Arial" charset="0"/>
        <a:buChar char="•"/>
        <a:defRPr kumimoji="1" sz="3200" kern="1200">
          <a:solidFill>
            <a:schemeClr val="tx1"/>
          </a:solidFill>
          <a:latin typeface="+mn-lt"/>
          <a:ea typeface="+mn-ea"/>
          <a:cs typeface="+mn-cs"/>
        </a:defRPr>
      </a:lvl1pPr>
      <a:lvl2pPr marL="741279" indent="-284131" algn="l" defTabSz="912709" rtl="0" eaLnBrk="0" fontAlgn="base" hangingPunct="0">
        <a:spcBef>
          <a:spcPct val="20000"/>
        </a:spcBef>
        <a:spcAft>
          <a:spcPct val="0"/>
        </a:spcAft>
        <a:buFont typeface="Arial" charset="0"/>
        <a:buChar char="–"/>
        <a:defRPr kumimoji="1" sz="2800" kern="1200">
          <a:solidFill>
            <a:schemeClr val="tx1"/>
          </a:solidFill>
          <a:latin typeface="+mn-lt"/>
          <a:ea typeface="+mn-ea"/>
          <a:cs typeface="+mn-cs"/>
        </a:defRPr>
      </a:lvl2pPr>
      <a:lvl3pPr marL="1141283" indent="-226987" algn="l" defTabSz="912709" rtl="0" eaLnBrk="0" fontAlgn="base" hangingPunct="0">
        <a:spcBef>
          <a:spcPct val="20000"/>
        </a:spcBef>
        <a:spcAft>
          <a:spcPct val="0"/>
        </a:spcAft>
        <a:buFont typeface="Arial" charset="0"/>
        <a:buChar char="•"/>
        <a:defRPr kumimoji="1" sz="2300" kern="1200">
          <a:solidFill>
            <a:schemeClr val="tx1"/>
          </a:solidFill>
          <a:latin typeface="+mn-lt"/>
          <a:ea typeface="+mn-ea"/>
          <a:cs typeface="+mn-cs"/>
        </a:defRPr>
      </a:lvl3pPr>
      <a:lvl4pPr marL="1598431" indent="-226987" algn="l" defTabSz="912709"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4pPr>
      <a:lvl5pPr marL="2055579" indent="-226987" algn="l" defTabSz="912709" rtl="0" eaLnBrk="0" fontAlgn="base" hangingPunct="0">
        <a:spcBef>
          <a:spcPct val="20000"/>
        </a:spcBef>
        <a:spcAft>
          <a:spcPct val="0"/>
        </a:spcAft>
        <a:buFont typeface="Arial" charset="0"/>
        <a:buChar char="»"/>
        <a:defRPr kumimoji="1" sz="2000" kern="1200">
          <a:solidFill>
            <a:schemeClr val="tx1"/>
          </a:solidFill>
          <a:latin typeface="+mn-lt"/>
          <a:ea typeface="+mn-ea"/>
          <a:cs typeface="+mn-cs"/>
        </a:defRPr>
      </a:lvl5pPr>
      <a:lvl6pPr marL="2514028" indent="-228548" algn="l" defTabSz="914192"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124" indent="-228548" algn="l" defTabSz="914192"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8220" indent="-228548" algn="l" defTabSz="914192"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5316" indent="-228548" algn="l" defTabSz="914192"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192" rtl="0" eaLnBrk="1" latinLnBrk="0" hangingPunct="1">
        <a:defRPr kumimoji="1" sz="1800" kern="1200">
          <a:solidFill>
            <a:schemeClr val="tx1"/>
          </a:solidFill>
          <a:latin typeface="+mn-lt"/>
          <a:ea typeface="+mn-ea"/>
          <a:cs typeface="+mn-cs"/>
        </a:defRPr>
      </a:lvl1pPr>
      <a:lvl2pPr marL="457097" algn="l" defTabSz="914192" rtl="0" eaLnBrk="1" latinLnBrk="0" hangingPunct="1">
        <a:defRPr kumimoji="1" sz="1800" kern="1200">
          <a:solidFill>
            <a:schemeClr val="tx1"/>
          </a:solidFill>
          <a:latin typeface="+mn-lt"/>
          <a:ea typeface="+mn-ea"/>
          <a:cs typeface="+mn-cs"/>
        </a:defRPr>
      </a:lvl2pPr>
      <a:lvl3pPr marL="914192" algn="l" defTabSz="914192" rtl="0" eaLnBrk="1" latinLnBrk="0" hangingPunct="1">
        <a:defRPr kumimoji="1" sz="1800" kern="1200">
          <a:solidFill>
            <a:schemeClr val="tx1"/>
          </a:solidFill>
          <a:latin typeface="+mn-lt"/>
          <a:ea typeface="+mn-ea"/>
          <a:cs typeface="+mn-cs"/>
        </a:defRPr>
      </a:lvl3pPr>
      <a:lvl4pPr marL="1371289" algn="l" defTabSz="914192" rtl="0" eaLnBrk="1" latinLnBrk="0" hangingPunct="1">
        <a:defRPr kumimoji="1" sz="1800" kern="1200">
          <a:solidFill>
            <a:schemeClr val="tx1"/>
          </a:solidFill>
          <a:latin typeface="+mn-lt"/>
          <a:ea typeface="+mn-ea"/>
          <a:cs typeface="+mn-cs"/>
        </a:defRPr>
      </a:lvl4pPr>
      <a:lvl5pPr marL="1828384" algn="l" defTabSz="914192" rtl="0" eaLnBrk="1" latinLnBrk="0" hangingPunct="1">
        <a:defRPr kumimoji="1" sz="1800" kern="1200">
          <a:solidFill>
            <a:schemeClr val="tx1"/>
          </a:solidFill>
          <a:latin typeface="+mn-lt"/>
          <a:ea typeface="+mn-ea"/>
          <a:cs typeface="+mn-cs"/>
        </a:defRPr>
      </a:lvl5pPr>
      <a:lvl6pPr marL="2285480" algn="l" defTabSz="914192" rtl="0" eaLnBrk="1" latinLnBrk="0" hangingPunct="1">
        <a:defRPr kumimoji="1" sz="1800" kern="1200">
          <a:solidFill>
            <a:schemeClr val="tx1"/>
          </a:solidFill>
          <a:latin typeface="+mn-lt"/>
          <a:ea typeface="+mn-ea"/>
          <a:cs typeface="+mn-cs"/>
        </a:defRPr>
      </a:lvl6pPr>
      <a:lvl7pPr marL="2742576" algn="l" defTabSz="914192" rtl="0" eaLnBrk="1" latinLnBrk="0" hangingPunct="1">
        <a:defRPr kumimoji="1" sz="1800" kern="1200">
          <a:solidFill>
            <a:schemeClr val="tx1"/>
          </a:solidFill>
          <a:latin typeface="+mn-lt"/>
          <a:ea typeface="+mn-ea"/>
          <a:cs typeface="+mn-cs"/>
        </a:defRPr>
      </a:lvl7pPr>
      <a:lvl8pPr marL="3199672" algn="l" defTabSz="914192" rtl="0" eaLnBrk="1" latinLnBrk="0" hangingPunct="1">
        <a:defRPr kumimoji="1" sz="1800" kern="1200">
          <a:solidFill>
            <a:schemeClr val="tx1"/>
          </a:solidFill>
          <a:latin typeface="+mn-lt"/>
          <a:ea typeface="+mn-ea"/>
          <a:cs typeface="+mn-cs"/>
        </a:defRPr>
      </a:lvl8pPr>
      <a:lvl9pPr marL="3656768" algn="l" defTabSz="914192" rtl="0" eaLnBrk="1" latinLnBrk="0" hangingPunct="1">
        <a:defRPr kumimoji="1"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95300" y="274638"/>
            <a:ext cx="8915400" cy="1143000"/>
          </a:xfrm>
          <a:prstGeom prst="rect">
            <a:avLst/>
          </a:prstGeom>
          <a:noFill/>
          <a:ln w="9525">
            <a:noFill/>
            <a:miter lim="800000"/>
            <a:headEnd/>
            <a:tailEnd/>
          </a:ln>
        </p:spPr>
        <p:txBody>
          <a:bodyPr vert="horz" wrap="square" lIns="91417" tIns="45708" rIns="91417" bIns="45708"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495300" y="1600202"/>
            <a:ext cx="8915400" cy="4525963"/>
          </a:xfrm>
          <a:prstGeom prst="rect">
            <a:avLst/>
          </a:prstGeom>
          <a:noFill/>
          <a:ln w="9525">
            <a:noFill/>
            <a:miter lim="800000"/>
            <a:headEnd/>
            <a:tailEnd/>
          </a:ln>
        </p:spPr>
        <p:txBody>
          <a:bodyPr vert="horz" wrap="square" lIns="91417" tIns="45708" rIns="91417" bIns="45708"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1028" name="Rectangle 4"/>
          <p:cNvSpPr>
            <a:spLocks noGrp="1" noChangeArrowheads="1"/>
          </p:cNvSpPr>
          <p:nvPr>
            <p:ph type="dt" sz="half" idx="2"/>
          </p:nvPr>
        </p:nvSpPr>
        <p:spPr bwMode="auto">
          <a:xfrm>
            <a:off x="495300" y="6245227"/>
            <a:ext cx="2311400" cy="476250"/>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defRPr sz="1400">
                <a:ea typeface="ＭＳ Ｐゴシック" pitchFamily="50" charset="-128"/>
              </a:defRPr>
            </a:lvl1pPr>
          </a:lstStyle>
          <a:p>
            <a:pPr defTabSz="914400" fontAlgn="base">
              <a:spcBef>
                <a:spcPct val="0"/>
              </a:spcBef>
              <a:spcAft>
                <a:spcPct val="0"/>
              </a:spcAft>
              <a:defRPr/>
            </a:pPr>
            <a:endParaRPr lang="en-US" altLang="ja-JP">
              <a:solidFill>
                <a:srgbClr val="000000"/>
              </a:solidFill>
            </a:endParaRPr>
          </a:p>
        </p:txBody>
      </p:sp>
      <p:sp>
        <p:nvSpPr>
          <p:cNvPr id="1029" name="Rectangle 5"/>
          <p:cNvSpPr>
            <a:spLocks noGrp="1" noChangeArrowheads="1"/>
          </p:cNvSpPr>
          <p:nvPr>
            <p:ph type="ftr" sz="quarter" idx="3"/>
          </p:nvPr>
        </p:nvSpPr>
        <p:spPr bwMode="auto">
          <a:xfrm>
            <a:off x="3384550" y="6245227"/>
            <a:ext cx="3136900" cy="476250"/>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ctr">
              <a:defRPr sz="1400">
                <a:ea typeface="ＭＳ Ｐゴシック" pitchFamily="50" charset="-128"/>
              </a:defRPr>
            </a:lvl1pPr>
          </a:lstStyle>
          <a:p>
            <a:pPr defTabSz="914400" fontAlgn="base">
              <a:spcBef>
                <a:spcPct val="0"/>
              </a:spcBef>
              <a:spcAft>
                <a:spcPct val="0"/>
              </a:spcAft>
              <a:defRPr/>
            </a:pPr>
            <a:endParaRPr lang="en-US" altLang="ja-JP">
              <a:solidFill>
                <a:srgbClr val="000000"/>
              </a:solidFill>
            </a:endParaRPr>
          </a:p>
        </p:txBody>
      </p:sp>
      <p:sp>
        <p:nvSpPr>
          <p:cNvPr id="1030" name="Rectangle 6"/>
          <p:cNvSpPr>
            <a:spLocks noGrp="1" noChangeArrowheads="1"/>
          </p:cNvSpPr>
          <p:nvPr>
            <p:ph type="sldNum" sz="quarter" idx="4"/>
          </p:nvPr>
        </p:nvSpPr>
        <p:spPr bwMode="auto">
          <a:xfrm>
            <a:off x="7667646" y="6597674"/>
            <a:ext cx="2224087" cy="260350"/>
          </a:xfrm>
          <a:prstGeom prst="rect">
            <a:avLst/>
          </a:prstGeom>
          <a:noFill/>
          <a:ln w="9525">
            <a:noFill/>
            <a:miter lim="800000"/>
            <a:headEnd/>
            <a:tailEnd/>
          </a:ln>
          <a:effectLst/>
        </p:spPr>
        <p:txBody>
          <a:bodyPr vert="horz" wrap="square" lIns="91417" tIns="45708" rIns="91417" bIns="45708" numCol="1" anchor="t" anchorCtr="0" compatLnSpc="1">
            <a:prstTxWarp prst="textNoShape">
              <a:avLst/>
            </a:prstTxWarp>
          </a:bodyPr>
          <a:lstStyle>
            <a:lvl1pPr algn="r">
              <a:defRPr sz="1400">
                <a:ea typeface="ＭＳ Ｐゴシック" pitchFamily="50" charset="-128"/>
              </a:defRPr>
            </a:lvl1pPr>
          </a:lstStyle>
          <a:p>
            <a:pPr defTabSz="914400" fontAlgn="base">
              <a:spcBef>
                <a:spcPct val="0"/>
              </a:spcBef>
              <a:spcAft>
                <a:spcPct val="0"/>
              </a:spcAft>
              <a:defRPr/>
            </a:pPr>
            <a:fld id="{48236ACB-74A0-4A36-A034-ABC20BAB5B0A}" type="slidenum">
              <a:rPr lang="en-US" altLang="ja-JP">
                <a:solidFill>
                  <a:srgbClr val="000000"/>
                </a:solidFill>
              </a:rPr>
              <a:pPr defTabSz="914400" fontAlgn="base">
                <a:spcBef>
                  <a:spcPct val="0"/>
                </a:spcBef>
                <a:spcAft>
                  <a:spcPct val="0"/>
                </a:spcAft>
                <a:defRPr/>
              </a:pPr>
              <a:t>‹#›</a:t>
            </a:fld>
            <a:endParaRPr lang="en-US" altLang="ja-JP" dirty="0">
              <a:solidFill>
                <a:srgbClr val="000000"/>
              </a:solidFill>
            </a:endParaRPr>
          </a:p>
        </p:txBody>
      </p:sp>
    </p:spTree>
    <p:extLst>
      <p:ext uri="{BB962C8B-B14F-4D97-AF65-F5344CB8AC3E}">
        <p14:creationId xmlns:p14="http://schemas.microsoft.com/office/powerpoint/2010/main" val="1380683189"/>
      </p:ext>
    </p:extLst>
  </p:cSld>
  <p:clrMap bg1="lt1" tx1="dk1" bg2="lt2" tx2="dk2" accent1="accent1" accent2="accent2" accent3="accent3" accent4="accent4" accent5="accent5" accent6="accent6" hlink="hlink" folHlink="folHlink"/>
  <p:sldLayoutIdLst>
    <p:sldLayoutId id="2147483908" r:id="rId1"/>
    <p:sldLayoutId id="2147483909" r:id="rId2"/>
    <p:sldLayoutId id="2147483911" r:id="rId3"/>
    <p:sldLayoutId id="2147483912" r:id="rId4"/>
    <p:sldLayoutId id="2147483913" r:id="rId5"/>
    <p:sldLayoutId id="2147483914" r:id="rId6"/>
    <p:sldLayoutId id="2147483915" r:id="rId7"/>
    <p:sldLayoutId id="2147483916" r:id="rId8"/>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085" algn="ctr" rtl="0" fontAlgn="base">
        <a:spcBef>
          <a:spcPct val="0"/>
        </a:spcBef>
        <a:spcAft>
          <a:spcPct val="0"/>
        </a:spcAft>
        <a:defRPr kumimoji="1" sz="4400">
          <a:solidFill>
            <a:schemeClr val="tx2"/>
          </a:solidFill>
          <a:latin typeface="Arial" charset="0"/>
          <a:ea typeface="ＭＳ Ｐゴシック" pitchFamily="50" charset="-128"/>
        </a:defRPr>
      </a:lvl6pPr>
      <a:lvl7pPr marL="914169" algn="ctr" rtl="0" fontAlgn="base">
        <a:spcBef>
          <a:spcPct val="0"/>
        </a:spcBef>
        <a:spcAft>
          <a:spcPct val="0"/>
        </a:spcAft>
        <a:defRPr kumimoji="1" sz="4400">
          <a:solidFill>
            <a:schemeClr val="tx2"/>
          </a:solidFill>
          <a:latin typeface="Arial" charset="0"/>
          <a:ea typeface="ＭＳ Ｐゴシック" pitchFamily="50" charset="-128"/>
        </a:defRPr>
      </a:lvl7pPr>
      <a:lvl8pPr marL="1371254" algn="ctr" rtl="0" fontAlgn="base">
        <a:spcBef>
          <a:spcPct val="0"/>
        </a:spcBef>
        <a:spcAft>
          <a:spcPct val="0"/>
        </a:spcAft>
        <a:defRPr kumimoji="1" sz="4400">
          <a:solidFill>
            <a:schemeClr val="tx2"/>
          </a:solidFill>
          <a:latin typeface="Arial" charset="0"/>
          <a:ea typeface="ＭＳ Ｐゴシック" pitchFamily="50" charset="-128"/>
        </a:defRPr>
      </a:lvl8pPr>
      <a:lvl9pPr marL="1828338"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814" indent="-342814" algn="l" rtl="0" eaLnBrk="0" fontAlgn="base" hangingPunct="0">
        <a:spcBef>
          <a:spcPct val="20000"/>
        </a:spcBef>
        <a:spcAft>
          <a:spcPct val="0"/>
        </a:spcAft>
        <a:buChar char="•"/>
        <a:defRPr kumimoji="1" sz="3200">
          <a:solidFill>
            <a:schemeClr val="tx1"/>
          </a:solidFill>
          <a:latin typeface="+mn-lt"/>
          <a:ea typeface="+mn-ea"/>
          <a:cs typeface="+mn-cs"/>
        </a:defRPr>
      </a:lvl1pPr>
      <a:lvl2pPr marL="742762" indent="-285678" algn="l" rtl="0" eaLnBrk="0" fontAlgn="base" hangingPunct="0">
        <a:spcBef>
          <a:spcPct val="20000"/>
        </a:spcBef>
        <a:spcAft>
          <a:spcPct val="0"/>
        </a:spcAft>
        <a:buChar char="–"/>
        <a:defRPr kumimoji="1" sz="2800">
          <a:solidFill>
            <a:schemeClr val="tx1"/>
          </a:solidFill>
          <a:latin typeface="+mn-lt"/>
          <a:ea typeface="+mn-ea"/>
        </a:defRPr>
      </a:lvl2pPr>
      <a:lvl3pPr marL="1142711" indent="-228542" algn="l" rtl="0" eaLnBrk="0" fontAlgn="base" hangingPunct="0">
        <a:spcBef>
          <a:spcPct val="20000"/>
        </a:spcBef>
        <a:spcAft>
          <a:spcPct val="0"/>
        </a:spcAft>
        <a:buChar char="•"/>
        <a:defRPr kumimoji="1" sz="2400">
          <a:solidFill>
            <a:schemeClr val="tx1"/>
          </a:solidFill>
          <a:latin typeface="+mn-lt"/>
          <a:ea typeface="+mn-ea"/>
        </a:defRPr>
      </a:lvl3pPr>
      <a:lvl4pPr marL="1599796" indent="-228542" algn="l" rtl="0" eaLnBrk="0" fontAlgn="base" hangingPunct="0">
        <a:spcBef>
          <a:spcPct val="20000"/>
        </a:spcBef>
        <a:spcAft>
          <a:spcPct val="0"/>
        </a:spcAft>
        <a:buChar char="–"/>
        <a:defRPr kumimoji="1" sz="2000">
          <a:solidFill>
            <a:schemeClr val="tx1"/>
          </a:solidFill>
          <a:latin typeface="+mn-lt"/>
          <a:ea typeface="+mn-ea"/>
        </a:defRPr>
      </a:lvl4pPr>
      <a:lvl5pPr marL="2056880" indent="-228542" algn="l" rtl="0" eaLnBrk="0" fontAlgn="base" hangingPunct="0">
        <a:spcBef>
          <a:spcPct val="20000"/>
        </a:spcBef>
        <a:spcAft>
          <a:spcPct val="0"/>
        </a:spcAft>
        <a:buChar char="»"/>
        <a:defRPr kumimoji="1" sz="2000">
          <a:solidFill>
            <a:schemeClr val="tx1"/>
          </a:solidFill>
          <a:latin typeface="+mn-lt"/>
          <a:ea typeface="+mn-ea"/>
        </a:defRPr>
      </a:lvl5pPr>
      <a:lvl6pPr marL="2513964" indent="-228542" algn="l" rtl="0" fontAlgn="base">
        <a:spcBef>
          <a:spcPct val="20000"/>
        </a:spcBef>
        <a:spcAft>
          <a:spcPct val="0"/>
        </a:spcAft>
        <a:buChar char="»"/>
        <a:defRPr kumimoji="1" sz="2000">
          <a:solidFill>
            <a:schemeClr val="tx1"/>
          </a:solidFill>
          <a:latin typeface="+mn-lt"/>
          <a:ea typeface="+mn-ea"/>
        </a:defRPr>
      </a:lvl6pPr>
      <a:lvl7pPr marL="2971050" indent="-228542" algn="l" rtl="0" fontAlgn="base">
        <a:spcBef>
          <a:spcPct val="20000"/>
        </a:spcBef>
        <a:spcAft>
          <a:spcPct val="0"/>
        </a:spcAft>
        <a:buChar char="»"/>
        <a:defRPr kumimoji="1" sz="2000">
          <a:solidFill>
            <a:schemeClr val="tx1"/>
          </a:solidFill>
          <a:latin typeface="+mn-lt"/>
          <a:ea typeface="+mn-ea"/>
        </a:defRPr>
      </a:lvl7pPr>
      <a:lvl8pPr marL="3428133" indent="-228542" algn="l" rtl="0" fontAlgn="base">
        <a:spcBef>
          <a:spcPct val="20000"/>
        </a:spcBef>
        <a:spcAft>
          <a:spcPct val="0"/>
        </a:spcAft>
        <a:buChar char="»"/>
        <a:defRPr kumimoji="1" sz="2000">
          <a:solidFill>
            <a:schemeClr val="tx1"/>
          </a:solidFill>
          <a:latin typeface="+mn-lt"/>
          <a:ea typeface="+mn-ea"/>
        </a:defRPr>
      </a:lvl8pPr>
      <a:lvl9pPr marL="3885218" indent="-228542"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169" rtl="0" eaLnBrk="1" latinLnBrk="0" hangingPunct="1">
        <a:defRPr kumimoji="1" sz="1800" kern="1200">
          <a:solidFill>
            <a:schemeClr val="tx1"/>
          </a:solidFill>
          <a:latin typeface="+mn-lt"/>
          <a:ea typeface="+mn-ea"/>
          <a:cs typeface="+mn-cs"/>
        </a:defRPr>
      </a:lvl1pPr>
      <a:lvl2pPr marL="457085" algn="l" defTabSz="914169" rtl="0" eaLnBrk="1" latinLnBrk="0" hangingPunct="1">
        <a:defRPr kumimoji="1" sz="1800" kern="1200">
          <a:solidFill>
            <a:schemeClr val="tx1"/>
          </a:solidFill>
          <a:latin typeface="+mn-lt"/>
          <a:ea typeface="+mn-ea"/>
          <a:cs typeface="+mn-cs"/>
        </a:defRPr>
      </a:lvl2pPr>
      <a:lvl3pPr marL="914169" algn="l" defTabSz="914169" rtl="0" eaLnBrk="1" latinLnBrk="0" hangingPunct="1">
        <a:defRPr kumimoji="1" sz="1800" kern="1200">
          <a:solidFill>
            <a:schemeClr val="tx1"/>
          </a:solidFill>
          <a:latin typeface="+mn-lt"/>
          <a:ea typeface="+mn-ea"/>
          <a:cs typeface="+mn-cs"/>
        </a:defRPr>
      </a:lvl3pPr>
      <a:lvl4pPr marL="1371254" algn="l" defTabSz="914169" rtl="0" eaLnBrk="1" latinLnBrk="0" hangingPunct="1">
        <a:defRPr kumimoji="1" sz="1800" kern="1200">
          <a:solidFill>
            <a:schemeClr val="tx1"/>
          </a:solidFill>
          <a:latin typeface="+mn-lt"/>
          <a:ea typeface="+mn-ea"/>
          <a:cs typeface="+mn-cs"/>
        </a:defRPr>
      </a:lvl4pPr>
      <a:lvl5pPr marL="1828338" algn="l" defTabSz="914169" rtl="0" eaLnBrk="1" latinLnBrk="0" hangingPunct="1">
        <a:defRPr kumimoji="1" sz="1800" kern="1200">
          <a:solidFill>
            <a:schemeClr val="tx1"/>
          </a:solidFill>
          <a:latin typeface="+mn-lt"/>
          <a:ea typeface="+mn-ea"/>
          <a:cs typeface="+mn-cs"/>
        </a:defRPr>
      </a:lvl5pPr>
      <a:lvl6pPr marL="2285422" algn="l" defTabSz="914169" rtl="0" eaLnBrk="1" latinLnBrk="0" hangingPunct="1">
        <a:defRPr kumimoji="1" sz="1800" kern="1200">
          <a:solidFill>
            <a:schemeClr val="tx1"/>
          </a:solidFill>
          <a:latin typeface="+mn-lt"/>
          <a:ea typeface="+mn-ea"/>
          <a:cs typeface="+mn-cs"/>
        </a:defRPr>
      </a:lvl6pPr>
      <a:lvl7pPr marL="2742506" algn="l" defTabSz="914169" rtl="0" eaLnBrk="1" latinLnBrk="0" hangingPunct="1">
        <a:defRPr kumimoji="1" sz="1800" kern="1200">
          <a:solidFill>
            <a:schemeClr val="tx1"/>
          </a:solidFill>
          <a:latin typeface="+mn-lt"/>
          <a:ea typeface="+mn-ea"/>
          <a:cs typeface="+mn-cs"/>
        </a:defRPr>
      </a:lvl7pPr>
      <a:lvl8pPr marL="3199592" algn="l" defTabSz="914169" rtl="0" eaLnBrk="1" latinLnBrk="0" hangingPunct="1">
        <a:defRPr kumimoji="1" sz="1800" kern="1200">
          <a:solidFill>
            <a:schemeClr val="tx1"/>
          </a:solidFill>
          <a:latin typeface="+mn-lt"/>
          <a:ea typeface="+mn-ea"/>
          <a:cs typeface="+mn-cs"/>
        </a:defRPr>
      </a:lvl8pPr>
      <a:lvl9pPr marL="3656675" algn="l" defTabSz="914169"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wmf"/><Relationship Id="rId7"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8.wmf"/><Relationship Id="rId5" Type="http://schemas.openxmlformats.org/officeDocument/2006/relationships/image" Target="../media/image27.wmf"/><Relationship Id="rId4" Type="http://schemas.openxmlformats.org/officeDocument/2006/relationships/image" Target="../media/image26.wmf"/></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wmf"/><Relationship Id="rId4" Type="http://schemas.openxmlformats.org/officeDocument/2006/relationships/image" Target="../media/image28.wmf"/></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0.wmf"/><Relationship Id="rId13" Type="http://schemas.openxmlformats.org/officeDocument/2006/relationships/image" Target="../media/image45.png"/><Relationship Id="rId3" Type="http://schemas.openxmlformats.org/officeDocument/2006/relationships/image" Target="../media/image35.jpeg"/><Relationship Id="rId7" Type="http://schemas.openxmlformats.org/officeDocument/2006/relationships/image" Target="../media/image39.png"/><Relationship Id="rId12" Type="http://schemas.openxmlformats.org/officeDocument/2006/relationships/image" Target="../media/image44.jpeg"/><Relationship Id="rId17" Type="http://schemas.openxmlformats.org/officeDocument/2006/relationships/image" Target="../media/image49.png"/><Relationship Id="rId2" Type="http://schemas.openxmlformats.org/officeDocument/2006/relationships/notesSlide" Target="../notesSlides/notesSlide13.xml"/><Relationship Id="rId16" Type="http://schemas.openxmlformats.org/officeDocument/2006/relationships/image" Target="../media/image48.jpeg"/><Relationship Id="rId1" Type="http://schemas.openxmlformats.org/officeDocument/2006/relationships/slideLayout" Target="../slideLayouts/slideLayout108.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4.xml"/><Relationship Id="rId6" Type="http://schemas.openxmlformats.org/officeDocument/2006/relationships/image" Target="../media/image53.jpeg"/><Relationship Id="rId11" Type="http://schemas.openxmlformats.org/officeDocument/2006/relationships/image" Target="../media/image58.png"/><Relationship Id="rId5" Type="http://schemas.openxmlformats.org/officeDocument/2006/relationships/image" Target="../media/image52.wmf"/><Relationship Id="rId10" Type="http://schemas.openxmlformats.org/officeDocument/2006/relationships/image" Target="../media/image57.jpeg"/><Relationship Id="rId4" Type="http://schemas.openxmlformats.org/officeDocument/2006/relationships/image" Target="../media/image51.jpeg"/><Relationship Id="rId9"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60.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jpeg"/><Relationship Id="rId3" Type="http://schemas.openxmlformats.org/officeDocument/2006/relationships/image" Target="../media/image61.jpe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43.xml"/><Relationship Id="rId6" Type="http://schemas.openxmlformats.org/officeDocument/2006/relationships/image" Target="../media/image64.png"/><Relationship Id="rId11" Type="http://schemas.openxmlformats.org/officeDocument/2006/relationships/image" Target="../media/image69.jpeg"/><Relationship Id="rId5" Type="http://schemas.openxmlformats.org/officeDocument/2006/relationships/image" Target="../media/image63.png"/><Relationship Id="rId10" Type="http://schemas.openxmlformats.org/officeDocument/2006/relationships/image" Target="../media/image68.jpeg"/><Relationship Id="rId4" Type="http://schemas.openxmlformats.org/officeDocument/2006/relationships/image" Target="../media/image62.png"/><Relationship Id="rId9" Type="http://schemas.openxmlformats.org/officeDocument/2006/relationships/image" Target="../media/image67.png"/></Relationships>
</file>

<file path=ppt/slides/_rels/slide17.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17.xml"/><Relationship Id="rId1" Type="http://schemas.openxmlformats.org/officeDocument/2006/relationships/slideLayout" Target="../slideLayouts/slideLayout43.xml"/><Relationship Id="rId6" Type="http://schemas.openxmlformats.org/officeDocument/2006/relationships/image" Target="../media/image75.png"/><Relationship Id="rId5" Type="http://schemas.openxmlformats.org/officeDocument/2006/relationships/image" Target="../media/image74.jpeg"/><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chart" Target="../charts/chart1.xml"/><Relationship Id="rId7" Type="http://schemas.openxmlformats.org/officeDocument/2006/relationships/image" Target="../media/image82.png"/><Relationship Id="rId12" Type="http://schemas.openxmlformats.org/officeDocument/2006/relationships/image" Target="../media/image86.png"/><Relationship Id="rId2" Type="http://schemas.openxmlformats.org/officeDocument/2006/relationships/notesSlide" Target="../notesSlides/notesSlide19.xml"/><Relationship Id="rId1" Type="http://schemas.openxmlformats.org/officeDocument/2006/relationships/slideLayout" Target="../slideLayouts/slideLayout76.xml"/><Relationship Id="rId6" Type="http://schemas.openxmlformats.org/officeDocument/2006/relationships/image" Target="../media/image81.png"/><Relationship Id="rId11" Type="http://schemas.openxmlformats.org/officeDocument/2006/relationships/image" Target="../media/image85.png"/><Relationship Id="rId5" Type="http://schemas.openxmlformats.org/officeDocument/2006/relationships/image" Target="../media/image80.png"/><Relationship Id="rId10" Type="http://schemas.openxmlformats.org/officeDocument/2006/relationships/image" Target="../media/image43.png"/><Relationship Id="rId4" Type="http://schemas.openxmlformats.org/officeDocument/2006/relationships/image" Target="../media/image79.png"/><Relationship Id="rId9" Type="http://schemas.openxmlformats.org/officeDocument/2006/relationships/image" Target="../media/image8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0.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6.xml"/></Relationships>
</file>

<file path=ppt/slides/_rels/slide2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90.png"/><Relationship Id="rId5" Type="http://schemas.openxmlformats.org/officeDocument/2006/relationships/image" Target="../media/image19.png"/><Relationship Id="rId4" Type="http://schemas.openxmlformats.org/officeDocument/2006/relationships/image" Target="../media/image89.png"/></Relationships>
</file>

<file path=ppt/slides/_rels/slide2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3" Type="http://schemas.openxmlformats.org/officeDocument/2006/relationships/image" Target="../media/image95.em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8" Type="http://schemas.openxmlformats.org/officeDocument/2006/relationships/image" Target="../media/image101.wmf"/><Relationship Id="rId3" Type="http://schemas.openxmlformats.org/officeDocument/2006/relationships/image" Target="../media/image26.wmf"/><Relationship Id="rId7" Type="http://schemas.openxmlformats.org/officeDocument/2006/relationships/image" Target="../media/image100.wmf"/><Relationship Id="rId12" Type="http://schemas.openxmlformats.org/officeDocument/2006/relationships/image" Target="../media/image10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99.wmf"/><Relationship Id="rId11" Type="http://schemas.openxmlformats.org/officeDocument/2006/relationships/image" Target="../media/image104.wmf"/><Relationship Id="rId5" Type="http://schemas.openxmlformats.org/officeDocument/2006/relationships/image" Target="../media/image98.wmf"/><Relationship Id="rId10" Type="http://schemas.openxmlformats.org/officeDocument/2006/relationships/image" Target="../media/image103.emf"/><Relationship Id="rId4" Type="http://schemas.openxmlformats.org/officeDocument/2006/relationships/image" Target="../media/image97.wmf"/><Relationship Id="rId9" Type="http://schemas.openxmlformats.org/officeDocument/2006/relationships/image" Target="../media/image102.emf"/></Relationships>
</file>

<file path=ppt/slides/_rels/slide3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10.png"/><Relationship Id="rId4"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8.xml"/></Relationships>
</file>

<file path=ppt/slides/_rels/slide3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7.xml"/><Relationship Id="rId1" Type="http://schemas.openxmlformats.org/officeDocument/2006/relationships/slideLayout" Target="../slideLayouts/slideLayout43.xml"/></Relationships>
</file>

<file path=ppt/slides/_rels/slide38.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38.xml"/><Relationship Id="rId1" Type="http://schemas.openxmlformats.org/officeDocument/2006/relationships/slideLayout" Target="../slideLayouts/slideLayout43.xml"/><Relationship Id="rId5" Type="http://schemas.openxmlformats.org/officeDocument/2006/relationships/image" Target="../media/image25.wmf"/><Relationship Id="rId4" Type="http://schemas.openxmlformats.org/officeDocument/2006/relationships/image" Target="../media/image114.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2.xml"/></Relationships>
</file>

<file path=ppt/slides/_rels/slide41.xml.rels><?xml version="1.0" encoding="UTF-8" standalone="yes"?>
<Relationships xmlns="http://schemas.openxmlformats.org/package/2006/relationships"><Relationship Id="rId8" Type="http://schemas.openxmlformats.org/officeDocument/2006/relationships/package" Target="../embeddings/Microsoft_Excel_Worksheet3.xlsx"/><Relationship Id="rId13" Type="http://schemas.openxmlformats.org/officeDocument/2006/relationships/oleObject" Target="../embeddings/oleObject4.bin"/><Relationship Id="rId18" Type="http://schemas.openxmlformats.org/officeDocument/2006/relationships/image" Target="../media/image119.emf"/><Relationship Id="rId26" Type="http://schemas.openxmlformats.org/officeDocument/2006/relationships/package" Target="../embeddings/Microsoft_Excel_Worksheet9.xlsx"/><Relationship Id="rId3" Type="http://schemas.openxmlformats.org/officeDocument/2006/relationships/notesSlide" Target="../notesSlides/notesSlide41.xml"/><Relationship Id="rId21" Type="http://schemas.openxmlformats.org/officeDocument/2006/relationships/image" Target="../media/image120.emf"/><Relationship Id="rId7" Type="http://schemas.openxmlformats.org/officeDocument/2006/relationships/oleObject" Target="../embeddings/oleObject2.bin"/><Relationship Id="rId12" Type="http://schemas.openxmlformats.org/officeDocument/2006/relationships/image" Target="../media/image117.emf"/><Relationship Id="rId17" Type="http://schemas.openxmlformats.org/officeDocument/2006/relationships/package" Target="../embeddings/Microsoft_Excel_Worksheet6.xlsx"/><Relationship Id="rId25" Type="http://schemas.openxmlformats.org/officeDocument/2006/relationships/oleObject" Target="../embeddings/oleObject8.bin"/><Relationship Id="rId2" Type="http://schemas.openxmlformats.org/officeDocument/2006/relationships/slideLayout" Target="../slideLayouts/slideLayout108.xml"/><Relationship Id="rId16" Type="http://schemas.openxmlformats.org/officeDocument/2006/relationships/oleObject" Target="../embeddings/oleObject5.bin"/><Relationship Id="rId20" Type="http://schemas.openxmlformats.org/officeDocument/2006/relationships/package" Target="../embeddings/Microsoft_Excel_Worksheet7.xlsx"/><Relationship Id="rId29" Type="http://schemas.openxmlformats.org/officeDocument/2006/relationships/package" Target="../embeddings/Microsoft_Excel_Worksheet10.xlsx"/><Relationship Id="rId1" Type="http://schemas.openxmlformats.org/officeDocument/2006/relationships/vmlDrawing" Target="../drawings/vmlDrawing1.vml"/><Relationship Id="rId6" Type="http://schemas.openxmlformats.org/officeDocument/2006/relationships/image" Target="../media/image115.emf"/><Relationship Id="rId11" Type="http://schemas.openxmlformats.org/officeDocument/2006/relationships/package" Target="../embeddings/Microsoft_Excel_Worksheet4.xlsx"/><Relationship Id="rId24" Type="http://schemas.openxmlformats.org/officeDocument/2006/relationships/image" Target="../media/image121.emf"/><Relationship Id="rId5" Type="http://schemas.openxmlformats.org/officeDocument/2006/relationships/package" Target="../embeddings/Microsoft_Excel_Worksheet2.xlsx"/><Relationship Id="rId15" Type="http://schemas.openxmlformats.org/officeDocument/2006/relationships/image" Target="../media/image118.emf"/><Relationship Id="rId23" Type="http://schemas.openxmlformats.org/officeDocument/2006/relationships/package" Target="../embeddings/Microsoft_Excel_Worksheet8.xlsx"/><Relationship Id="rId28" Type="http://schemas.openxmlformats.org/officeDocument/2006/relationships/oleObject" Target="../embeddings/oleObject9.bin"/><Relationship Id="rId10" Type="http://schemas.openxmlformats.org/officeDocument/2006/relationships/oleObject" Target="../embeddings/oleObject3.bin"/><Relationship Id="rId19"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image" Target="../media/image116.emf"/><Relationship Id="rId14" Type="http://schemas.openxmlformats.org/officeDocument/2006/relationships/package" Target="../embeddings/Microsoft_Excel_Worksheet5.xlsx"/><Relationship Id="rId22" Type="http://schemas.openxmlformats.org/officeDocument/2006/relationships/oleObject" Target="../embeddings/oleObject7.bin"/><Relationship Id="rId27" Type="http://schemas.openxmlformats.org/officeDocument/2006/relationships/image" Target="../media/image122.emf"/><Relationship Id="rId30" Type="http://schemas.openxmlformats.org/officeDocument/2006/relationships/image" Target="../media/image123.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3.xml"/></Relationships>
</file>

<file path=ppt/slides/_rels/slide4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43.xml"/><Relationship Id="rId1" Type="http://schemas.openxmlformats.org/officeDocument/2006/relationships/slideLayout" Target="../slideLayouts/slideLayout43.xml"/><Relationship Id="rId5" Type="http://schemas.openxmlformats.org/officeDocument/2006/relationships/image" Target="../media/image126.png"/><Relationship Id="rId4" Type="http://schemas.openxmlformats.org/officeDocument/2006/relationships/image" Target="../media/image125.png"/></Relationships>
</file>

<file path=ppt/slides/_rels/slide4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44.xml"/><Relationship Id="rId1" Type="http://schemas.openxmlformats.org/officeDocument/2006/relationships/slideLayout" Target="../slideLayouts/slideLayout48.xml"/><Relationship Id="rId5" Type="http://schemas.microsoft.com/office/2007/relationships/hdphoto" Target="../media/hdphoto2.wdp"/><Relationship Id="rId4" Type="http://schemas.openxmlformats.org/officeDocument/2006/relationships/image" Target="../media/image128.png"/></Relationships>
</file>

<file path=ppt/slides/_rels/slide45.xml.rels><?xml version="1.0" encoding="UTF-8" standalone="yes"?>
<Relationships xmlns="http://schemas.openxmlformats.org/package/2006/relationships"><Relationship Id="rId8" Type="http://schemas.openxmlformats.org/officeDocument/2006/relationships/image" Target="../media/image134.png"/><Relationship Id="rId13" Type="http://schemas.openxmlformats.org/officeDocument/2006/relationships/image" Target="../media/image139.png"/><Relationship Id="rId3" Type="http://schemas.openxmlformats.org/officeDocument/2006/relationships/image" Target="../media/image129.jpe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notesSlide" Target="../notesSlides/notesSlide45.xml"/><Relationship Id="rId1" Type="http://schemas.openxmlformats.org/officeDocument/2006/relationships/slideLayout" Target="../slideLayouts/slideLayout43.xml"/><Relationship Id="rId6" Type="http://schemas.openxmlformats.org/officeDocument/2006/relationships/image" Target="../media/image132.emf"/><Relationship Id="rId11" Type="http://schemas.openxmlformats.org/officeDocument/2006/relationships/image" Target="../media/image137.png"/><Relationship Id="rId5" Type="http://schemas.openxmlformats.org/officeDocument/2006/relationships/image" Target="../media/image131.jpeg"/><Relationship Id="rId10" Type="http://schemas.openxmlformats.org/officeDocument/2006/relationships/image" Target="../media/image136.emf"/><Relationship Id="rId4" Type="http://schemas.openxmlformats.org/officeDocument/2006/relationships/image" Target="../media/image130.emf"/><Relationship Id="rId9" Type="http://schemas.openxmlformats.org/officeDocument/2006/relationships/image" Target="../media/image135.emf"/></Relationships>
</file>

<file path=ppt/slides/_rels/slide46.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6.xml"/><Relationship Id="rId1" Type="http://schemas.openxmlformats.org/officeDocument/2006/relationships/slideLayout" Target="../slideLayouts/slideLayout130.xml"/></Relationships>
</file>

<file path=ppt/slides/_rels/slide47.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7.xml"/><Relationship Id="rId1" Type="http://schemas.openxmlformats.org/officeDocument/2006/relationships/slideLayout" Target="../slideLayouts/slideLayout143.xml"/><Relationship Id="rId4" Type="http://schemas.openxmlformats.org/officeDocument/2006/relationships/image" Target="../media/image141.png"/></Relationships>
</file>

<file path=ppt/slides/_rels/slide4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8.xml"/><Relationship Id="rId1" Type="http://schemas.openxmlformats.org/officeDocument/2006/relationships/slideLayout" Target="../slideLayouts/slideLayout157.xml"/></Relationships>
</file>

<file path=ppt/slides/_rels/slide49.xml.rels><?xml version="1.0" encoding="UTF-8" standalone="yes"?>
<Relationships xmlns="http://schemas.openxmlformats.org/package/2006/relationships"><Relationship Id="rId8" Type="http://schemas.openxmlformats.org/officeDocument/2006/relationships/image" Target="../media/image148.gif"/><Relationship Id="rId13" Type="http://schemas.openxmlformats.org/officeDocument/2006/relationships/image" Target="../media/image151.png"/><Relationship Id="rId3" Type="http://schemas.openxmlformats.org/officeDocument/2006/relationships/image" Target="../media/image143.png"/><Relationship Id="rId7" Type="http://schemas.openxmlformats.org/officeDocument/2006/relationships/image" Target="../media/image147.png"/><Relationship Id="rId12" Type="http://schemas.microsoft.com/office/2007/relationships/hdphoto" Target="../media/hdphoto4.wdp"/><Relationship Id="rId2" Type="http://schemas.openxmlformats.org/officeDocument/2006/relationships/notesSlide" Target="../notesSlides/notesSlide49.xml"/><Relationship Id="rId1" Type="http://schemas.openxmlformats.org/officeDocument/2006/relationships/slideLayout" Target="../slideLayouts/slideLayout150.xml"/><Relationship Id="rId6" Type="http://schemas.openxmlformats.org/officeDocument/2006/relationships/image" Target="../media/image146.png"/><Relationship Id="rId11" Type="http://schemas.openxmlformats.org/officeDocument/2006/relationships/image" Target="../media/image150.png"/><Relationship Id="rId5" Type="http://schemas.openxmlformats.org/officeDocument/2006/relationships/image" Target="../media/image145.png"/><Relationship Id="rId10" Type="http://schemas.microsoft.com/office/2007/relationships/hdphoto" Target="../media/hdphoto3.wdp"/><Relationship Id="rId4" Type="http://schemas.openxmlformats.org/officeDocument/2006/relationships/image" Target="../media/image144.jpeg"/><Relationship Id="rId9" Type="http://schemas.openxmlformats.org/officeDocument/2006/relationships/image" Target="../media/image149.png"/><Relationship Id="rId14" Type="http://schemas.openxmlformats.org/officeDocument/2006/relationships/image" Target="../media/image152.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3" Type="http://schemas.openxmlformats.org/officeDocument/2006/relationships/hyperlink" Target="mailto:seibi-toh@ml.soumu.go.jp" TargetMode="External"/><Relationship Id="rId2" Type="http://schemas.openxmlformats.org/officeDocument/2006/relationships/notesSlide" Target="../notesSlides/notesSlide50.xml"/><Relationship Id="rId1" Type="http://schemas.openxmlformats.org/officeDocument/2006/relationships/slideLayout" Target="../slideLayouts/slideLayout150.xml"/></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3.jpg"/><Relationship Id="rId5" Type="http://schemas.openxmlformats.org/officeDocument/2006/relationships/image" Target="../media/image12.pn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8.png"/><Relationship Id="rId5" Type="http://schemas.microsoft.com/office/2007/relationships/hdphoto" Target="../media/hdphoto1.wdp"/><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10" name="Text Box 6"/>
          <p:cNvSpPr txBox="1">
            <a:spLocks noChangeArrowheads="1"/>
          </p:cNvSpPr>
          <p:nvPr/>
        </p:nvSpPr>
        <p:spPr bwMode="auto">
          <a:xfrm>
            <a:off x="1940123" y="4506706"/>
            <a:ext cx="6141493" cy="1484662"/>
          </a:xfrm>
          <a:prstGeom prst="rect">
            <a:avLst/>
          </a:prstGeom>
          <a:noFill/>
          <a:ln w="9525">
            <a:noFill/>
            <a:miter lim="800000"/>
            <a:headEnd/>
            <a:tailEnd/>
          </a:ln>
          <a:effectLst/>
        </p:spPr>
        <p:txBody>
          <a:bodyPr wrap="none" numCol="1" anchor="ctr" anchorCtr="1">
            <a:noAutofit/>
          </a:bodyPr>
          <a:lstStyle/>
          <a:p>
            <a:pPr algn="ctr">
              <a:lnSpc>
                <a:spcPts val="1900"/>
              </a:lnSpc>
              <a:defRPr/>
            </a:pPr>
            <a:r>
              <a:rPr lang="ja-JP" altLang="en-US" sz="3200" dirty="0">
                <a:ln w="1905"/>
                <a:ea typeface="HGP創英角ｺﾞｼｯｸUB" pitchFamily="50" charset="-128"/>
              </a:rPr>
              <a:t>平成</a:t>
            </a:r>
            <a:r>
              <a:rPr lang="ja-JP" altLang="en-US" sz="3200" dirty="0" smtClean="0">
                <a:ln w="1905"/>
                <a:ea typeface="HGP創英角ｺﾞｼｯｸUB" pitchFamily="50" charset="-128"/>
              </a:rPr>
              <a:t>２８年１１月</a:t>
            </a:r>
            <a:endParaRPr lang="en-US" altLang="ja-JP" sz="3200" dirty="0" smtClean="0">
              <a:ln w="1905"/>
              <a:ea typeface="HGP創英角ｺﾞｼｯｸUB" pitchFamily="50" charset="-128"/>
            </a:endParaRPr>
          </a:p>
          <a:p>
            <a:pPr algn="ctr">
              <a:lnSpc>
                <a:spcPts val="1900"/>
              </a:lnSpc>
              <a:spcBef>
                <a:spcPts val="1800"/>
              </a:spcBef>
              <a:defRPr/>
            </a:pPr>
            <a:r>
              <a:rPr lang="ja-JP" altLang="en-US" sz="3200" dirty="0" smtClean="0">
                <a:ln w="1905"/>
                <a:ea typeface="HGP創英角ｺﾞｼｯｸUB" pitchFamily="50" charset="-128"/>
              </a:rPr>
              <a:t>東 北 総 合 通 信 局</a:t>
            </a:r>
            <a:endParaRPr lang="en-US" altLang="ja-JP" sz="3200" dirty="0" smtClean="0">
              <a:ln w="1905"/>
              <a:ea typeface="HGP創英角ｺﾞｼｯｸUB" pitchFamily="50" charset="-128"/>
            </a:endParaRPr>
          </a:p>
          <a:p>
            <a:pPr algn="ctr">
              <a:lnSpc>
                <a:spcPts val="1900"/>
              </a:lnSpc>
              <a:spcBef>
                <a:spcPts val="1800"/>
              </a:spcBef>
              <a:defRPr/>
            </a:pPr>
            <a:r>
              <a:rPr lang="ja-JP" altLang="en-US" sz="3200" dirty="0" smtClean="0">
                <a:ln w="1905"/>
                <a:ea typeface="HGP創英角ｺﾞｼｯｸUB" pitchFamily="50" charset="-128"/>
              </a:rPr>
              <a:t>情 報 通 信 振 興 課</a:t>
            </a:r>
            <a:endParaRPr lang="ja-JP" altLang="en-US" sz="3200" dirty="0">
              <a:ln w="1905"/>
              <a:ea typeface="HGP創英角ｺﾞｼｯｸUB" pitchFamily="50" charset="-128"/>
            </a:endParaRPr>
          </a:p>
        </p:txBody>
      </p:sp>
      <p:sp>
        <p:nvSpPr>
          <p:cNvPr id="7" name="正方形/長方形 6"/>
          <p:cNvSpPr/>
          <p:nvPr/>
        </p:nvSpPr>
        <p:spPr>
          <a:xfrm>
            <a:off x="304802" y="3840484"/>
            <a:ext cx="9265920" cy="104503"/>
          </a:xfrm>
          <a:prstGeom prst="rect">
            <a:avLst/>
          </a:prstGeom>
          <a:solidFill>
            <a:schemeClr val="accent6">
              <a:lumMod val="75000"/>
            </a:schemeClr>
          </a:solidFill>
        </p:spPr>
        <p:style>
          <a:lnRef idx="0">
            <a:schemeClr val="accent2"/>
          </a:lnRef>
          <a:fillRef idx="3">
            <a:schemeClr val="accent2"/>
          </a:fillRef>
          <a:effectRef idx="3">
            <a:schemeClr val="accent2"/>
          </a:effectRef>
          <a:fontRef idx="minor">
            <a:schemeClr val="lt1"/>
          </a:fontRef>
        </p:style>
        <p:txBody>
          <a:bodyPr rtlCol="0" anchor="ctr"/>
          <a:lstStyle/>
          <a:p>
            <a:pPr algn="ctr"/>
            <a:endParaRPr kumimoji="1" lang="ja-JP" altLang="en-US" dirty="0"/>
          </a:p>
        </p:txBody>
      </p:sp>
      <p:sp>
        <p:nvSpPr>
          <p:cNvPr id="6" name="正方形/長方形 5"/>
          <p:cNvSpPr/>
          <p:nvPr/>
        </p:nvSpPr>
        <p:spPr>
          <a:xfrm>
            <a:off x="0" y="1350565"/>
            <a:ext cx="9906000" cy="2501153"/>
          </a:xfrm>
          <a:prstGeom prst="rect">
            <a:avLst/>
          </a:prstGeom>
          <a:no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spcAft>
                <a:spcPts val="2400"/>
              </a:spcAft>
            </a:pPr>
            <a:r>
              <a:rPr lang="ja-JP" altLang="en-US" sz="4000" dirty="0" smtClean="0">
                <a:ln w="1905">
                  <a:noFill/>
                </a:ln>
                <a:solidFill>
                  <a:schemeClr val="tx1"/>
                </a:solidFill>
                <a:latin typeface="HGP創英角ｺﾞｼｯｸUB" pitchFamily="50" charset="-128"/>
                <a:ea typeface="HGP創英角ｺﾞｼｯｸUB" pitchFamily="50" charset="-128"/>
              </a:rPr>
              <a:t>総務省</a:t>
            </a:r>
            <a:r>
              <a:rPr lang="ja-JP" altLang="en-US" sz="4000" dirty="0">
                <a:ln w="1905">
                  <a:noFill/>
                </a:ln>
                <a:solidFill>
                  <a:schemeClr val="tx1"/>
                </a:solidFill>
                <a:latin typeface="HGP創英角ｺﾞｼｯｸUB" pitchFamily="50" charset="-128"/>
                <a:ea typeface="HGP創英角ｺﾞｼｯｸUB" pitchFamily="50" charset="-128"/>
              </a:rPr>
              <a:t>ＩＣＴ関係重点施策の概要</a:t>
            </a:r>
            <a:endParaRPr lang="en-US" altLang="ja-JP" sz="4000" dirty="0" smtClean="0">
              <a:ln w="1905">
                <a:noFill/>
              </a:ln>
              <a:solidFill>
                <a:schemeClr val="tx1"/>
              </a:solidFill>
              <a:latin typeface="HGP創英角ｺﾞｼｯｸUB" pitchFamily="50" charset="-128"/>
              <a:ea typeface="HGP創英角ｺﾞｼｯｸUB" pitchFamily="50" charset="-128"/>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81616" y="91748"/>
            <a:ext cx="1724025" cy="619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673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大項目"/>
          <p:cNvSpPr txBox="1"/>
          <p:nvPr/>
        </p:nvSpPr>
        <p:spPr>
          <a:xfrm>
            <a:off x="0" y="50779"/>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a:latin typeface="HGP創英角ｺﾞｼｯｸUB" pitchFamily="50" charset="-128"/>
                <a:ea typeface="HGP創英角ｺﾞｼｯｸUB" pitchFamily="50" charset="-128"/>
                <a:cs typeface="Courier New" pitchFamily="49" charset="0"/>
              </a:rPr>
              <a:t>Ⅰ</a:t>
            </a:r>
            <a:r>
              <a:rPr lang="ja-JP" altLang="en-US" sz="2200" dirty="0" err="1" smtClean="0">
                <a:latin typeface="HGP創英角ｺﾞｼｯｸUB" pitchFamily="50" charset="-128"/>
                <a:ea typeface="HGP創英角ｺﾞｼｯｸUB" pitchFamily="50" charset="-128"/>
                <a:cs typeface="Courier New" pitchFamily="49" charset="0"/>
              </a:rPr>
              <a:t>．</a:t>
            </a:r>
            <a:r>
              <a:rPr lang="ja-JP" altLang="en-US" sz="2200" dirty="0" smtClean="0">
                <a:latin typeface="HGP創英角ｺﾞｼｯｸUB" pitchFamily="50" charset="-128"/>
                <a:ea typeface="HGP創英角ｺﾞｼｯｸUB" pitchFamily="50" charset="-128"/>
                <a:cs typeface="Courier New" pitchFamily="49" charset="0"/>
              </a:rPr>
              <a:t>地方創生と経済好循環の確立</a:t>
            </a:r>
            <a:r>
              <a:rPr lang="en-US" altLang="ja-JP" sz="20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 </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　２．</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を活用した地域の活性化　</a:t>
            </a:r>
            <a:r>
              <a:rPr lang="en-US" altLang="ja-JP" sz="1600" dirty="0" smtClean="0">
                <a:latin typeface="HGP創英角ｺﾞｼｯｸUB" pitchFamily="50" charset="-128"/>
                <a:ea typeface="HGP創英角ｺﾞｼｯｸUB" pitchFamily="50" charset="-128"/>
                <a:cs typeface="Courier New" pitchFamily="49" charset="0"/>
              </a:rPr>
              <a:t>-</a:t>
            </a:r>
            <a:endParaRPr lang="en-US" altLang="ja-JP" sz="1600" dirty="0">
              <a:latin typeface="HGP創英角ｺﾞｼｯｸUB" pitchFamily="50" charset="-128"/>
              <a:ea typeface="HGP創英角ｺﾞｼｯｸUB" pitchFamily="50" charset="-128"/>
            </a:endParaRPr>
          </a:p>
        </p:txBody>
      </p:sp>
      <p:sp>
        <p:nvSpPr>
          <p:cNvPr id="109" name="中項目"/>
          <p:cNvSpPr/>
          <p:nvPr/>
        </p:nvSpPr>
        <p:spPr>
          <a:xfrm>
            <a:off x="99178" y="705993"/>
            <a:ext cx="6859613"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ja-JP" altLang="en-US" sz="2000" spc="-20" dirty="0" smtClean="0">
                <a:solidFill>
                  <a:prstClr val="black"/>
                </a:solidFill>
                <a:latin typeface="HGP創英角ｺﾞｼｯｸUB" pitchFamily="50" charset="-128"/>
                <a:ea typeface="HGP創英角ｺﾞｼｯｸUB" pitchFamily="50" charset="-128"/>
              </a:rPr>
              <a:t>　（１）　地域</a:t>
            </a:r>
            <a:r>
              <a:rPr lang="ja-JP" altLang="en-US" sz="2000" spc="-20" dirty="0">
                <a:solidFill>
                  <a:prstClr val="black"/>
                </a:solidFill>
                <a:latin typeface="HGP創英角ｺﾞｼｯｸUB" pitchFamily="50" charset="-128"/>
                <a:ea typeface="HGP創英角ｺﾞｼｯｸUB" pitchFamily="50" charset="-128"/>
              </a:rPr>
              <a:t>のＩＣＴ基盤整備（ブロードバンド・モバイル・</a:t>
            </a:r>
            <a:r>
              <a:rPr lang="en-US" altLang="ja-JP" sz="2000" spc="-20" dirty="0">
                <a:solidFill>
                  <a:prstClr val="black"/>
                </a:solidFill>
                <a:latin typeface="HGP創英角ｺﾞｼｯｸUB" pitchFamily="50" charset="-128"/>
                <a:ea typeface="HGP創英角ｺﾞｼｯｸUB" pitchFamily="50" charset="-128"/>
              </a:rPr>
              <a:t>Wi-Fi</a:t>
            </a:r>
            <a:r>
              <a:rPr lang="ja-JP" altLang="en-US" sz="2000" spc="-20" dirty="0">
                <a:solidFill>
                  <a:prstClr val="black"/>
                </a:solidFill>
                <a:latin typeface="HGP創英角ｺﾞｼｯｸUB" pitchFamily="50" charset="-128"/>
                <a:ea typeface="HGP創英角ｺﾞｼｯｸUB" pitchFamily="50" charset="-128"/>
              </a:rPr>
              <a:t>等</a:t>
            </a:r>
            <a:r>
              <a:rPr lang="ja-JP" altLang="en-US" sz="2000" spc="-20" dirty="0" smtClean="0">
                <a:solidFill>
                  <a:prstClr val="black"/>
                </a:solidFill>
                <a:latin typeface="HGP創英角ｺﾞｼｯｸUB" pitchFamily="50" charset="-128"/>
                <a:ea typeface="HGP創英角ｺﾞｼｯｸUB" pitchFamily="50" charset="-128"/>
              </a:rPr>
              <a:t>）</a:t>
            </a:r>
            <a:endParaRPr lang="ja-JP" altLang="en-US" sz="2000" spc="-20" dirty="0">
              <a:solidFill>
                <a:prstClr val="black"/>
              </a:solidFill>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56" name="01 人事評価 本文"/>
          <p:cNvSpPr txBox="1"/>
          <p:nvPr/>
        </p:nvSpPr>
        <p:spPr>
          <a:xfrm>
            <a:off x="454942" y="4457784"/>
            <a:ext cx="5178447" cy="338554"/>
          </a:xfrm>
          <a:prstGeom prst="rect">
            <a:avLst/>
          </a:prstGeom>
          <a:noFill/>
        </p:spPr>
        <p:txBody>
          <a:bodyPr wrap="square" rtlCol="0">
            <a:spAutoFit/>
          </a:bodyPr>
          <a:lstStyle/>
          <a:p>
            <a:pPr marL="215900" indent="-215900" algn="just" fontAlgn="base">
              <a:spcBef>
                <a:spcPct val="0"/>
              </a:spcBef>
              <a:spcAft>
                <a:spcPct val="0"/>
              </a:spcAft>
            </a:pPr>
            <a:r>
              <a:rPr lang="ja-JP" altLang="en-US" sz="1600" dirty="0">
                <a:latin typeface="ＭＳ 明朝" pitchFamily="17" charset="-128"/>
                <a:ea typeface="ＭＳ 明朝" pitchFamily="17" charset="-128"/>
              </a:rPr>
              <a:t>　</a:t>
            </a:r>
            <a:r>
              <a:rPr lang="ja-JP" altLang="en-US" sz="1600" dirty="0" smtClean="0">
                <a:latin typeface="ＭＳ 明朝" pitchFamily="17" charset="-128"/>
                <a:ea typeface="ＭＳ 明朝" pitchFamily="17" charset="-128"/>
              </a:rPr>
              <a:t>　</a:t>
            </a:r>
            <a:endParaRPr lang="ja-JP" altLang="en-US" sz="1600" dirty="0">
              <a:latin typeface="ＭＳ 明朝" pitchFamily="17" charset="-128"/>
              <a:ea typeface="ＭＳ 明朝" pitchFamily="17" charset="-128"/>
            </a:endParaRPr>
          </a:p>
        </p:txBody>
      </p:sp>
      <p:sp>
        <p:nvSpPr>
          <p:cNvPr id="158" name="テキスト ボックス 157"/>
          <p:cNvSpPr txBox="1"/>
          <p:nvPr/>
        </p:nvSpPr>
        <p:spPr>
          <a:xfrm>
            <a:off x="519505" y="1820753"/>
            <a:ext cx="5335787" cy="969496"/>
          </a:xfrm>
          <a:prstGeom prst="rect">
            <a:avLst/>
          </a:prstGeom>
          <a:noFill/>
          <a:ln w="12700">
            <a:noFill/>
            <a:prstDash val="lgDash"/>
          </a:ln>
        </p:spPr>
        <p:txBody>
          <a:bodyPr wrap="square" rtlCol="0">
            <a:spAutoFit/>
          </a:bodyPr>
          <a:lstStyle/>
          <a:p>
            <a:r>
              <a:rPr lang="en-US" altLang="ja-JP" sz="1300" dirty="0" smtClean="0"/>
              <a:t>【</a:t>
            </a:r>
            <a:r>
              <a:rPr lang="ja-JP" altLang="en-US" sz="1300" dirty="0" smtClean="0"/>
              <a:t>予算</a:t>
            </a:r>
            <a:r>
              <a:rPr lang="en-US" altLang="ja-JP" sz="1300" dirty="0" smtClean="0"/>
              <a:t>】</a:t>
            </a:r>
            <a:r>
              <a:rPr lang="ja-JP" altLang="en-US" sz="1300" dirty="0" smtClean="0"/>
              <a:t>　情報通信基盤整備推進事業　１０．０億円</a:t>
            </a:r>
            <a:endParaRPr lang="en-US" altLang="ja-JP" sz="1300" dirty="0" smtClean="0"/>
          </a:p>
          <a:p>
            <a:r>
              <a:rPr lang="ja-JP" altLang="en-US" sz="1300" dirty="0"/>
              <a:t>　</a:t>
            </a:r>
            <a:r>
              <a:rPr lang="ja-JP" altLang="en-US" sz="1300" dirty="0" smtClean="0"/>
              <a:t>　　　　　（</a:t>
            </a:r>
            <a:r>
              <a:rPr lang="ja-JP" altLang="en-US" sz="1300" dirty="0" smtClean="0">
                <a:latin typeface="+mj-ea"/>
              </a:rPr>
              <a:t>２８年度当初</a:t>
            </a:r>
            <a:r>
              <a:rPr lang="ja-JP" altLang="en-US" sz="1300" dirty="0"/>
              <a:t>　</a:t>
            </a:r>
            <a:r>
              <a:rPr lang="ja-JP" altLang="en-US" sz="1300" dirty="0" smtClean="0"/>
              <a:t>４．０億円</a:t>
            </a:r>
            <a:r>
              <a:rPr lang="ja-JP" altLang="en-US" sz="1100" dirty="0"/>
              <a:t>　</a:t>
            </a:r>
            <a:r>
              <a:rPr lang="ja-JP" altLang="en-US" sz="1300" dirty="0" smtClean="0"/>
              <a:t>２８年度補正　２．０億円）</a:t>
            </a:r>
            <a:endParaRPr lang="en-US" altLang="ja-JP" sz="1300" dirty="0" smtClean="0"/>
          </a:p>
          <a:p>
            <a:pPr>
              <a:spcBef>
                <a:spcPts val="600"/>
              </a:spcBef>
            </a:pPr>
            <a:r>
              <a:rPr lang="ja-JP" altLang="en-US" sz="1300" dirty="0" smtClean="0"/>
              <a:t>　　　　　  海</a:t>
            </a:r>
            <a:r>
              <a:rPr lang="ja-JP" altLang="en-US" sz="1300" dirty="0"/>
              <a:t>底光ファイバ</a:t>
            </a:r>
            <a:r>
              <a:rPr lang="ja-JP" altLang="en-US" sz="1300" dirty="0" smtClean="0"/>
              <a:t>整備（携帯</a:t>
            </a:r>
            <a:r>
              <a:rPr lang="ja-JP" altLang="en-US" sz="1300" dirty="0"/>
              <a:t>電話等エリア</a:t>
            </a:r>
            <a:r>
              <a:rPr lang="ja-JP" altLang="en-US" sz="1300" dirty="0" smtClean="0"/>
              <a:t>整備事業）</a:t>
            </a:r>
            <a:endParaRPr lang="en-US" altLang="ja-JP" sz="1300" dirty="0" smtClean="0"/>
          </a:p>
          <a:p>
            <a:r>
              <a:rPr lang="ja-JP" altLang="en-US" sz="1300" dirty="0" smtClean="0"/>
              <a:t>　　　　　</a:t>
            </a:r>
            <a:r>
              <a:rPr lang="ja-JP" altLang="en-US" sz="1300" dirty="0"/>
              <a:t>　</a:t>
            </a:r>
            <a:r>
              <a:rPr lang="ja-JP" altLang="en-US" sz="1300" dirty="0" smtClean="0"/>
              <a:t>５４．７億円の内数</a:t>
            </a:r>
            <a:endParaRPr lang="en-US" altLang="ja-JP" sz="1300" dirty="0" smtClean="0"/>
          </a:p>
        </p:txBody>
      </p:sp>
      <p:grpSp>
        <p:nvGrpSpPr>
          <p:cNvPr id="2" name="グループ化 1"/>
          <p:cNvGrpSpPr/>
          <p:nvPr/>
        </p:nvGrpSpPr>
        <p:grpSpPr>
          <a:xfrm>
            <a:off x="1579236" y="3855659"/>
            <a:ext cx="5965114" cy="3071574"/>
            <a:chOff x="5354332" y="4241995"/>
            <a:chExt cx="4481678" cy="2307719"/>
          </a:xfrm>
        </p:grpSpPr>
        <p:sp>
          <p:nvSpPr>
            <p:cNvPr id="159" name="テキスト ボックス 158"/>
            <p:cNvSpPr txBox="1"/>
            <p:nvPr/>
          </p:nvSpPr>
          <p:spPr>
            <a:xfrm>
              <a:off x="6425517" y="6284704"/>
              <a:ext cx="2924449" cy="196551"/>
            </a:xfrm>
            <a:prstGeom prst="rect">
              <a:avLst/>
            </a:prstGeom>
            <a:noFill/>
            <a:ln w="12700">
              <a:noFill/>
              <a:prstDash val="lgDash"/>
            </a:ln>
          </p:spPr>
          <p:txBody>
            <a:bodyPr wrap="square" rtlCol="0">
              <a:spAutoFit/>
            </a:bodyPr>
            <a:lstStyle/>
            <a:p>
              <a:r>
                <a:rPr lang="ja-JP" altLang="en-US" sz="1100" u="sng" dirty="0" smtClean="0"/>
                <a:t>条件不利地域における光ファイバ整備</a:t>
              </a:r>
              <a:r>
                <a:rPr lang="ja-JP" altLang="en-US" sz="1100" u="sng" dirty="0" smtClean="0">
                  <a:solidFill>
                    <a:prstClr val="black"/>
                  </a:solidFill>
                </a:rPr>
                <a:t>のイメージ図</a:t>
              </a:r>
              <a:endParaRPr lang="en-US" altLang="ja-JP" sz="1100" u="sng" dirty="0" smtClean="0">
                <a:solidFill>
                  <a:prstClr val="black"/>
                </a:solidFill>
              </a:endParaRPr>
            </a:p>
          </p:txBody>
        </p:sp>
        <p:sp>
          <p:nvSpPr>
            <p:cNvPr id="160" name="平行四辺形 159"/>
            <p:cNvSpPr/>
            <p:nvPr/>
          </p:nvSpPr>
          <p:spPr bwMode="auto">
            <a:xfrm rot="10800000">
              <a:off x="5354332" y="5116406"/>
              <a:ext cx="4456281" cy="1433308"/>
            </a:xfrm>
            <a:prstGeom prst="parallelogram">
              <a:avLst>
                <a:gd name="adj" fmla="val 40250"/>
              </a:avLst>
            </a:prstGeom>
            <a:noFill/>
            <a:ln w="9525" cap="flat" cmpd="sng" algn="ctr">
              <a:no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noAutofit/>
            </a:bodyPr>
            <a:lstStyle/>
            <a:p>
              <a:pPr defTabSz="1276350" fontAlgn="base">
                <a:spcBef>
                  <a:spcPct val="0"/>
                </a:spcBef>
                <a:spcAft>
                  <a:spcPct val="0"/>
                </a:spcAft>
              </a:pPr>
              <a:r>
                <a:rPr lang="ja-JP" altLang="en-US" dirty="0" smtClean="0">
                  <a:solidFill>
                    <a:prstClr val="white"/>
                  </a:solidFill>
                </a:rPr>
                <a:t>　　　</a:t>
              </a:r>
              <a:endParaRPr lang="en-US" altLang="ja-JP" dirty="0" smtClean="0">
                <a:solidFill>
                  <a:prstClr val="white"/>
                </a:solidFill>
              </a:endParaRPr>
            </a:p>
          </p:txBody>
        </p:sp>
        <p:sp>
          <p:nvSpPr>
            <p:cNvPr id="161" name="平行四辺形 160"/>
            <p:cNvSpPr/>
            <p:nvPr/>
          </p:nvSpPr>
          <p:spPr>
            <a:xfrm>
              <a:off x="7712817" y="4241995"/>
              <a:ext cx="2123193" cy="2031244"/>
            </a:xfrm>
            <a:prstGeom prst="parallelogram">
              <a:avLst>
                <a:gd name="adj" fmla="val 0"/>
              </a:avLst>
            </a:prstGeom>
            <a:solidFill>
              <a:schemeClr val="accent5">
                <a:lumMod val="40000"/>
                <a:lumOff val="60000"/>
              </a:schemeClr>
            </a:solidFill>
            <a:ln w="25400" cap="flat" cmpd="sng" algn="ctr">
              <a:noFill/>
              <a:prstDash val="solid"/>
            </a:ln>
            <a:effectLst/>
          </p:spPr>
          <p:txBody>
            <a:bodyPr rtlCol="0" anchor="ctr"/>
            <a:lstStyle>
              <a:defPPr>
                <a:defRPr lang="ja-JP"/>
              </a:defPPr>
              <a:lvl1pPr marL="0" algn="l" defTabSz="914283" rtl="0" eaLnBrk="1" latinLnBrk="0" hangingPunct="1">
                <a:defRPr kumimoji="1" sz="1800" kern="1200">
                  <a:solidFill>
                    <a:schemeClr val="lt1"/>
                  </a:solidFill>
                  <a:latin typeface="+mn-lt"/>
                  <a:ea typeface="+mn-ea"/>
                  <a:cs typeface="+mn-cs"/>
                </a:defRPr>
              </a:lvl1pPr>
              <a:lvl2pPr marL="457141" algn="l" defTabSz="914283" rtl="0" eaLnBrk="1" latinLnBrk="0" hangingPunct="1">
                <a:defRPr kumimoji="1" sz="1800" kern="1200">
                  <a:solidFill>
                    <a:schemeClr val="lt1"/>
                  </a:solidFill>
                  <a:latin typeface="+mn-lt"/>
                  <a:ea typeface="+mn-ea"/>
                  <a:cs typeface="+mn-cs"/>
                </a:defRPr>
              </a:lvl2pPr>
              <a:lvl3pPr marL="914283" algn="l" defTabSz="914283" rtl="0" eaLnBrk="1" latinLnBrk="0" hangingPunct="1">
                <a:defRPr kumimoji="1" sz="1800" kern="1200">
                  <a:solidFill>
                    <a:schemeClr val="lt1"/>
                  </a:solidFill>
                  <a:latin typeface="+mn-lt"/>
                  <a:ea typeface="+mn-ea"/>
                  <a:cs typeface="+mn-cs"/>
                </a:defRPr>
              </a:lvl3pPr>
              <a:lvl4pPr marL="1371424" algn="l" defTabSz="914283" rtl="0" eaLnBrk="1" latinLnBrk="0" hangingPunct="1">
                <a:defRPr kumimoji="1" sz="1800" kern="1200">
                  <a:solidFill>
                    <a:schemeClr val="lt1"/>
                  </a:solidFill>
                  <a:latin typeface="+mn-lt"/>
                  <a:ea typeface="+mn-ea"/>
                  <a:cs typeface="+mn-cs"/>
                </a:defRPr>
              </a:lvl4pPr>
              <a:lvl5pPr marL="1828565" algn="l" defTabSz="914283" rtl="0" eaLnBrk="1" latinLnBrk="0" hangingPunct="1">
                <a:defRPr kumimoji="1" sz="1800" kern="1200">
                  <a:solidFill>
                    <a:schemeClr val="lt1"/>
                  </a:solidFill>
                  <a:latin typeface="+mn-lt"/>
                  <a:ea typeface="+mn-ea"/>
                  <a:cs typeface="+mn-cs"/>
                </a:defRPr>
              </a:lvl5pPr>
              <a:lvl6pPr marL="2285706" algn="l" defTabSz="914283" rtl="0" eaLnBrk="1" latinLnBrk="0" hangingPunct="1">
                <a:defRPr kumimoji="1" sz="1800" kern="1200">
                  <a:solidFill>
                    <a:schemeClr val="lt1"/>
                  </a:solidFill>
                  <a:latin typeface="+mn-lt"/>
                  <a:ea typeface="+mn-ea"/>
                  <a:cs typeface="+mn-cs"/>
                </a:defRPr>
              </a:lvl6pPr>
              <a:lvl7pPr marL="2742848" algn="l" defTabSz="914283" rtl="0" eaLnBrk="1" latinLnBrk="0" hangingPunct="1">
                <a:defRPr kumimoji="1" sz="1800" kern="1200">
                  <a:solidFill>
                    <a:schemeClr val="lt1"/>
                  </a:solidFill>
                  <a:latin typeface="+mn-lt"/>
                  <a:ea typeface="+mn-ea"/>
                  <a:cs typeface="+mn-cs"/>
                </a:defRPr>
              </a:lvl7pPr>
              <a:lvl8pPr marL="3199990" algn="l" defTabSz="914283" rtl="0" eaLnBrk="1" latinLnBrk="0" hangingPunct="1">
                <a:defRPr kumimoji="1" sz="1800" kern="1200">
                  <a:solidFill>
                    <a:schemeClr val="lt1"/>
                  </a:solidFill>
                  <a:latin typeface="+mn-lt"/>
                  <a:ea typeface="+mn-ea"/>
                  <a:cs typeface="+mn-cs"/>
                </a:defRPr>
              </a:lvl8pPr>
              <a:lvl9pPr marL="3657131" algn="l" defTabSz="914283" rtl="0" eaLnBrk="1" latinLnBrk="0" hangingPunct="1">
                <a:defRPr kumimoji="1" sz="1800" kern="1200">
                  <a:solidFill>
                    <a:schemeClr val="lt1"/>
                  </a:solidFill>
                  <a:latin typeface="+mn-lt"/>
                  <a:ea typeface="+mn-ea"/>
                  <a:cs typeface="+mn-cs"/>
                </a:defRPr>
              </a:lvl9pPr>
            </a:lstStyle>
            <a:p>
              <a:pPr algn="ctr">
                <a:defRPr/>
              </a:pPr>
              <a:endParaRPr lang="ja-JP" altLang="en-US" sz="1600">
                <a:solidFill>
                  <a:prstClr val="white"/>
                </a:solidFill>
                <a:latin typeface="ＭＳ Ｐゴシック"/>
              </a:endParaRPr>
            </a:p>
          </p:txBody>
        </p:sp>
        <p:sp>
          <p:nvSpPr>
            <p:cNvPr id="162" name="平行四辺形 161"/>
            <p:cNvSpPr/>
            <p:nvPr/>
          </p:nvSpPr>
          <p:spPr>
            <a:xfrm>
              <a:off x="5855291" y="4245217"/>
              <a:ext cx="1863596" cy="2031244"/>
            </a:xfrm>
            <a:prstGeom prst="parallelogram">
              <a:avLst>
                <a:gd name="adj" fmla="val 0"/>
              </a:avLst>
            </a:prstGeom>
            <a:solidFill>
              <a:schemeClr val="accent3">
                <a:lumMod val="60000"/>
                <a:lumOff val="40000"/>
              </a:schemeClr>
            </a:solidFill>
            <a:ln w="25400" cap="flat" cmpd="sng" algn="ctr">
              <a:noFill/>
              <a:prstDash val="solid"/>
            </a:ln>
            <a:effectLst/>
          </p:spPr>
          <p:txBody>
            <a:bodyPr rtlCol="0" anchor="ctr"/>
            <a:lstStyle>
              <a:defPPr>
                <a:defRPr lang="ja-JP"/>
              </a:defPPr>
              <a:lvl1pPr marL="0" algn="l" defTabSz="914283" rtl="0" eaLnBrk="1" latinLnBrk="0" hangingPunct="1">
                <a:defRPr kumimoji="1" sz="1800" kern="1200">
                  <a:solidFill>
                    <a:schemeClr val="lt1"/>
                  </a:solidFill>
                  <a:latin typeface="+mn-lt"/>
                  <a:ea typeface="+mn-ea"/>
                  <a:cs typeface="+mn-cs"/>
                </a:defRPr>
              </a:lvl1pPr>
              <a:lvl2pPr marL="457141" algn="l" defTabSz="914283" rtl="0" eaLnBrk="1" latinLnBrk="0" hangingPunct="1">
                <a:defRPr kumimoji="1" sz="1800" kern="1200">
                  <a:solidFill>
                    <a:schemeClr val="lt1"/>
                  </a:solidFill>
                  <a:latin typeface="+mn-lt"/>
                  <a:ea typeface="+mn-ea"/>
                  <a:cs typeface="+mn-cs"/>
                </a:defRPr>
              </a:lvl2pPr>
              <a:lvl3pPr marL="914283" algn="l" defTabSz="914283" rtl="0" eaLnBrk="1" latinLnBrk="0" hangingPunct="1">
                <a:defRPr kumimoji="1" sz="1800" kern="1200">
                  <a:solidFill>
                    <a:schemeClr val="lt1"/>
                  </a:solidFill>
                  <a:latin typeface="+mn-lt"/>
                  <a:ea typeface="+mn-ea"/>
                  <a:cs typeface="+mn-cs"/>
                </a:defRPr>
              </a:lvl3pPr>
              <a:lvl4pPr marL="1371424" algn="l" defTabSz="914283" rtl="0" eaLnBrk="1" latinLnBrk="0" hangingPunct="1">
                <a:defRPr kumimoji="1" sz="1800" kern="1200">
                  <a:solidFill>
                    <a:schemeClr val="lt1"/>
                  </a:solidFill>
                  <a:latin typeface="+mn-lt"/>
                  <a:ea typeface="+mn-ea"/>
                  <a:cs typeface="+mn-cs"/>
                </a:defRPr>
              </a:lvl4pPr>
              <a:lvl5pPr marL="1828565" algn="l" defTabSz="914283" rtl="0" eaLnBrk="1" latinLnBrk="0" hangingPunct="1">
                <a:defRPr kumimoji="1" sz="1800" kern="1200">
                  <a:solidFill>
                    <a:schemeClr val="lt1"/>
                  </a:solidFill>
                  <a:latin typeface="+mn-lt"/>
                  <a:ea typeface="+mn-ea"/>
                  <a:cs typeface="+mn-cs"/>
                </a:defRPr>
              </a:lvl5pPr>
              <a:lvl6pPr marL="2285706" algn="l" defTabSz="914283" rtl="0" eaLnBrk="1" latinLnBrk="0" hangingPunct="1">
                <a:defRPr kumimoji="1" sz="1800" kern="1200">
                  <a:solidFill>
                    <a:schemeClr val="lt1"/>
                  </a:solidFill>
                  <a:latin typeface="+mn-lt"/>
                  <a:ea typeface="+mn-ea"/>
                  <a:cs typeface="+mn-cs"/>
                </a:defRPr>
              </a:lvl6pPr>
              <a:lvl7pPr marL="2742848" algn="l" defTabSz="914283" rtl="0" eaLnBrk="1" latinLnBrk="0" hangingPunct="1">
                <a:defRPr kumimoji="1" sz="1800" kern="1200">
                  <a:solidFill>
                    <a:schemeClr val="lt1"/>
                  </a:solidFill>
                  <a:latin typeface="+mn-lt"/>
                  <a:ea typeface="+mn-ea"/>
                  <a:cs typeface="+mn-cs"/>
                </a:defRPr>
              </a:lvl7pPr>
              <a:lvl8pPr marL="3199990" algn="l" defTabSz="914283" rtl="0" eaLnBrk="1" latinLnBrk="0" hangingPunct="1">
                <a:defRPr kumimoji="1" sz="1800" kern="1200">
                  <a:solidFill>
                    <a:schemeClr val="lt1"/>
                  </a:solidFill>
                  <a:latin typeface="+mn-lt"/>
                  <a:ea typeface="+mn-ea"/>
                  <a:cs typeface="+mn-cs"/>
                </a:defRPr>
              </a:lvl8pPr>
              <a:lvl9pPr marL="3657131" algn="l" defTabSz="914283" rtl="0" eaLnBrk="1" latinLnBrk="0" hangingPunct="1">
                <a:defRPr kumimoji="1" sz="1800" kern="1200">
                  <a:solidFill>
                    <a:schemeClr val="lt1"/>
                  </a:solidFill>
                  <a:latin typeface="+mn-lt"/>
                  <a:ea typeface="+mn-ea"/>
                  <a:cs typeface="+mn-cs"/>
                </a:defRPr>
              </a:lvl9pPr>
            </a:lstStyle>
            <a:p>
              <a:pPr algn="ctr">
                <a:defRPr/>
              </a:pPr>
              <a:endParaRPr lang="ja-JP" altLang="en-US" sz="1600">
                <a:solidFill>
                  <a:prstClr val="white"/>
                </a:solidFill>
                <a:latin typeface="ＭＳ Ｐゴシック"/>
              </a:endParaRPr>
            </a:p>
          </p:txBody>
        </p:sp>
        <p:sp>
          <p:nvSpPr>
            <p:cNvPr id="163" name="円/楕円 162"/>
            <p:cNvSpPr/>
            <p:nvPr/>
          </p:nvSpPr>
          <p:spPr>
            <a:xfrm>
              <a:off x="8237888" y="4391346"/>
              <a:ext cx="1491540" cy="1085978"/>
            </a:xfrm>
            <a:prstGeom prst="ellipse">
              <a:avLst/>
            </a:prstGeom>
            <a:gradFill flip="none" rotWithShape="1">
              <a:gsLst>
                <a:gs pos="0">
                  <a:srgbClr val="009900"/>
                </a:gs>
                <a:gs pos="50000">
                  <a:srgbClr val="00B050">
                    <a:shade val="67500"/>
                    <a:satMod val="115000"/>
                  </a:srgbClr>
                </a:gs>
                <a:gs pos="100000">
                  <a:srgbClr val="00B050">
                    <a:shade val="100000"/>
                    <a:satMod val="115000"/>
                  </a:srgbClr>
                </a:gs>
              </a:gsLst>
              <a:lin ang="5400000" scaled="1"/>
              <a:tileRect/>
            </a:gradFill>
            <a:ln w="25400" cap="flat" cmpd="sng" algn="ctr">
              <a:noFill/>
              <a:prstDash val="solid"/>
            </a:ln>
            <a:effectLst/>
          </p:spPr>
          <p:txBody>
            <a:bodyPr rtlCol="0" anchor="ctr"/>
            <a:lstStyle>
              <a:defPPr>
                <a:defRPr lang="ja-JP"/>
              </a:defPPr>
              <a:lvl1pPr marL="0" algn="l" defTabSz="914283" rtl="0" eaLnBrk="1" latinLnBrk="0" hangingPunct="1">
                <a:defRPr kumimoji="1" sz="1800" kern="1200">
                  <a:solidFill>
                    <a:schemeClr val="lt1"/>
                  </a:solidFill>
                  <a:latin typeface="+mn-lt"/>
                  <a:ea typeface="+mn-ea"/>
                  <a:cs typeface="+mn-cs"/>
                </a:defRPr>
              </a:lvl1pPr>
              <a:lvl2pPr marL="457141" algn="l" defTabSz="914283" rtl="0" eaLnBrk="1" latinLnBrk="0" hangingPunct="1">
                <a:defRPr kumimoji="1" sz="1800" kern="1200">
                  <a:solidFill>
                    <a:schemeClr val="lt1"/>
                  </a:solidFill>
                  <a:latin typeface="+mn-lt"/>
                  <a:ea typeface="+mn-ea"/>
                  <a:cs typeface="+mn-cs"/>
                </a:defRPr>
              </a:lvl2pPr>
              <a:lvl3pPr marL="914283" algn="l" defTabSz="914283" rtl="0" eaLnBrk="1" latinLnBrk="0" hangingPunct="1">
                <a:defRPr kumimoji="1" sz="1800" kern="1200">
                  <a:solidFill>
                    <a:schemeClr val="lt1"/>
                  </a:solidFill>
                  <a:latin typeface="+mn-lt"/>
                  <a:ea typeface="+mn-ea"/>
                  <a:cs typeface="+mn-cs"/>
                </a:defRPr>
              </a:lvl3pPr>
              <a:lvl4pPr marL="1371424" algn="l" defTabSz="914283" rtl="0" eaLnBrk="1" latinLnBrk="0" hangingPunct="1">
                <a:defRPr kumimoji="1" sz="1800" kern="1200">
                  <a:solidFill>
                    <a:schemeClr val="lt1"/>
                  </a:solidFill>
                  <a:latin typeface="+mn-lt"/>
                  <a:ea typeface="+mn-ea"/>
                  <a:cs typeface="+mn-cs"/>
                </a:defRPr>
              </a:lvl4pPr>
              <a:lvl5pPr marL="1828565" algn="l" defTabSz="914283" rtl="0" eaLnBrk="1" latinLnBrk="0" hangingPunct="1">
                <a:defRPr kumimoji="1" sz="1800" kern="1200">
                  <a:solidFill>
                    <a:schemeClr val="lt1"/>
                  </a:solidFill>
                  <a:latin typeface="+mn-lt"/>
                  <a:ea typeface="+mn-ea"/>
                  <a:cs typeface="+mn-cs"/>
                </a:defRPr>
              </a:lvl5pPr>
              <a:lvl6pPr marL="2285706" algn="l" defTabSz="914283" rtl="0" eaLnBrk="1" latinLnBrk="0" hangingPunct="1">
                <a:defRPr kumimoji="1" sz="1800" kern="1200">
                  <a:solidFill>
                    <a:schemeClr val="lt1"/>
                  </a:solidFill>
                  <a:latin typeface="+mn-lt"/>
                  <a:ea typeface="+mn-ea"/>
                  <a:cs typeface="+mn-cs"/>
                </a:defRPr>
              </a:lvl6pPr>
              <a:lvl7pPr marL="2742848" algn="l" defTabSz="914283" rtl="0" eaLnBrk="1" latinLnBrk="0" hangingPunct="1">
                <a:defRPr kumimoji="1" sz="1800" kern="1200">
                  <a:solidFill>
                    <a:schemeClr val="lt1"/>
                  </a:solidFill>
                  <a:latin typeface="+mn-lt"/>
                  <a:ea typeface="+mn-ea"/>
                  <a:cs typeface="+mn-cs"/>
                </a:defRPr>
              </a:lvl7pPr>
              <a:lvl8pPr marL="3199990" algn="l" defTabSz="914283" rtl="0" eaLnBrk="1" latinLnBrk="0" hangingPunct="1">
                <a:defRPr kumimoji="1" sz="1800" kern="1200">
                  <a:solidFill>
                    <a:schemeClr val="lt1"/>
                  </a:solidFill>
                  <a:latin typeface="+mn-lt"/>
                  <a:ea typeface="+mn-ea"/>
                  <a:cs typeface="+mn-cs"/>
                </a:defRPr>
              </a:lvl8pPr>
              <a:lvl9pPr marL="3657131" algn="l" defTabSz="914283" rtl="0" eaLnBrk="1" latinLnBrk="0" hangingPunct="1">
                <a:defRPr kumimoji="1" sz="1800" kern="1200">
                  <a:solidFill>
                    <a:schemeClr val="lt1"/>
                  </a:solidFill>
                  <a:latin typeface="+mn-lt"/>
                  <a:ea typeface="+mn-ea"/>
                  <a:cs typeface="+mn-cs"/>
                </a:defRPr>
              </a:lvl9pPr>
            </a:lstStyle>
            <a:p>
              <a:pPr algn="ctr">
                <a:defRPr/>
              </a:pPr>
              <a:endParaRPr lang="ja-JP" altLang="en-US" sz="1600">
                <a:solidFill>
                  <a:prstClr val="white"/>
                </a:solidFill>
                <a:latin typeface="ＭＳ Ｐゴシック"/>
              </a:endParaRPr>
            </a:p>
          </p:txBody>
        </p:sp>
        <p:sp>
          <p:nvSpPr>
            <p:cNvPr id="164" name="テキスト ボックス 110"/>
            <p:cNvSpPr txBox="1"/>
            <p:nvPr/>
          </p:nvSpPr>
          <p:spPr>
            <a:xfrm>
              <a:off x="6579060" y="4251387"/>
              <a:ext cx="1285266" cy="173427"/>
            </a:xfrm>
            <a:prstGeom prst="rect">
              <a:avLst/>
            </a:prstGeom>
            <a:noFill/>
          </p:spPr>
          <p:txBody>
            <a:bodyPr wrap="square" rtlCol="0">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lgn="ctr">
                <a:defRPr/>
              </a:pPr>
              <a:r>
                <a:rPr lang="ja-JP" altLang="en-US" sz="900" dirty="0" smtClean="0">
                  <a:solidFill>
                    <a:prstClr val="black"/>
                  </a:solidFill>
                  <a:latin typeface="ＭＳ Ｐゴシック"/>
                </a:rPr>
                <a:t>電気通信事業者</a:t>
              </a:r>
              <a:endParaRPr lang="ja-JP" altLang="en-US" sz="900" dirty="0">
                <a:solidFill>
                  <a:prstClr val="black"/>
                </a:solidFill>
                <a:latin typeface="ＭＳ Ｐゴシック"/>
              </a:endParaRPr>
            </a:p>
          </p:txBody>
        </p:sp>
        <p:cxnSp>
          <p:nvCxnSpPr>
            <p:cNvPr id="165" name="直線コネクタ 164"/>
            <p:cNvCxnSpPr/>
            <p:nvPr/>
          </p:nvCxnSpPr>
          <p:spPr>
            <a:xfrm flipV="1">
              <a:off x="6961205" y="4793154"/>
              <a:ext cx="239491" cy="1005777"/>
            </a:xfrm>
            <a:prstGeom prst="line">
              <a:avLst/>
            </a:prstGeom>
            <a:noFill/>
            <a:ln w="28575" cap="flat" cmpd="sng" algn="ctr">
              <a:solidFill>
                <a:sysClr val="windowText" lastClr="000000"/>
              </a:solidFill>
              <a:prstDash val="solid"/>
            </a:ln>
            <a:effectLst/>
          </p:spPr>
        </p:cxnSp>
        <p:pic>
          <p:nvPicPr>
            <p:cNvPr id="166" name="図 165" descr="MC900240159[1]"/>
            <p:cNvPicPr>
              <a:picLocks noChangeAspect="1" noChangeArrowheads="1"/>
            </p:cNvPicPr>
            <p:nvPr/>
          </p:nvPicPr>
          <p:blipFill>
            <a:blip r:embed="rId3" cstate="print"/>
            <a:srcRect/>
            <a:stretch>
              <a:fillRect/>
            </a:stretch>
          </p:blipFill>
          <p:spPr bwMode="auto">
            <a:xfrm>
              <a:off x="6929523" y="4427142"/>
              <a:ext cx="542353" cy="531652"/>
            </a:xfrm>
            <a:prstGeom prst="rect">
              <a:avLst/>
            </a:prstGeom>
            <a:noFill/>
          </p:spPr>
        </p:pic>
        <p:cxnSp>
          <p:nvCxnSpPr>
            <p:cNvPr id="167" name="直線コネクタ 166"/>
            <p:cNvCxnSpPr/>
            <p:nvPr/>
          </p:nvCxnSpPr>
          <p:spPr>
            <a:xfrm flipV="1">
              <a:off x="6501284" y="5558215"/>
              <a:ext cx="468147" cy="274407"/>
            </a:xfrm>
            <a:prstGeom prst="line">
              <a:avLst/>
            </a:prstGeom>
            <a:noFill/>
            <a:ln w="28575" cap="flat" cmpd="sng" algn="ctr">
              <a:solidFill>
                <a:sysClr val="windowText" lastClr="000000"/>
              </a:solidFill>
              <a:prstDash val="solid"/>
            </a:ln>
            <a:effectLst/>
          </p:spPr>
        </p:cxnSp>
        <p:pic>
          <p:nvPicPr>
            <p:cNvPr id="168" name="Picture 287" descr="HOUSE01J"/>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55505" y="5768745"/>
              <a:ext cx="307707" cy="322978"/>
            </a:xfrm>
            <a:prstGeom prst="rect">
              <a:avLst/>
            </a:prstGeom>
            <a:noFill/>
            <a:extLst>
              <a:ext uri="{909E8E84-426E-40DD-AFC4-6F175D3DCCD1}">
                <a14:hiddenFill xmlns:a14="http://schemas.microsoft.com/office/drawing/2010/main">
                  <a:solidFill>
                    <a:srgbClr val="FFFFFF"/>
                  </a:solidFill>
                </a14:hiddenFill>
              </a:ext>
            </a:extLst>
          </p:spPr>
        </p:pic>
        <p:cxnSp>
          <p:nvCxnSpPr>
            <p:cNvPr id="169" name="直線コネクタ 168"/>
            <p:cNvCxnSpPr/>
            <p:nvPr/>
          </p:nvCxnSpPr>
          <p:spPr>
            <a:xfrm flipV="1">
              <a:off x="6268262" y="5549159"/>
              <a:ext cx="753017" cy="18109"/>
            </a:xfrm>
            <a:prstGeom prst="line">
              <a:avLst/>
            </a:prstGeom>
            <a:noFill/>
            <a:ln w="28575" cap="flat" cmpd="sng" algn="ctr">
              <a:solidFill>
                <a:sysClr val="windowText" lastClr="000000"/>
              </a:solidFill>
              <a:prstDash val="solid"/>
            </a:ln>
            <a:effectLst/>
          </p:spPr>
        </p:cxnSp>
        <p:pic>
          <p:nvPicPr>
            <p:cNvPr id="170" name="Picture 287" descr="HOUSE01J"/>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8245" y="5465596"/>
              <a:ext cx="283040" cy="297087"/>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287" descr="HOUSE01J"/>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05862" y="5695414"/>
              <a:ext cx="307707" cy="322978"/>
            </a:xfrm>
            <a:prstGeom prst="rect">
              <a:avLst/>
            </a:prstGeom>
            <a:noFill/>
            <a:extLst>
              <a:ext uri="{909E8E84-426E-40DD-AFC4-6F175D3DCCD1}">
                <a14:hiddenFill xmlns:a14="http://schemas.microsoft.com/office/drawing/2010/main">
                  <a:solidFill>
                    <a:srgbClr val="FFFFFF"/>
                  </a:solidFill>
                </a14:hiddenFill>
              </a:ext>
            </a:extLst>
          </p:spPr>
        </p:pic>
        <p:sp>
          <p:nvSpPr>
            <p:cNvPr id="173" name="右大かっこ 172"/>
            <p:cNvSpPr/>
            <p:nvPr/>
          </p:nvSpPr>
          <p:spPr bwMode="auto">
            <a:xfrm rot="5400000">
              <a:off x="7833307" y="4899179"/>
              <a:ext cx="324000" cy="325163"/>
            </a:xfrm>
            <a:prstGeom prst="rightBracket">
              <a:avLst>
                <a:gd name="adj" fmla="val 71547"/>
              </a:avLst>
            </a:prstGeom>
            <a:noFill/>
            <a:ln w="28575" cap="flat" cmpd="sng" algn="ctr">
              <a:solidFill>
                <a:sysClr val="windowText" lastClr="000000">
                  <a:lumMod val="85000"/>
                  <a:lumOff val="15000"/>
                </a:sysClr>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defTabSz="1276350">
                <a:defRPr/>
              </a:pPr>
              <a:endParaRPr lang="ja-JP" altLang="en-US" sz="1400" smtClean="0">
                <a:solidFill>
                  <a:prstClr val="black"/>
                </a:solidFill>
              </a:endParaRPr>
            </a:p>
          </p:txBody>
        </p:sp>
        <p:grpSp>
          <p:nvGrpSpPr>
            <p:cNvPr id="174" name="グループ化 173"/>
            <p:cNvGrpSpPr/>
            <p:nvPr/>
          </p:nvGrpSpPr>
          <p:grpSpPr>
            <a:xfrm>
              <a:off x="7365313" y="4857629"/>
              <a:ext cx="213124" cy="202703"/>
              <a:chOff x="6338826" y="5648074"/>
              <a:chExt cx="298512" cy="164588"/>
            </a:xfrm>
            <a:solidFill>
              <a:sysClr val="window" lastClr="FFFFFF"/>
            </a:solidFill>
          </p:grpSpPr>
          <p:sp>
            <p:nvSpPr>
              <p:cNvPr id="175" name="Rectangle 1211"/>
              <p:cNvSpPr>
                <a:spLocks noChangeArrowheads="1"/>
              </p:cNvSpPr>
              <p:nvPr/>
            </p:nvSpPr>
            <p:spPr bwMode="auto">
              <a:xfrm flipV="1">
                <a:off x="6367850" y="5726814"/>
                <a:ext cx="240468" cy="85848"/>
              </a:xfrm>
              <a:prstGeom prst="rect">
                <a:avLst/>
              </a:prstGeom>
              <a:grpFill/>
              <a:ln w="9525">
                <a:solidFill>
                  <a:srgbClr val="0000FF"/>
                </a:solidFill>
                <a:miter lim="800000"/>
                <a:headEnd/>
                <a:tailEnd/>
              </a:ln>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76" name="Rectangle 1214"/>
              <p:cNvSpPr>
                <a:spLocks noChangeArrowheads="1"/>
              </p:cNvSpPr>
              <p:nvPr/>
            </p:nvSpPr>
            <p:spPr bwMode="auto">
              <a:xfrm flipV="1">
                <a:off x="6359557" y="5689761"/>
                <a:ext cx="257053"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77" name="Rectangle 1216"/>
              <p:cNvSpPr>
                <a:spLocks noChangeArrowheads="1"/>
              </p:cNvSpPr>
              <p:nvPr/>
            </p:nvSpPr>
            <p:spPr bwMode="auto">
              <a:xfrm flipV="1">
                <a:off x="6396870" y="5648074"/>
                <a:ext cx="24877"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78" name="Rectangle 1218"/>
              <p:cNvSpPr>
                <a:spLocks noChangeArrowheads="1"/>
              </p:cNvSpPr>
              <p:nvPr/>
            </p:nvSpPr>
            <p:spPr bwMode="auto">
              <a:xfrm flipV="1">
                <a:off x="6608318" y="5762288"/>
                <a:ext cx="29020"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79" name="Rectangle 1220"/>
              <p:cNvSpPr>
                <a:spLocks noChangeArrowheads="1"/>
              </p:cNvSpPr>
              <p:nvPr/>
            </p:nvSpPr>
            <p:spPr bwMode="auto">
              <a:xfrm flipV="1">
                <a:off x="6338826" y="5766918"/>
                <a:ext cx="29024"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80" name="Rectangle 1222"/>
              <p:cNvSpPr>
                <a:spLocks noChangeArrowheads="1"/>
              </p:cNvSpPr>
              <p:nvPr/>
            </p:nvSpPr>
            <p:spPr bwMode="auto">
              <a:xfrm flipV="1">
                <a:off x="6562710" y="5648074"/>
                <a:ext cx="29024"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81" name="Rectangle 1224"/>
              <p:cNvSpPr>
                <a:spLocks noChangeArrowheads="1"/>
              </p:cNvSpPr>
              <p:nvPr/>
            </p:nvSpPr>
            <p:spPr bwMode="auto">
              <a:xfrm flipV="1">
                <a:off x="6508813" y="5652708"/>
                <a:ext cx="29020"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82" name="Rectangle 1226"/>
              <p:cNvSpPr>
                <a:spLocks noChangeArrowheads="1"/>
              </p:cNvSpPr>
              <p:nvPr/>
            </p:nvSpPr>
            <p:spPr bwMode="auto">
              <a:xfrm flipV="1">
                <a:off x="6446621" y="5648074"/>
                <a:ext cx="29024"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grpSp>
        <p:cxnSp>
          <p:nvCxnSpPr>
            <p:cNvPr id="183" name="直線コネクタ 182"/>
            <p:cNvCxnSpPr>
              <a:endCxn id="185" idx="2"/>
            </p:cNvCxnSpPr>
            <p:nvPr/>
          </p:nvCxnSpPr>
          <p:spPr>
            <a:xfrm flipH="1" flipV="1">
              <a:off x="8470459" y="4943818"/>
              <a:ext cx="879507" cy="6406"/>
            </a:xfrm>
            <a:prstGeom prst="line">
              <a:avLst/>
            </a:prstGeom>
            <a:noFill/>
            <a:ln w="28575" cap="flat" cmpd="sng" algn="ctr">
              <a:solidFill>
                <a:sysClr val="windowText" lastClr="000000"/>
              </a:solidFill>
              <a:prstDash val="solid"/>
            </a:ln>
            <a:effectLst/>
          </p:spPr>
        </p:cxnSp>
        <p:grpSp>
          <p:nvGrpSpPr>
            <p:cNvPr id="184" name="グループ化 183"/>
            <p:cNvGrpSpPr/>
            <p:nvPr/>
          </p:nvGrpSpPr>
          <p:grpSpPr>
            <a:xfrm>
              <a:off x="8363895" y="4846843"/>
              <a:ext cx="213124" cy="206364"/>
              <a:chOff x="6338826" y="5648074"/>
              <a:chExt cx="298512" cy="167561"/>
            </a:xfrm>
            <a:solidFill>
              <a:sysClr val="window" lastClr="FFFFFF"/>
            </a:solidFill>
          </p:grpSpPr>
          <p:sp>
            <p:nvSpPr>
              <p:cNvPr id="185" name="Rectangle 1211"/>
              <p:cNvSpPr>
                <a:spLocks noChangeArrowheads="1"/>
              </p:cNvSpPr>
              <p:nvPr/>
            </p:nvSpPr>
            <p:spPr bwMode="auto">
              <a:xfrm flipV="1">
                <a:off x="6367850" y="5726814"/>
                <a:ext cx="240468" cy="88821"/>
              </a:xfrm>
              <a:prstGeom prst="rect">
                <a:avLst/>
              </a:prstGeom>
              <a:grpFill/>
              <a:ln w="9525">
                <a:solidFill>
                  <a:srgbClr val="0000FF"/>
                </a:solidFill>
                <a:miter lim="800000"/>
                <a:headEnd/>
                <a:tailEnd/>
              </a:ln>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86" name="Rectangle 1214"/>
              <p:cNvSpPr>
                <a:spLocks noChangeArrowheads="1"/>
              </p:cNvSpPr>
              <p:nvPr/>
            </p:nvSpPr>
            <p:spPr bwMode="auto">
              <a:xfrm flipV="1">
                <a:off x="6359557" y="5689761"/>
                <a:ext cx="257053"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87" name="Rectangle 1216"/>
              <p:cNvSpPr>
                <a:spLocks noChangeArrowheads="1"/>
              </p:cNvSpPr>
              <p:nvPr/>
            </p:nvSpPr>
            <p:spPr bwMode="auto">
              <a:xfrm flipV="1">
                <a:off x="6396870" y="5648074"/>
                <a:ext cx="24877"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88" name="Rectangle 1218"/>
              <p:cNvSpPr>
                <a:spLocks noChangeArrowheads="1"/>
              </p:cNvSpPr>
              <p:nvPr/>
            </p:nvSpPr>
            <p:spPr bwMode="auto">
              <a:xfrm flipV="1">
                <a:off x="6608318" y="5756603"/>
                <a:ext cx="29020"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89" name="Rectangle 1220"/>
              <p:cNvSpPr>
                <a:spLocks noChangeArrowheads="1"/>
              </p:cNvSpPr>
              <p:nvPr/>
            </p:nvSpPr>
            <p:spPr bwMode="auto">
              <a:xfrm flipV="1">
                <a:off x="6338826" y="5761235"/>
                <a:ext cx="29024"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90" name="Rectangle 1222"/>
              <p:cNvSpPr>
                <a:spLocks noChangeArrowheads="1"/>
              </p:cNvSpPr>
              <p:nvPr/>
            </p:nvSpPr>
            <p:spPr bwMode="auto">
              <a:xfrm flipV="1">
                <a:off x="6562710" y="5648074"/>
                <a:ext cx="29024"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91" name="Rectangle 1224"/>
              <p:cNvSpPr>
                <a:spLocks noChangeArrowheads="1"/>
              </p:cNvSpPr>
              <p:nvPr/>
            </p:nvSpPr>
            <p:spPr bwMode="auto">
              <a:xfrm flipV="1">
                <a:off x="6508813" y="5652708"/>
                <a:ext cx="29020"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sp>
            <p:nvSpPr>
              <p:cNvPr id="192" name="Rectangle 1226"/>
              <p:cNvSpPr>
                <a:spLocks noChangeArrowheads="1"/>
              </p:cNvSpPr>
              <p:nvPr/>
            </p:nvSpPr>
            <p:spPr bwMode="auto">
              <a:xfrm flipV="1">
                <a:off x="6446621" y="5648074"/>
                <a:ext cx="29024" cy="37053"/>
              </a:xfrm>
              <a:prstGeom prst="rect">
                <a:avLst/>
              </a:prstGeom>
              <a:grpFill/>
              <a:ln w="9525">
                <a:solidFill>
                  <a:srgbClr val="0000FF"/>
                </a:solidFill>
                <a:miter lim="800000"/>
                <a:headEnd/>
                <a:tailEnd/>
              </a:ln>
              <a:extLst/>
            </p:spPr>
            <p:txBody>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defRPr/>
                </a:pPr>
                <a:endParaRPr lang="ja-JP" altLang="en-US" sz="1600">
                  <a:solidFill>
                    <a:prstClr val="black"/>
                  </a:solidFill>
                  <a:latin typeface="ＭＳ Ｐゴシック"/>
                </a:endParaRPr>
              </a:p>
            </p:txBody>
          </p:sp>
        </p:grpSp>
        <p:cxnSp>
          <p:nvCxnSpPr>
            <p:cNvPr id="193" name="直線コネクタ 192"/>
            <p:cNvCxnSpPr>
              <a:endCxn id="186" idx="3"/>
            </p:cNvCxnSpPr>
            <p:nvPr/>
          </p:nvCxnSpPr>
          <p:spPr>
            <a:xfrm flipH="1">
              <a:off x="8562221" y="4743596"/>
              <a:ext cx="133583" cy="177401"/>
            </a:xfrm>
            <a:prstGeom prst="line">
              <a:avLst/>
            </a:prstGeom>
            <a:noFill/>
            <a:ln w="28575" cap="flat" cmpd="sng" algn="ctr">
              <a:solidFill>
                <a:sysClr val="windowText" lastClr="000000"/>
              </a:solidFill>
              <a:prstDash val="solid"/>
            </a:ln>
            <a:effectLst/>
          </p:spPr>
        </p:cxnSp>
        <p:cxnSp>
          <p:nvCxnSpPr>
            <p:cNvPr id="194" name="直線コネクタ 193"/>
            <p:cNvCxnSpPr/>
            <p:nvPr/>
          </p:nvCxnSpPr>
          <p:spPr>
            <a:xfrm flipH="1">
              <a:off x="8938564" y="4775128"/>
              <a:ext cx="133583" cy="177401"/>
            </a:xfrm>
            <a:prstGeom prst="line">
              <a:avLst/>
            </a:prstGeom>
            <a:noFill/>
            <a:ln w="28575" cap="flat" cmpd="sng" algn="ctr">
              <a:solidFill>
                <a:sysClr val="windowText" lastClr="000000"/>
              </a:solidFill>
              <a:prstDash val="solid"/>
            </a:ln>
            <a:effectLst/>
          </p:spPr>
        </p:cxnSp>
        <p:pic>
          <p:nvPicPr>
            <p:cNvPr id="195" name="Picture 287" descr="HOUSE01J"/>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31023" y="4629224"/>
              <a:ext cx="215348" cy="213878"/>
            </a:xfrm>
            <a:prstGeom prst="rect">
              <a:avLst/>
            </a:prstGeom>
            <a:noFill/>
            <a:extLst>
              <a:ext uri="{909E8E84-426E-40DD-AFC4-6F175D3DCCD1}">
                <a14:hiddenFill xmlns:a14="http://schemas.microsoft.com/office/drawing/2010/main">
                  <a:solidFill>
                    <a:srgbClr val="FFFFFF"/>
                  </a:solidFill>
                </a14:hiddenFill>
              </a:ext>
            </a:extLst>
          </p:spPr>
        </p:pic>
        <p:pic>
          <p:nvPicPr>
            <p:cNvPr id="196" name="図 195" descr="MC900238999[1]"/>
            <p:cNvPicPr>
              <a:picLocks noChangeAspect="1" noChangeArrowheads="1"/>
            </p:cNvPicPr>
            <p:nvPr/>
          </p:nvPicPr>
          <p:blipFill>
            <a:blip r:embed="rId5" cstate="print"/>
            <a:srcRect/>
            <a:stretch>
              <a:fillRect/>
            </a:stretch>
          </p:blipFill>
          <p:spPr bwMode="auto">
            <a:xfrm>
              <a:off x="8589556" y="4405897"/>
              <a:ext cx="372211" cy="446654"/>
            </a:xfrm>
            <a:prstGeom prst="rect">
              <a:avLst/>
            </a:prstGeom>
            <a:noFill/>
          </p:spPr>
        </p:pic>
        <p:cxnSp>
          <p:nvCxnSpPr>
            <p:cNvPr id="197" name="直線コネクタ 196"/>
            <p:cNvCxnSpPr/>
            <p:nvPr/>
          </p:nvCxnSpPr>
          <p:spPr>
            <a:xfrm>
              <a:off x="6141113" y="4993512"/>
              <a:ext cx="1022143" cy="4997"/>
            </a:xfrm>
            <a:prstGeom prst="line">
              <a:avLst/>
            </a:prstGeom>
            <a:noFill/>
            <a:ln w="28575" cap="flat" cmpd="sng" algn="ctr">
              <a:solidFill>
                <a:sysClr val="windowText" lastClr="000000"/>
              </a:solidFill>
              <a:prstDash val="solid"/>
            </a:ln>
            <a:effectLst/>
          </p:spPr>
        </p:cxnSp>
        <p:pic>
          <p:nvPicPr>
            <p:cNvPr id="198" name="図 197" descr="MC900238999[1]"/>
            <p:cNvPicPr>
              <a:picLocks noChangeAspect="1" noChangeArrowheads="1"/>
            </p:cNvPicPr>
            <p:nvPr/>
          </p:nvPicPr>
          <p:blipFill>
            <a:blip r:embed="rId5" cstate="print"/>
            <a:srcRect/>
            <a:stretch>
              <a:fillRect/>
            </a:stretch>
          </p:blipFill>
          <p:spPr bwMode="auto">
            <a:xfrm>
              <a:off x="5972067" y="4658810"/>
              <a:ext cx="372211" cy="446655"/>
            </a:xfrm>
            <a:prstGeom prst="rect">
              <a:avLst/>
            </a:prstGeom>
            <a:noFill/>
          </p:spPr>
        </p:pic>
        <p:sp>
          <p:nvSpPr>
            <p:cNvPr id="199" name="テキスト ボックス 134"/>
            <p:cNvSpPr txBox="1"/>
            <p:nvPr/>
          </p:nvSpPr>
          <p:spPr>
            <a:xfrm>
              <a:off x="5750769" y="4486221"/>
              <a:ext cx="1285266" cy="173427"/>
            </a:xfrm>
            <a:prstGeom prst="rect">
              <a:avLst/>
            </a:prstGeom>
            <a:noFill/>
          </p:spPr>
          <p:txBody>
            <a:bodyPr wrap="square" rtlCol="0">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lgn="ctr">
                <a:defRPr/>
              </a:pPr>
              <a:r>
                <a:rPr lang="ja-JP" altLang="en-US" sz="900" dirty="0" smtClean="0">
                  <a:solidFill>
                    <a:prstClr val="black"/>
                  </a:solidFill>
                  <a:latin typeface="ＭＳ Ｐゴシック"/>
                </a:rPr>
                <a:t>教育施設等</a:t>
              </a:r>
              <a:endParaRPr lang="ja-JP" altLang="en-US" sz="900" dirty="0">
                <a:solidFill>
                  <a:prstClr val="black"/>
                </a:solidFill>
                <a:latin typeface="ＭＳ Ｐゴシック"/>
              </a:endParaRPr>
            </a:p>
          </p:txBody>
        </p:sp>
        <p:sp>
          <p:nvSpPr>
            <p:cNvPr id="200" name="円/楕円 199"/>
            <p:cNvSpPr/>
            <p:nvPr/>
          </p:nvSpPr>
          <p:spPr>
            <a:xfrm>
              <a:off x="8035695" y="4360158"/>
              <a:ext cx="511523" cy="370350"/>
            </a:xfrm>
            <a:prstGeom prst="ellipse">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1" name="正方形/長方形 200"/>
            <p:cNvSpPr/>
            <p:nvPr/>
          </p:nvSpPr>
          <p:spPr>
            <a:xfrm>
              <a:off x="7921576" y="4375705"/>
              <a:ext cx="776288" cy="317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dirty="0" smtClean="0">
                  <a:solidFill>
                    <a:schemeClr val="tx1"/>
                  </a:solidFill>
                  <a:latin typeface="AR Pゴシック体S" panose="020B0A00000000000000" pitchFamily="50" charset="-128"/>
                  <a:ea typeface="AR Pゴシック体S" panose="020B0A00000000000000" pitchFamily="50" charset="-128"/>
                </a:rPr>
                <a:t>離島</a:t>
              </a:r>
              <a:endParaRPr kumimoji="1" lang="ja-JP" altLang="en-US" sz="900" dirty="0">
                <a:solidFill>
                  <a:schemeClr val="tx1"/>
                </a:solidFill>
                <a:latin typeface="AR Pゴシック体S" panose="020B0A00000000000000" pitchFamily="50" charset="-128"/>
                <a:ea typeface="AR Pゴシック体S" panose="020B0A00000000000000" pitchFamily="50" charset="-128"/>
              </a:endParaRPr>
            </a:p>
          </p:txBody>
        </p:sp>
        <p:pic>
          <p:nvPicPr>
            <p:cNvPr id="202"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67423" y="4712715"/>
              <a:ext cx="300640" cy="262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 name="Picture 2" descr="C:\Users\006847\AppData\Local\Microsoft\Windows\Temporary Internet Files\Content.IE5\8I31WK2K\MC900441332[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200000">
              <a:off x="9575084" y="4728135"/>
              <a:ext cx="219636" cy="1931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 name="Group 24"/>
            <p:cNvGrpSpPr>
              <a:grpSpLocks/>
            </p:cNvGrpSpPr>
            <p:nvPr/>
          </p:nvGrpSpPr>
          <p:grpSpPr bwMode="auto">
            <a:xfrm rot="7506143">
              <a:off x="9525410" y="4558967"/>
              <a:ext cx="245175" cy="217235"/>
              <a:chOff x="9600" y="7649"/>
              <a:chExt cx="442" cy="722"/>
            </a:xfrm>
          </p:grpSpPr>
          <p:sp>
            <p:nvSpPr>
              <p:cNvPr id="205" name="Freeform 25"/>
              <p:cNvSpPr>
                <a:spLocks/>
              </p:cNvSpPr>
              <p:nvPr/>
            </p:nvSpPr>
            <p:spPr bwMode="auto">
              <a:xfrm rot="-241672">
                <a:off x="9600" y="7649"/>
                <a:ext cx="215" cy="376"/>
              </a:xfrm>
              <a:custGeom>
                <a:avLst/>
                <a:gdLst>
                  <a:gd name="T0" fmla="*/ 0 w 928"/>
                  <a:gd name="T1" fmla="*/ 0 h 100"/>
                  <a:gd name="T2" fmla="*/ 0 w 928"/>
                  <a:gd name="T3" fmla="*/ 2147483647 h 100"/>
                  <a:gd name="T4" fmla="*/ 0 w 928"/>
                  <a:gd name="T5" fmla="*/ 2147483647 h 100"/>
                  <a:gd name="T6" fmla="*/ 0 w 928"/>
                  <a:gd name="T7" fmla="*/ 0 h 100"/>
                  <a:gd name="T8" fmla="*/ 0 60000 65536"/>
                  <a:gd name="T9" fmla="*/ 0 60000 65536"/>
                  <a:gd name="T10" fmla="*/ 0 60000 65536"/>
                  <a:gd name="T11" fmla="*/ 0 60000 65536"/>
                  <a:gd name="T12" fmla="*/ 0 w 928"/>
                  <a:gd name="T13" fmla="*/ 0 h 100"/>
                  <a:gd name="T14" fmla="*/ 928 w 928"/>
                  <a:gd name="T15" fmla="*/ 100 h 100"/>
                </a:gdLst>
                <a:ahLst/>
                <a:cxnLst>
                  <a:cxn ang="T8">
                    <a:pos x="T0" y="T1"/>
                  </a:cxn>
                  <a:cxn ang="T9">
                    <a:pos x="T2" y="T3"/>
                  </a:cxn>
                  <a:cxn ang="T10">
                    <a:pos x="T4" y="T5"/>
                  </a:cxn>
                  <a:cxn ang="T11">
                    <a:pos x="T6" y="T7"/>
                  </a:cxn>
                </a:cxnLst>
                <a:rect l="T12" t="T13" r="T14" b="T15"/>
                <a:pathLst>
                  <a:path w="928" h="100">
                    <a:moveTo>
                      <a:pt x="0" y="0"/>
                    </a:moveTo>
                    <a:lnTo>
                      <a:pt x="920" y="100"/>
                    </a:lnTo>
                    <a:lnTo>
                      <a:pt x="928" y="74"/>
                    </a:lnTo>
                    <a:lnTo>
                      <a:pt x="0" y="0"/>
                    </a:lnTo>
                    <a:close/>
                  </a:path>
                </a:pathLst>
              </a:custGeom>
              <a:solidFill>
                <a:srgbClr val="0000FF"/>
              </a:solidFill>
              <a:ln w="4826">
                <a:solidFill>
                  <a:srgbClr val="3366FF"/>
                </a:solidFill>
                <a:round/>
                <a:headEnd/>
                <a:tailEnd/>
              </a:ln>
            </p:spPr>
            <p:txBody>
              <a:bodyPr/>
              <a:lstStyle/>
              <a:p>
                <a:endParaRPr lang="ja-JP" altLang="en-US" sz="1600"/>
              </a:p>
            </p:txBody>
          </p:sp>
          <p:sp>
            <p:nvSpPr>
              <p:cNvPr id="206" name="Freeform 26"/>
              <p:cNvSpPr>
                <a:spLocks/>
              </p:cNvSpPr>
              <p:nvPr/>
            </p:nvSpPr>
            <p:spPr bwMode="auto">
              <a:xfrm rot="-241672">
                <a:off x="9827" y="7995"/>
                <a:ext cx="215" cy="376"/>
              </a:xfrm>
              <a:custGeom>
                <a:avLst/>
                <a:gdLst>
                  <a:gd name="T0" fmla="*/ 0 w 927"/>
                  <a:gd name="T1" fmla="*/ 2147483647 h 100"/>
                  <a:gd name="T2" fmla="*/ 0 w 927"/>
                  <a:gd name="T3" fmla="*/ 2147483647 h 100"/>
                  <a:gd name="T4" fmla="*/ 0 w 927"/>
                  <a:gd name="T5" fmla="*/ 0 h 100"/>
                  <a:gd name="T6" fmla="*/ 0 w 927"/>
                  <a:gd name="T7" fmla="*/ 2147483647 h 100"/>
                  <a:gd name="T8" fmla="*/ 0 60000 65536"/>
                  <a:gd name="T9" fmla="*/ 0 60000 65536"/>
                  <a:gd name="T10" fmla="*/ 0 60000 65536"/>
                  <a:gd name="T11" fmla="*/ 0 60000 65536"/>
                  <a:gd name="T12" fmla="*/ 0 w 927"/>
                  <a:gd name="T13" fmla="*/ 0 h 100"/>
                  <a:gd name="T14" fmla="*/ 927 w 927"/>
                  <a:gd name="T15" fmla="*/ 100 h 100"/>
                </a:gdLst>
                <a:ahLst/>
                <a:cxnLst>
                  <a:cxn ang="T8">
                    <a:pos x="T0" y="T1"/>
                  </a:cxn>
                  <a:cxn ang="T9">
                    <a:pos x="T2" y="T3"/>
                  </a:cxn>
                  <a:cxn ang="T10">
                    <a:pos x="T4" y="T5"/>
                  </a:cxn>
                  <a:cxn ang="T11">
                    <a:pos x="T6" y="T7"/>
                  </a:cxn>
                </a:cxnLst>
                <a:rect l="T12" t="T13" r="T14" b="T15"/>
                <a:pathLst>
                  <a:path w="927" h="100">
                    <a:moveTo>
                      <a:pt x="927" y="100"/>
                    </a:moveTo>
                    <a:lnTo>
                      <a:pt x="0" y="24"/>
                    </a:lnTo>
                    <a:lnTo>
                      <a:pt x="7" y="0"/>
                    </a:lnTo>
                    <a:lnTo>
                      <a:pt x="927" y="100"/>
                    </a:lnTo>
                    <a:close/>
                  </a:path>
                </a:pathLst>
              </a:custGeom>
              <a:solidFill>
                <a:srgbClr val="0000FF"/>
              </a:solidFill>
              <a:ln w="4826">
                <a:solidFill>
                  <a:srgbClr val="3366FF"/>
                </a:solidFill>
                <a:round/>
                <a:headEnd/>
                <a:tailEnd/>
              </a:ln>
            </p:spPr>
            <p:txBody>
              <a:bodyPr/>
              <a:lstStyle/>
              <a:p>
                <a:endParaRPr lang="ja-JP" altLang="en-US" sz="1600"/>
              </a:p>
            </p:txBody>
          </p:sp>
        </p:grpSp>
        <p:sp>
          <p:nvSpPr>
            <p:cNvPr id="207" name="テキスト ボックス 206"/>
            <p:cNvSpPr txBox="1"/>
            <p:nvPr/>
          </p:nvSpPr>
          <p:spPr>
            <a:xfrm>
              <a:off x="9110713" y="4455243"/>
              <a:ext cx="725297" cy="173427"/>
            </a:xfrm>
            <a:prstGeom prst="rect">
              <a:avLst/>
            </a:prstGeom>
            <a:noFill/>
          </p:spPr>
          <p:txBody>
            <a:bodyPr wrap="square" rtlCol="0">
              <a:spAutoFit/>
            </a:bodyPr>
            <a:lstStyle/>
            <a:p>
              <a:pPr algn="ctr"/>
              <a:r>
                <a:rPr lang="ja-JP" altLang="en-US" sz="900" dirty="0"/>
                <a:t>基地局</a:t>
              </a:r>
              <a:endParaRPr kumimoji="1" lang="ja-JP" altLang="en-US" sz="900" dirty="0"/>
            </a:p>
          </p:txBody>
        </p:sp>
        <p:sp>
          <p:nvSpPr>
            <p:cNvPr id="208" name="円/楕円 207"/>
            <p:cNvSpPr/>
            <p:nvPr/>
          </p:nvSpPr>
          <p:spPr>
            <a:xfrm>
              <a:off x="7054823" y="5556830"/>
              <a:ext cx="639404" cy="461563"/>
            </a:xfrm>
            <a:prstGeom prst="ellipse">
              <a:avLst/>
            </a:prstGeom>
            <a:solidFill>
              <a:schemeClr val="bg1"/>
            </a:solid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p>
          </p:txBody>
        </p:sp>
        <p:sp>
          <p:nvSpPr>
            <p:cNvPr id="209" name="正方形/長方形 208"/>
            <p:cNvSpPr/>
            <p:nvPr/>
          </p:nvSpPr>
          <p:spPr>
            <a:xfrm>
              <a:off x="7011229" y="5636549"/>
              <a:ext cx="776288" cy="317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dirty="0" smtClean="0">
                  <a:solidFill>
                    <a:schemeClr val="tx1"/>
                  </a:solidFill>
                  <a:latin typeface="AR Pゴシック体S" panose="020B0A00000000000000" pitchFamily="50" charset="-128"/>
                  <a:ea typeface="AR Pゴシック体S" panose="020B0A00000000000000" pitchFamily="50" charset="-128"/>
                </a:rPr>
                <a:t>過疎地域・</a:t>
              </a:r>
              <a:endParaRPr kumimoji="1" lang="en-US" altLang="ja-JP" sz="800" dirty="0" smtClean="0">
                <a:solidFill>
                  <a:schemeClr val="tx1"/>
                </a:solidFill>
                <a:latin typeface="AR Pゴシック体S" panose="020B0A00000000000000" pitchFamily="50" charset="-128"/>
                <a:ea typeface="AR Pゴシック体S" panose="020B0A00000000000000" pitchFamily="50" charset="-128"/>
              </a:endParaRPr>
            </a:p>
            <a:p>
              <a:pPr algn="ctr"/>
              <a:r>
                <a:rPr kumimoji="1" lang="ja-JP" altLang="en-US" sz="800" dirty="0" smtClean="0">
                  <a:solidFill>
                    <a:schemeClr val="tx1"/>
                  </a:solidFill>
                  <a:latin typeface="AR Pゴシック体S" panose="020B0A00000000000000" pitchFamily="50" charset="-128"/>
                  <a:ea typeface="AR Pゴシック体S" panose="020B0A00000000000000" pitchFamily="50" charset="-128"/>
                </a:rPr>
                <a:t>辺地</a:t>
              </a:r>
              <a:endParaRPr kumimoji="1" lang="ja-JP" altLang="en-US" sz="800" dirty="0">
                <a:solidFill>
                  <a:schemeClr val="tx1"/>
                </a:solidFill>
                <a:latin typeface="AR Pゴシック体S" panose="020B0A00000000000000" pitchFamily="50" charset="-128"/>
                <a:ea typeface="AR Pゴシック体S" panose="020B0A00000000000000" pitchFamily="50" charset="-128"/>
              </a:endParaRPr>
            </a:p>
          </p:txBody>
        </p:sp>
        <p:sp>
          <p:nvSpPr>
            <p:cNvPr id="210" name="Rectangle 5"/>
            <p:cNvSpPr>
              <a:spLocks noChangeArrowheads="1"/>
            </p:cNvSpPr>
            <p:nvPr/>
          </p:nvSpPr>
          <p:spPr bwMode="auto">
            <a:xfrm>
              <a:off x="5757208" y="5143417"/>
              <a:ext cx="1358635" cy="2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lgn="ctr">
                <a:defRPr/>
              </a:pPr>
              <a:r>
                <a:rPr lang="ja-JP" altLang="en-US" sz="900" dirty="0" smtClean="0">
                  <a:solidFill>
                    <a:srgbClr val="000000"/>
                  </a:solidFill>
                  <a:latin typeface="ＭＳ Ｐゴシック"/>
                  <a:cs typeface="ＭＳ Ｐゴシック" pitchFamily="50" charset="-128"/>
                </a:rPr>
                <a:t>超高速ブロードバンド</a:t>
              </a:r>
              <a:endParaRPr lang="en-US" altLang="ja-JP" sz="900" dirty="0" smtClean="0">
                <a:solidFill>
                  <a:srgbClr val="000000"/>
                </a:solidFill>
                <a:latin typeface="ＭＳ Ｐゴシック"/>
                <a:cs typeface="ＭＳ Ｐゴシック" pitchFamily="50" charset="-128"/>
              </a:endParaRPr>
            </a:p>
            <a:p>
              <a:pPr algn="ctr">
                <a:defRPr/>
              </a:pPr>
              <a:r>
                <a:rPr lang="ja-JP" altLang="en-US" sz="900" dirty="0" smtClean="0">
                  <a:solidFill>
                    <a:srgbClr val="000000"/>
                  </a:solidFill>
                  <a:latin typeface="ＭＳ Ｐゴシック"/>
                  <a:cs typeface="ＭＳ Ｐゴシック" pitchFamily="50" charset="-128"/>
                </a:rPr>
                <a:t>（光ファイバ等、無線も活用）</a:t>
              </a:r>
            </a:p>
          </p:txBody>
        </p:sp>
        <p:sp>
          <p:nvSpPr>
            <p:cNvPr id="211" name="Rectangle 5"/>
            <p:cNvSpPr>
              <a:spLocks noChangeArrowheads="1"/>
            </p:cNvSpPr>
            <p:nvPr/>
          </p:nvSpPr>
          <p:spPr bwMode="auto">
            <a:xfrm>
              <a:off x="8446694" y="5016264"/>
              <a:ext cx="1384007" cy="2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lgn="ctr">
                <a:defRPr/>
              </a:pPr>
              <a:r>
                <a:rPr lang="ja-JP" altLang="en-US" sz="900" dirty="0" smtClean="0">
                  <a:solidFill>
                    <a:srgbClr val="000000"/>
                  </a:solidFill>
                  <a:latin typeface="ＭＳ Ｐゴシック"/>
                  <a:cs typeface="ＭＳ Ｐゴシック" pitchFamily="50" charset="-128"/>
                </a:rPr>
                <a:t>超高速ブロードバンド</a:t>
              </a:r>
              <a:endParaRPr lang="en-US" altLang="ja-JP" sz="900" dirty="0" smtClean="0">
                <a:solidFill>
                  <a:srgbClr val="000000"/>
                </a:solidFill>
                <a:latin typeface="ＭＳ Ｐゴシック"/>
                <a:cs typeface="ＭＳ Ｐゴシック" pitchFamily="50" charset="-128"/>
              </a:endParaRPr>
            </a:p>
            <a:p>
              <a:pPr algn="ctr">
                <a:defRPr/>
              </a:pPr>
              <a:r>
                <a:rPr lang="ja-JP" altLang="en-US" sz="900" dirty="0" smtClean="0">
                  <a:solidFill>
                    <a:srgbClr val="000000"/>
                  </a:solidFill>
                  <a:latin typeface="ＭＳ Ｐゴシック"/>
                  <a:cs typeface="ＭＳ Ｐゴシック" pitchFamily="50" charset="-128"/>
                </a:rPr>
                <a:t>（光ファイバ等、無線も活用）</a:t>
              </a:r>
            </a:p>
          </p:txBody>
        </p:sp>
        <p:sp>
          <p:nvSpPr>
            <p:cNvPr id="212" name="テキスト ボックス 131"/>
            <p:cNvSpPr txBox="1"/>
            <p:nvPr/>
          </p:nvSpPr>
          <p:spPr>
            <a:xfrm>
              <a:off x="5751245" y="5833529"/>
              <a:ext cx="744324" cy="173427"/>
            </a:xfrm>
            <a:prstGeom prst="rect">
              <a:avLst/>
            </a:prstGeom>
            <a:noFill/>
          </p:spPr>
          <p:txBody>
            <a:bodyPr wrap="square" rtlCol="0">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lgn="ctr">
                <a:defRPr/>
              </a:pPr>
              <a:r>
                <a:rPr lang="ja-JP" altLang="en-US" sz="900" dirty="0" smtClean="0">
                  <a:solidFill>
                    <a:prstClr val="black"/>
                  </a:solidFill>
                  <a:latin typeface="ＭＳ Ｐゴシック"/>
                </a:rPr>
                <a:t>一般世帯</a:t>
              </a:r>
              <a:endParaRPr lang="ja-JP" altLang="en-US" sz="900" dirty="0">
                <a:solidFill>
                  <a:prstClr val="black"/>
                </a:solidFill>
                <a:latin typeface="ＭＳ Ｐゴシック"/>
              </a:endParaRPr>
            </a:p>
          </p:txBody>
        </p:sp>
        <p:sp>
          <p:nvSpPr>
            <p:cNvPr id="214" name="テキスト ボックス 110"/>
            <p:cNvSpPr txBox="1"/>
            <p:nvPr/>
          </p:nvSpPr>
          <p:spPr>
            <a:xfrm>
              <a:off x="7344510" y="5235061"/>
              <a:ext cx="1285266" cy="173427"/>
            </a:xfrm>
            <a:prstGeom prst="rect">
              <a:avLst/>
            </a:prstGeom>
            <a:noFill/>
          </p:spPr>
          <p:txBody>
            <a:bodyPr wrap="square" rtlCol="0">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lgn="ctr">
                <a:defRPr/>
              </a:pPr>
              <a:r>
                <a:rPr lang="ja-JP" altLang="en-US" sz="900" dirty="0" smtClean="0">
                  <a:solidFill>
                    <a:prstClr val="black"/>
                  </a:solidFill>
                  <a:latin typeface="ＭＳ Ｐゴシック"/>
                </a:rPr>
                <a:t>海底光ファイバ</a:t>
              </a:r>
              <a:endParaRPr lang="ja-JP" altLang="en-US" sz="900" dirty="0">
                <a:solidFill>
                  <a:prstClr val="black"/>
                </a:solidFill>
                <a:latin typeface="ＭＳ Ｐゴシック"/>
              </a:endParaRPr>
            </a:p>
          </p:txBody>
        </p:sp>
      </p:grpSp>
      <p:sp>
        <p:nvSpPr>
          <p:cNvPr id="63" name="角丸四角形 62"/>
          <p:cNvSpPr/>
          <p:nvPr/>
        </p:nvSpPr>
        <p:spPr>
          <a:xfrm rot="16200000">
            <a:off x="3766035" y="-2246752"/>
            <a:ext cx="2314525" cy="9600499"/>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64" name="Rectangle 4"/>
          <p:cNvSpPr>
            <a:spLocks noChangeArrowheads="1"/>
          </p:cNvSpPr>
          <p:nvPr/>
        </p:nvSpPr>
        <p:spPr bwMode="auto">
          <a:xfrm>
            <a:off x="314964" y="2777858"/>
            <a:ext cx="9296300" cy="803297"/>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indent="-285750">
              <a:lnSpc>
                <a:spcPct val="110000"/>
              </a:lnSpc>
              <a:spcBef>
                <a:spcPts val="400"/>
              </a:spcBef>
              <a:buClr>
                <a:srgbClr val="FF9900"/>
              </a:buClr>
              <a:buSzPct val="120000"/>
              <a:buFont typeface="Arial" pitchFamily="34" charset="0"/>
              <a:buChar char="•"/>
              <a:defRPr/>
            </a:pPr>
            <a:r>
              <a:rPr lang="ja-JP" altLang="en-US" sz="1400" dirty="0">
                <a:ln w="1905"/>
                <a:latin typeface="ＭＳ 明朝" panose="02020609040205080304" pitchFamily="17" charset="-128"/>
                <a:ea typeface="ＭＳ 明朝" panose="02020609040205080304" pitchFamily="17" charset="-128"/>
              </a:rPr>
              <a:t>固定系超高速ブロードバンド未整備地域のうち民間事業者による整備が見込まれない「条件不利地域」において、光ファイバ等の超高速ブロードバンド基盤や海底光ファイバ等の中継回線の整備を実施する地方公共団体に対し、その事業費の一部を補助</a:t>
            </a:r>
          </a:p>
        </p:txBody>
      </p:sp>
      <p:sp>
        <p:nvSpPr>
          <p:cNvPr id="65" name="テキスト ボックス 64"/>
          <p:cNvSpPr txBox="1"/>
          <p:nvPr/>
        </p:nvSpPr>
        <p:spPr>
          <a:xfrm>
            <a:off x="196425" y="1408918"/>
            <a:ext cx="9565332" cy="757130"/>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ja-JP" altLang="en-US" dirty="0">
                <a:ln w="1905"/>
                <a:latin typeface="HGP創英角ｺﾞｼｯｸUB" pitchFamily="50" charset="-128"/>
                <a:ea typeface="HGP創英角ｺﾞｼｯｸUB" pitchFamily="50" charset="-128"/>
              </a:rPr>
              <a:t>　条件不利地域における光ファイバ整備の推進</a:t>
            </a:r>
          </a:p>
          <a:p>
            <a:pPr marL="180975" indent="-180975">
              <a:lnSpc>
                <a:spcPct val="120000"/>
              </a:lnSpc>
              <a:buSzPct val="120000"/>
              <a:defRPr/>
            </a:pPr>
            <a:endParaRPr lang="ja-JP" altLang="en-US" dirty="0">
              <a:ln w="1905"/>
              <a:latin typeface="HGP創英角ｺﾞｼｯｸUB" pitchFamily="50" charset="-128"/>
              <a:ea typeface="HGP創英角ｺﾞｼｯｸUB" pitchFamily="50" charset="-128"/>
            </a:endParaRPr>
          </a:p>
        </p:txBody>
      </p:sp>
      <p:sp>
        <p:nvSpPr>
          <p:cNvPr id="66" name="円/楕円 65"/>
          <p:cNvSpPr/>
          <p:nvPr/>
        </p:nvSpPr>
        <p:spPr>
          <a:xfrm>
            <a:off x="9234791" y="31899"/>
            <a:ext cx="569626" cy="389744"/>
          </a:xfrm>
          <a:prstGeom prst="ellipse">
            <a:avLst/>
          </a:prstGeom>
          <a:solidFill>
            <a:srgbClr val="E78A5C">
              <a:lumMod val="20000"/>
              <a:lumOff val="80000"/>
            </a:srgbClr>
          </a:solidFill>
          <a:ln w="28575">
            <a:solidFill>
              <a:srgbClr val="E78A5C">
                <a:lumMod val="75000"/>
              </a:srgbClr>
            </a:solid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prst="relaxedInset"/>
          </a:sp3d>
        </p:spPr>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fld id="{2CDEC818-64E9-4DC2-8A6B-AC42F2DBDBAF}" type="slidenum">
              <a:rPr kumimoji="1" lang="ja-JP" altLang="en-US" sz="1600" b="0" i="0" u="none" strike="noStrike" kern="1200" cap="none" spc="0" normalizeH="0" baseline="0" noProof="0">
                <a:ln>
                  <a:noFill/>
                </a:ln>
                <a:solidFill>
                  <a:srgbClr val="F79646">
                    <a:lumMod val="75000"/>
                  </a:srgbClr>
                </a:solidFill>
                <a:effectLst/>
                <a:uLnTx/>
                <a:uFillTx/>
                <a:latin typeface="Impact" pitchFamily="34" charset="0"/>
                <a:ea typeface="ＭＳ Ｐゴシック"/>
                <a:cs typeface="+mn-cs"/>
              </a:rPr>
              <a:pPr marL="0" marR="0" lvl="0" indent="0" algn="ctr" defTabSz="914400" rtl="0" eaLnBrk="1" fontAlgn="base" latinLnBrk="0" hangingPunct="1">
                <a:lnSpc>
                  <a:spcPct val="100000"/>
                </a:lnSpc>
                <a:spcBef>
                  <a:spcPct val="0"/>
                </a:spcBef>
                <a:spcAft>
                  <a:spcPct val="0"/>
                </a:spcAft>
                <a:buClrTx/>
                <a:buSzTx/>
                <a:buFontTx/>
                <a:buNone/>
                <a:tabLst/>
                <a:defRPr/>
              </a:pPr>
              <a:t>9</a:t>
            </a:fld>
            <a:endParaRPr kumimoji="1" lang="ja-JP" altLang="en-US" sz="1600" b="0" i="0" u="none" strike="noStrike" kern="1200" cap="none" spc="0" normalizeH="0" baseline="0" noProof="0" dirty="0">
              <a:ln>
                <a:noFill/>
              </a:ln>
              <a:solidFill>
                <a:srgbClr val="F79646">
                  <a:lumMod val="75000"/>
                </a:srgbClr>
              </a:solidFill>
              <a:effectLst/>
              <a:uLnTx/>
              <a:uFillTx/>
              <a:latin typeface="Impact" pitchFamily="34" charset="0"/>
              <a:ea typeface="ＭＳ Ｐゴシック"/>
              <a:cs typeface="+mn-cs"/>
            </a:endParaRPr>
          </a:p>
        </p:txBody>
      </p:sp>
    </p:spTree>
    <p:extLst>
      <p:ext uri="{BB962C8B-B14F-4D97-AF65-F5344CB8AC3E}">
        <p14:creationId xmlns:p14="http://schemas.microsoft.com/office/powerpoint/2010/main" val="26546033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大項目"/>
          <p:cNvSpPr txBox="1"/>
          <p:nvPr/>
        </p:nvSpPr>
        <p:spPr>
          <a:xfrm>
            <a:off x="0" y="50779"/>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a:latin typeface="HGP創英角ｺﾞｼｯｸUB" pitchFamily="50" charset="-128"/>
                <a:ea typeface="HGP創英角ｺﾞｼｯｸUB" pitchFamily="50" charset="-128"/>
                <a:cs typeface="Courier New" pitchFamily="49" charset="0"/>
              </a:rPr>
              <a:t>Ⅰ</a:t>
            </a:r>
            <a:r>
              <a:rPr lang="ja-JP" altLang="en-US" sz="2200" dirty="0" err="1" smtClean="0">
                <a:latin typeface="HGP創英角ｺﾞｼｯｸUB" pitchFamily="50" charset="-128"/>
                <a:ea typeface="HGP創英角ｺﾞｼｯｸUB" pitchFamily="50" charset="-128"/>
                <a:cs typeface="Courier New" pitchFamily="49" charset="0"/>
              </a:rPr>
              <a:t>．</a:t>
            </a:r>
            <a:r>
              <a:rPr lang="ja-JP" altLang="en-US" sz="2200" dirty="0" smtClean="0">
                <a:latin typeface="HGP創英角ｺﾞｼｯｸUB" pitchFamily="50" charset="-128"/>
                <a:ea typeface="HGP創英角ｺﾞｼｯｸUB" pitchFamily="50" charset="-128"/>
                <a:cs typeface="Courier New" pitchFamily="49" charset="0"/>
              </a:rPr>
              <a:t>地方創生と経済好循環の確立</a:t>
            </a:r>
            <a:r>
              <a:rPr lang="en-US" altLang="ja-JP" sz="20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 </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　２．</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を活用した地域の活性化　</a:t>
            </a:r>
            <a:r>
              <a:rPr lang="en-US" altLang="ja-JP" sz="1600" dirty="0" smtClean="0">
                <a:latin typeface="HGP創英角ｺﾞｼｯｸUB" pitchFamily="50" charset="-128"/>
                <a:ea typeface="HGP創英角ｺﾞｼｯｸUB" pitchFamily="50" charset="-128"/>
                <a:cs typeface="Courier New" pitchFamily="49" charset="0"/>
              </a:rPr>
              <a:t>-</a:t>
            </a:r>
            <a:endParaRPr lang="en-US" altLang="ja-JP" sz="1600" dirty="0">
              <a:latin typeface="HGP創英角ｺﾞｼｯｸUB" pitchFamily="50" charset="-128"/>
              <a:ea typeface="HGP創英角ｺﾞｼｯｸUB" pitchFamily="50" charset="-128"/>
            </a:endParaRPr>
          </a:p>
        </p:txBody>
      </p:sp>
      <p:sp>
        <p:nvSpPr>
          <p:cNvPr id="109" name="中項目"/>
          <p:cNvSpPr/>
          <p:nvPr/>
        </p:nvSpPr>
        <p:spPr>
          <a:xfrm>
            <a:off x="99178" y="705993"/>
            <a:ext cx="6859613"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ja-JP" altLang="en-US" sz="2000" spc="-20" dirty="0" smtClean="0">
                <a:solidFill>
                  <a:prstClr val="black"/>
                </a:solidFill>
                <a:latin typeface="HGP創英角ｺﾞｼｯｸUB" pitchFamily="50" charset="-128"/>
                <a:ea typeface="HGP創英角ｺﾞｼｯｸUB" pitchFamily="50" charset="-128"/>
              </a:rPr>
              <a:t>　（１）　地域</a:t>
            </a:r>
            <a:r>
              <a:rPr lang="ja-JP" altLang="en-US" sz="2000" spc="-20" dirty="0">
                <a:solidFill>
                  <a:prstClr val="black"/>
                </a:solidFill>
                <a:latin typeface="HGP創英角ｺﾞｼｯｸUB" pitchFamily="50" charset="-128"/>
                <a:ea typeface="HGP創英角ｺﾞｼｯｸUB" pitchFamily="50" charset="-128"/>
              </a:rPr>
              <a:t>のＩＣＴ基盤整備（ブロードバンド・モバイル・</a:t>
            </a:r>
            <a:r>
              <a:rPr lang="en-US" altLang="ja-JP" sz="2000" spc="-20" dirty="0">
                <a:solidFill>
                  <a:prstClr val="black"/>
                </a:solidFill>
                <a:latin typeface="HGP創英角ｺﾞｼｯｸUB" pitchFamily="50" charset="-128"/>
                <a:ea typeface="HGP創英角ｺﾞｼｯｸUB" pitchFamily="50" charset="-128"/>
              </a:rPr>
              <a:t>Wi-Fi</a:t>
            </a:r>
            <a:r>
              <a:rPr lang="ja-JP" altLang="en-US" sz="2000" spc="-20" dirty="0">
                <a:solidFill>
                  <a:prstClr val="black"/>
                </a:solidFill>
                <a:latin typeface="HGP創英角ｺﾞｼｯｸUB" pitchFamily="50" charset="-128"/>
                <a:ea typeface="HGP創英角ｺﾞｼｯｸUB" pitchFamily="50" charset="-128"/>
              </a:rPr>
              <a:t>等</a:t>
            </a:r>
            <a:r>
              <a:rPr lang="ja-JP" altLang="en-US" sz="2000" spc="-20" dirty="0" smtClean="0">
                <a:solidFill>
                  <a:prstClr val="black"/>
                </a:solidFill>
                <a:latin typeface="HGP創英角ｺﾞｼｯｸUB" pitchFamily="50" charset="-128"/>
                <a:ea typeface="HGP創英角ｺﾞｼｯｸUB" pitchFamily="50" charset="-128"/>
              </a:rPr>
              <a:t>）</a:t>
            </a:r>
            <a:endParaRPr lang="ja-JP" altLang="en-US" sz="2000" spc="-20" dirty="0">
              <a:solidFill>
                <a:prstClr val="black"/>
              </a:solidFill>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56" name="01 人事評価 本文"/>
          <p:cNvSpPr txBox="1"/>
          <p:nvPr/>
        </p:nvSpPr>
        <p:spPr>
          <a:xfrm>
            <a:off x="454942" y="4457784"/>
            <a:ext cx="5178447" cy="338554"/>
          </a:xfrm>
          <a:prstGeom prst="rect">
            <a:avLst/>
          </a:prstGeom>
          <a:noFill/>
        </p:spPr>
        <p:txBody>
          <a:bodyPr wrap="square" rtlCol="0">
            <a:spAutoFit/>
          </a:bodyPr>
          <a:lstStyle/>
          <a:p>
            <a:pPr marL="215900" indent="-215900" algn="just" fontAlgn="base">
              <a:spcBef>
                <a:spcPct val="0"/>
              </a:spcBef>
              <a:spcAft>
                <a:spcPct val="0"/>
              </a:spcAft>
            </a:pPr>
            <a:r>
              <a:rPr lang="ja-JP" altLang="en-US" sz="1600" dirty="0">
                <a:latin typeface="ＭＳ 明朝" pitchFamily="17" charset="-128"/>
                <a:ea typeface="ＭＳ 明朝" pitchFamily="17" charset="-128"/>
              </a:rPr>
              <a:t>　</a:t>
            </a:r>
            <a:r>
              <a:rPr lang="ja-JP" altLang="en-US" sz="1600" dirty="0" smtClean="0">
                <a:latin typeface="ＭＳ 明朝" pitchFamily="17" charset="-128"/>
                <a:ea typeface="ＭＳ 明朝" pitchFamily="17" charset="-128"/>
              </a:rPr>
              <a:t>　</a:t>
            </a:r>
            <a:endParaRPr lang="ja-JP" altLang="en-US" sz="1600" dirty="0">
              <a:latin typeface="ＭＳ 明朝" pitchFamily="17" charset="-128"/>
              <a:ea typeface="ＭＳ 明朝" pitchFamily="17" charset="-128"/>
            </a:endParaRPr>
          </a:p>
        </p:txBody>
      </p:sp>
      <p:sp>
        <p:nvSpPr>
          <p:cNvPr id="158" name="テキスト ボックス 157"/>
          <p:cNvSpPr txBox="1"/>
          <p:nvPr/>
        </p:nvSpPr>
        <p:spPr>
          <a:xfrm>
            <a:off x="549535" y="1812148"/>
            <a:ext cx="5335787" cy="492443"/>
          </a:xfrm>
          <a:prstGeom prst="rect">
            <a:avLst/>
          </a:prstGeom>
          <a:noFill/>
          <a:ln w="12700">
            <a:noFill/>
            <a:prstDash val="lgDash"/>
          </a:ln>
        </p:spPr>
        <p:txBody>
          <a:bodyPr wrap="square" rtlCol="0">
            <a:spAutoFit/>
          </a:bodyPr>
          <a:lstStyle/>
          <a:p>
            <a:r>
              <a:rPr lang="en-US" altLang="ja-JP" sz="1300" dirty="0">
                <a:latin typeface="+mj-ea"/>
              </a:rPr>
              <a:t>【</a:t>
            </a:r>
            <a:r>
              <a:rPr lang="ja-JP" altLang="en-US" sz="1300" dirty="0">
                <a:latin typeface="+mj-ea"/>
              </a:rPr>
              <a:t>予算</a:t>
            </a:r>
            <a:r>
              <a:rPr lang="en-US" altLang="ja-JP" sz="1300" dirty="0">
                <a:latin typeface="+mj-ea"/>
              </a:rPr>
              <a:t>】</a:t>
            </a:r>
            <a:r>
              <a:rPr lang="ja-JP" altLang="en-US" sz="1300" dirty="0">
                <a:latin typeface="+mj-ea"/>
              </a:rPr>
              <a:t>　携帯電話等エリア整備事業 　 ５４．７億円（２８年度　１２．６億円）</a:t>
            </a:r>
            <a:endParaRPr lang="en-US" altLang="ja-JP" sz="1300" dirty="0">
              <a:latin typeface="+mj-ea"/>
            </a:endParaRPr>
          </a:p>
          <a:p>
            <a:pPr indent="622300"/>
            <a:r>
              <a:rPr lang="ja-JP" altLang="en-US" sz="1300" dirty="0">
                <a:latin typeface="+mj-ea"/>
              </a:rPr>
              <a:t>電波遮へい対策事業</a:t>
            </a:r>
            <a:r>
              <a:rPr lang="ja-JP" altLang="en-US" sz="900" dirty="0">
                <a:latin typeface="+mj-ea"/>
              </a:rPr>
              <a:t> </a:t>
            </a:r>
            <a:r>
              <a:rPr lang="ja-JP" altLang="en-US" sz="1300" dirty="0">
                <a:latin typeface="+mj-ea"/>
              </a:rPr>
              <a:t>　　　 　  ９２．５億円（２８年度　３０．１億円）</a:t>
            </a:r>
            <a:endParaRPr lang="en-US" altLang="ja-JP" sz="1300" dirty="0">
              <a:latin typeface="+mj-ea"/>
            </a:endParaRPr>
          </a:p>
        </p:txBody>
      </p:sp>
      <p:sp>
        <p:nvSpPr>
          <p:cNvPr id="63" name="角丸四角形 62"/>
          <p:cNvSpPr/>
          <p:nvPr/>
        </p:nvSpPr>
        <p:spPr>
          <a:xfrm rot="16200000">
            <a:off x="3491714" y="-2035932"/>
            <a:ext cx="2863167" cy="9600499"/>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64" name="Rectangle 4"/>
          <p:cNvSpPr>
            <a:spLocks noChangeArrowheads="1"/>
          </p:cNvSpPr>
          <p:nvPr/>
        </p:nvSpPr>
        <p:spPr bwMode="auto">
          <a:xfrm>
            <a:off x="314964" y="2430588"/>
            <a:ext cx="9296300" cy="1668149"/>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indent="-285750">
              <a:lnSpc>
                <a:spcPct val="110000"/>
              </a:lnSpc>
              <a:spcBef>
                <a:spcPts val="400"/>
              </a:spcBef>
              <a:buClr>
                <a:srgbClr val="FF9900"/>
              </a:buClr>
              <a:buSzPct val="120000"/>
              <a:buFont typeface="Arial" pitchFamily="34" charset="0"/>
              <a:buChar char="•"/>
              <a:defRPr/>
            </a:pPr>
            <a:r>
              <a:rPr lang="ja-JP" altLang="en-US" sz="1400" dirty="0" smtClean="0">
                <a:ln w="1905"/>
                <a:latin typeface="ＭＳ 明朝" panose="02020609040205080304" pitchFamily="17" charset="-128"/>
                <a:ea typeface="ＭＳ 明朝" panose="02020609040205080304" pitchFamily="17" charset="-128"/>
              </a:rPr>
              <a:t>携帯</a:t>
            </a:r>
            <a:r>
              <a:rPr lang="ja-JP" altLang="en-US" sz="1400" dirty="0">
                <a:ln w="1905"/>
                <a:latin typeface="ＭＳ 明朝" panose="02020609040205080304" pitchFamily="17" charset="-128"/>
                <a:ea typeface="ＭＳ 明朝" panose="02020609040205080304" pitchFamily="17" charset="-128"/>
              </a:rPr>
              <a:t>電話等エリア整備事業</a:t>
            </a:r>
          </a:p>
          <a:p>
            <a:pPr marL="179388" indent="177800">
              <a:lnSpc>
                <a:spcPct val="110000"/>
              </a:lnSpc>
              <a:spcBef>
                <a:spcPts val="400"/>
              </a:spcBef>
              <a:buClr>
                <a:srgbClr val="FF9900"/>
              </a:buClr>
              <a:buSzPct val="120000"/>
              <a:defRPr/>
            </a:pPr>
            <a:r>
              <a:rPr lang="ja-JP" altLang="en-US" sz="1400" dirty="0" smtClean="0">
                <a:ln w="1905"/>
                <a:latin typeface="ＭＳ 明朝" panose="02020609040205080304" pitchFamily="17" charset="-128"/>
                <a:ea typeface="ＭＳ 明朝" panose="02020609040205080304" pitchFamily="17" charset="-128"/>
              </a:rPr>
              <a:t>過疎地</a:t>
            </a:r>
            <a:r>
              <a:rPr lang="ja-JP" altLang="en-US" sz="1400" dirty="0">
                <a:ln w="1905"/>
                <a:latin typeface="ＭＳ 明朝" panose="02020609040205080304" pitchFamily="17" charset="-128"/>
                <a:ea typeface="ＭＳ 明朝" panose="02020609040205080304" pitchFamily="17" charset="-128"/>
              </a:rPr>
              <a:t>等の地理的に条件不利な地域において</a:t>
            </a:r>
            <a:r>
              <a:rPr lang="ja-JP" altLang="en-US" sz="1400" dirty="0" smtClean="0">
                <a:ln w="1905"/>
                <a:latin typeface="ＭＳ 明朝" panose="02020609040205080304" pitchFamily="17" charset="-128"/>
                <a:ea typeface="ＭＳ 明朝" panose="02020609040205080304" pitchFamily="17" charset="-128"/>
              </a:rPr>
              <a:t>、地方公共団体が</a:t>
            </a:r>
            <a:r>
              <a:rPr lang="ja-JP" altLang="en-US" sz="1400" dirty="0">
                <a:ln w="1905"/>
                <a:latin typeface="ＭＳ 明朝" panose="02020609040205080304" pitchFamily="17" charset="-128"/>
                <a:ea typeface="ＭＳ 明朝" panose="02020609040205080304" pitchFamily="17" charset="-128"/>
              </a:rPr>
              <a:t>携帯電話等の基地局</a:t>
            </a:r>
            <a:r>
              <a:rPr lang="ja-JP" altLang="en-US" sz="1400" dirty="0" smtClean="0">
                <a:ln w="1905"/>
                <a:latin typeface="ＭＳ 明朝" panose="02020609040205080304" pitchFamily="17" charset="-128"/>
                <a:ea typeface="ＭＳ 明朝" panose="02020609040205080304" pitchFamily="17" charset="-128"/>
              </a:rPr>
              <a:t>施設等を</a:t>
            </a:r>
            <a:r>
              <a:rPr lang="ja-JP" altLang="en-US" sz="1400" dirty="0">
                <a:ln w="1905"/>
                <a:latin typeface="ＭＳ 明朝" panose="02020609040205080304" pitchFamily="17" charset="-128"/>
                <a:ea typeface="ＭＳ 明朝" panose="02020609040205080304" pitchFamily="17" charset="-128"/>
              </a:rPr>
              <a:t>整備する場合や、無線通信事業者が基地局の開設に必要な光ファイバ等を整備する場合に、その事業費の一部を</a:t>
            </a:r>
            <a:r>
              <a:rPr lang="ja-JP" altLang="en-US" sz="1400" dirty="0" smtClean="0">
                <a:ln w="1905"/>
                <a:latin typeface="ＭＳ 明朝" panose="02020609040205080304" pitchFamily="17" charset="-128"/>
                <a:ea typeface="ＭＳ 明朝" panose="02020609040205080304" pitchFamily="17" charset="-128"/>
              </a:rPr>
              <a:t>補助</a:t>
            </a:r>
            <a:endParaRPr lang="en-US" altLang="ja-JP" sz="1400" dirty="0" smtClean="0">
              <a:ln w="1905"/>
              <a:latin typeface="ＭＳ 明朝" panose="02020609040205080304" pitchFamily="17" charset="-128"/>
              <a:ea typeface="ＭＳ 明朝" panose="02020609040205080304" pitchFamily="17" charset="-128"/>
            </a:endParaRPr>
          </a:p>
          <a:p>
            <a:pPr marL="373062" indent="-285750">
              <a:lnSpc>
                <a:spcPct val="110000"/>
              </a:lnSpc>
              <a:spcBef>
                <a:spcPts val="400"/>
              </a:spcBef>
              <a:buClr>
                <a:srgbClr val="FF9900"/>
              </a:buClr>
              <a:buSzPct val="120000"/>
              <a:buFont typeface="Arial" pitchFamily="34" charset="0"/>
              <a:buChar char="•"/>
              <a:defRPr/>
            </a:pPr>
            <a:r>
              <a:rPr lang="ja-JP" altLang="en-US" sz="1400" dirty="0">
                <a:ln w="1905"/>
                <a:latin typeface="ＭＳ 明朝" panose="02020609040205080304" pitchFamily="17" charset="-128"/>
                <a:ea typeface="ＭＳ 明朝" panose="02020609040205080304" pitchFamily="17" charset="-128"/>
              </a:rPr>
              <a:t>電波遮へい対策事業</a:t>
            </a:r>
          </a:p>
          <a:p>
            <a:pPr marL="179388" indent="177800">
              <a:lnSpc>
                <a:spcPct val="110000"/>
              </a:lnSpc>
              <a:spcBef>
                <a:spcPts val="400"/>
              </a:spcBef>
              <a:buClr>
                <a:srgbClr val="FF9900"/>
              </a:buClr>
              <a:buSzPct val="120000"/>
              <a:defRPr/>
            </a:pPr>
            <a:r>
              <a:rPr lang="ja-JP" altLang="en-US" sz="1400" dirty="0" smtClean="0">
                <a:ln w="1905"/>
                <a:latin typeface="ＭＳ 明朝" panose="02020609040205080304" pitchFamily="17" charset="-128"/>
                <a:ea typeface="ＭＳ 明朝" panose="02020609040205080304" pitchFamily="17" charset="-128"/>
              </a:rPr>
              <a:t>鉄道</a:t>
            </a:r>
            <a:r>
              <a:rPr lang="ja-JP" altLang="en-US" sz="1400" dirty="0">
                <a:ln w="1905"/>
                <a:latin typeface="ＭＳ 明朝" panose="02020609040205080304" pitchFamily="17" charset="-128"/>
                <a:ea typeface="ＭＳ 明朝" panose="02020609040205080304" pitchFamily="17" charset="-128"/>
              </a:rPr>
              <a:t>トンネルや医療施設等の携帯電話の電波が届かない場所において、一般社団法人等が携帯電話等の中継施設を整備する場合に、その事業費の一部を補助</a:t>
            </a:r>
          </a:p>
        </p:txBody>
      </p:sp>
      <p:sp>
        <p:nvSpPr>
          <p:cNvPr id="65" name="テキスト ボックス 64"/>
          <p:cNvSpPr txBox="1"/>
          <p:nvPr/>
        </p:nvSpPr>
        <p:spPr>
          <a:xfrm>
            <a:off x="196425" y="1345418"/>
            <a:ext cx="9565332" cy="757130"/>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ja-JP" altLang="en-US" dirty="0">
                <a:ln w="1905"/>
                <a:latin typeface="HGP創英角ｺﾞｼｯｸUB" pitchFamily="50" charset="-128"/>
                <a:ea typeface="HGP創英角ｺﾞｼｯｸUB" pitchFamily="50" charset="-128"/>
              </a:rPr>
              <a:t>　携帯電話がつながらない地域における整備の推進</a:t>
            </a:r>
          </a:p>
          <a:p>
            <a:pPr marL="180975" indent="-180975">
              <a:lnSpc>
                <a:spcPct val="120000"/>
              </a:lnSpc>
              <a:buSzPct val="120000"/>
              <a:defRPr/>
            </a:pPr>
            <a:endParaRPr lang="ja-JP" altLang="en-US" dirty="0">
              <a:ln w="1905"/>
              <a:latin typeface="HGP創英角ｺﾞｼｯｸUB" pitchFamily="50" charset="-128"/>
              <a:ea typeface="HGP創英角ｺﾞｼｯｸUB" pitchFamily="50" charset="-128"/>
            </a:endParaRPr>
          </a:p>
        </p:txBody>
      </p:sp>
      <p:grpSp>
        <p:nvGrpSpPr>
          <p:cNvPr id="66" name="グループ化 65"/>
          <p:cNvGrpSpPr/>
          <p:nvPr/>
        </p:nvGrpSpPr>
        <p:grpSpPr>
          <a:xfrm>
            <a:off x="2716303" y="4352587"/>
            <a:ext cx="4565100" cy="2314435"/>
            <a:chOff x="1144589" y="5274238"/>
            <a:chExt cx="6767511" cy="1539312"/>
          </a:xfrm>
        </p:grpSpPr>
        <p:sp>
          <p:nvSpPr>
            <p:cNvPr id="67" name="Oval 10" descr="右下がり対角線 (破線)"/>
            <p:cNvSpPr>
              <a:spLocks noChangeArrowheads="1"/>
            </p:cNvSpPr>
            <p:nvPr/>
          </p:nvSpPr>
          <p:spPr bwMode="auto">
            <a:xfrm>
              <a:off x="2541588" y="6342063"/>
              <a:ext cx="2205037" cy="366712"/>
            </a:xfrm>
            <a:prstGeom prst="ellipse">
              <a:avLst/>
            </a:prstGeom>
            <a:pattFill prst="dashDnDiag">
              <a:fgClr>
                <a:srgbClr val="000000"/>
              </a:fgClr>
              <a:bgClr>
                <a:srgbClr val="FFFFFF"/>
              </a:bgClr>
            </a:pattFill>
            <a:ln w="9525">
              <a:solidFill>
                <a:srgbClr val="000000"/>
              </a:solidFill>
              <a:round/>
              <a:headEnd/>
              <a:tailEnd/>
            </a:ln>
          </p:spPr>
          <p:txBody>
            <a:bodyPr lIns="74295" tIns="8890" rIns="74295" bIns="8890"/>
            <a:lstStyle/>
            <a:p>
              <a:endParaRPr lang="ja-JP" altLang="en-US">
                <a:solidFill>
                  <a:srgbClr val="000000"/>
                </a:solidFill>
              </a:endParaRPr>
            </a:p>
          </p:txBody>
        </p:sp>
        <p:sp>
          <p:nvSpPr>
            <p:cNvPr id="68" name="Oval 11" descr="右下がり対角線 (破線)"/>
            <p:cNvSpPr>
              <a:spLocks noChangeArrowheads="1"/>
            </p:cNvSpPr>
            <p:nvPr/>
          </p:nvSpPr>
          <p:spPr bwMode="auto">
            <a:xfrm>
              <a:off x="1292225" y="5975350"/>
              <a:ext cx="2208213" cy="366713"/>
            </a:xfrm>
            <a:prstGeom prst="ellipse">
              <a:avLst/>
            </a:prstGeom>
            <a:pattFill prst="dashDnDiag">
              <a:fgClr>
                <a:srgbClr val="000000"/>
              </a:fgClr>
              <a:bgClr>
                <a:srgbClr val="FFFFFF"/>
              </a:bgClr>
            </a:pattFill>
            <a:ln w="9525">
              <a:solidFill>
                <a:srgbClr val="000000"/>
              </a:solidFill>
              <a:round/>
              <a:headEnd/>
              <a:tailEnd/>
            </a:ln>
          </p:spPr>
          <p:txBody>
            <a:bodyPr lIns="74295" tIns="8890" rIns="74295" bIns="8890"/>
            <a:lstStyle/>
            <a:p>
              <a:endParaRPr lang="ja-JP" altLang="en-US">
                <a:solidFill>
                  <a:srgbClr val="000000"/>
                </a:solidFill>
              </a:endParaRPr>
            </a:p>
          </p:txBody>
        </p:sp>
        <p:pic>
          <p:nvPicPr>
            <p:cNvPr id="69" name="Picture 12" descr="23ILAA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5688" y="5608638"/>
              <a:ext cx="647700"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13" descr="23ILAA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1950" y="6159500"/>
              <a:ext cx="647700" cy="49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1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03600" y="6159500"/>
              <a:ext cx="671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2" name="Group 17"/>
            <p:cNvGrpSpPr>
              <a:grpSpLocks/>
            </p:cNvGrpSpPr>
            <p:nvPr/>
          </p:nvGrpSpPr>
          <p:grpSpPr bwMode="auto">
            <a:xfrm rot="6103595">
              <a:off x="3244851" y="6200775"/>
              <a:ext cx="209550" cy="473075"/>
              <a:chOff x="9600" y="7649"/>
              <a:chExt cx="442" cy="722"/>
            </a:xfrm>
          </p:grpSpPr>
          <p:sp>
            <p:nvSpPr>
              <p:cNvPr id="111" name="Freeform 18"/>
              <p:cNvSpPr>
                <a:spLocks/>
              </p:cNvSpPr>
              <p:nvPr/>
            </p:nvSpPr>
            <p:spPr bwMode="auto">
              <a:xfrm rot="-241672">
                <a:off x="9600" y="7649"/>
                <a:ext cx="215" cy="376"/>
              </a:xfrm>
              <a:custGeom>
                <a:avLst/>
                <a:gdLst>
                  <a:gd name="T0" fmla="*/ 0 w 928"/>
                  <a:gd name="T1" fmla="*/ 0 h 100"/>
                  <a:gd name="T2" fmla="*/ 0 w 928"/>
                  <a:gd name="T3" fmla="*/ 2147483647 h 100"/>
                  <a:gd name="T4" fmla="*/ 0 w 928"/>
                  <a:gd name="T5" fmla="*/ 2147483647 h 100"/>
                  <a:gd name="T6" fmla="*/ 0 w 928"/>
                  <a:gd name="T7" fmla="*/ 0 h 100"/>
                  <a:gd name="T8" fmla="*/ 0 60000 65536"/>
                  <a:gd name="T9" fmla="*/ 0 60000 65536"/>
                  <a:gd name="T10" fmla="*/ 0 60000 65536"/>
                  <a:gd name="T11" fmla="*/ 0 60000 65536"/>
                  <a:gd name="T12" fmla="*/ 0 w 928"/>
                  <a:gd name="T13" fmla="*/ 0 h 100"/>
                  <a:gd name="T14" fmla="*/ 928 w 928"/>
                  <a:gd name="T15" fmla="*/ 100 h 100"/>
                </a:gdLst>
                <a:ahLst/>
                <a:cxnLst>
                  <a:cxn ang="T8">
                    <a:pos x="T0" y="T1"/>
                  </a:cxn>
                  <a:cxn ang="T9">
                    <a:pos x="T2" y="T3"/>
                  </a:cxn>
                  <a:cxn ang="T10">
                    <a:pos x="T4" y="T5"/>
                  </a:cxn>
                  <a:cxn ang="T11">
                    <a:pos x="T6" y="T7"/>
                  </a:cxn>
                </a:cxnLst>
                <a:rect l="T12" t="T13" r="T14" b="T15"/>
                <a:pathLst>
                  <a:path w="928" h="100">
                    <a:moveTo>
                      <a:pt x="0" y="0"/>
                    </a:moveTo>
                    <a:lnTo>
                      <a:pt x="920" y="100"/>
                    </a:lnTo>
                    <a:lnTo>
                      <a:pt x="928" y="74"/>
                    </a:lnTo>
                    <a:lnTo>
                      <a:pt x="0" y="0"/>
                    </a:lnTo>
                    <a:close/>
                  </a:path>
                </a:pathLst>
              </a:custGeom>
              <a:solidFill>
                <a:srgbClr val="0000FF"/>
              </a:solidFill>
              <a:ln w="4826">
                <a:solidFill>
                  <a:srgbClr val="3366FF"/>
                </a:solidFill>
                <a:round/>
                <a:headEnd/>
                <a:tailEnd/>
              </a:ln>
            </p:spPr>
            <p:txBody>
              <a:bodyPr/>
              <a:lstStyle/>
              <a:p>
                <a:endParaRPr lang="ja-JP" altLang="en-US">
                  <a:solidFill>
                    <a:prstClr val="black"/>
                  </a:solidFill>
                </a:endParaRPr>
              </a:p>
            </p:txBody>
          </p:sp>
          <p:sp>
            <p:nvSpPr>
              <p:cNvPr id="112" name="Freeform 19"/>
              <p:cNvSpPr>
                <a:spLocks/>
              </p:cNvSpPr>
              <p:nvPr/>
            </p:nvSpPr>
            <p:spPr bwMode="auto">
              <a:xfrm rot="-241672">
                <a:off x="9827" y="7995"/>
                <a:ext cx="215" cy="376"/>
              </a:xfrm>
              <a:custGeom>
                <a:avLst/>
                <a:gdLst>
                  <a:gd name="T0" fmla="*/ 0 w 927"/>
                  <a:gd name="T1" fmla="*/ 2147483647 h 100"/>
                  <a:gd name="T2" fmla="*/ 0 w 927"/>
                  <a:gd name="T3" fmla="*/ 2147483647 h 100"/>
                  <a:gd name="T4" fmla="*/ 0 w 927"/>
                  <a:gd name="T5" fmla="*/ 0 h 100"/>
                  <a:gd name="T6" fmla="*/ 0 w 927"/>
                  <a:gd name="T7" fmla="*/ 2147483647 h 100"/>
                  <a:gd name="T8" fmla="*/ 0 60000 65536"/>
                  <a:gd name="T9" fmla="*/ 0 60000 65536"/>
                  <a:gd name="T10" fmla="*/ 0 60000 65536"/>
                  <a:gd name="T11" fmla="*/ 0 60000 65536"/>
                  <a:gd name="T12" fmla="*/ 0 w 927"/>
                  <a:gd name="T13" fmla="*/ 0 h 100"/>
                  <a:gd name="T14" fmla="*/ 927 w 927"/>
                  <a:gd name="T15" fmla="*/ 100 h 100"/>
                </a:gdLst>
                <a:ahLst/>
                <a:cxnLst>
                  <a:cxn ang="T8">
                    <a:pos x="T0" y="T1"/>
                  </a:cxn>
                  <a:cxn ang="T9">
                    <a:pos x="T2" y="T3"/>
                  </a:cxn>
                  <a:cxn ang="T10">
                    <a:pos x="T4" y="T5"/>
                  </a:cxn>
                  <a:cxn ang="T11">
                    <a:pos x="T6" y="T7"/>
                  </a:cxn>
                </a:cxnLst>
                <a:rect l="T12" t="T13" r="T14" b="T15"/>
                <a:pathLst>
                  <a:path w="927" h="100">
                    <a:moveTo>
                      <a:pt x="927" y="100"/>
                    </a:moveTo>
                    <a:lnTo>
                      <a:pt x="0" y="24"/>
                    </a:lnTo>
                    <a:lnTo>
                      <a:pt x="7" y="0"/>
                    </a:lnTo>
                    <a:lnTo>
                      <a:pt x="927" y="100"/>
                    </a:lnTo>
                    <a:close/>
                  </a:path>
                </a:pathLst>
              </a:custGeom>
              <a:solidFill>
                <a:srgbClr val="0000FF"/>
              </a:solidFill>
              <a:ln w="4826">
                <a:solidFill>
                  <a:srgbClr val="3366FF"/>
                </a:solidFill>
                <a:round/>
                <a:headEnd/>
                <a:tailEnd/>
              </a:ln>
            </p:spPr>
            <p:txBody>
              <a:bodyPr/>
              <a:lstStyle/>
              <a:p>
                <a:endParaRPr lang="ja-JP" altLang="en-US">
                  <a:solidFill>
                    <a:prstClr val="black"/>
                  </a:solidFill>
                </a:endParaRPr>
              </a:p>
            </p:txBody>
          </p:sp>
        </p:grpSp>
        <p:sp>
          <p:nvSpPr>
            <p:cNvPr id="73" name="Line 20"/>
            <p:cNvSpPr>
              <a:spLocks noChangeShapeType="1"/>
            </p:cNvSpPr>
            <p:nvPr/>
          </p:nvSpPr>
          <p:spPr bwMode="auto">
            <a:xfrm>
              <a:off x="2636838" y="6067425"/>
              <a:ext cx="4219575" cy="274638"/>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prstClr val="black"/>
                </a:solidFill>
              </a:endParaRPr>
            </a:p>
          </p:txBody>
        </p:sp>
        <p:sp>
          <p:nvSpPr>
            <p:cNvPr id="74" name="Line 21"/>
            <p:cNvSpPr>
              <a:spLocks noChangeShapeType="1"/>
            </p:cNvSpPr>
            <p:nvPr/>
          </p:nvSpPr>
          <p:spPr bwMode="auto">
            <a:xfrm flipV="1">
              <a:off x="3883025" y="6342063"/>
              <a:ext cx="3165475" cy="184150"/>
            </a:xfrm>
            <a:prstGeom prst="line">
              <a:avLst/>
            </a:prstGeom>
            <a:noFill/>
            <a:ln w="38100">
              <a:solidFill>
                <a:srgbClr val="000000"/>
              </a:solidFill>
              <a:round/>
              <a:headEnd/>
              <a:tailEnd/>
            </a:ln>
            <a:extLst>
              <a:ext uri="{909E8E84-426E-40DD-AFC4-6F175D3DCCD1}">
                <a14:hiddenFill xmlns:a14="http://schemas.microsoft.com/office/drawing/2010/main">
                  <a:noFill/>
                </a14:hiddenFill>
              </a:ext>
            </a:extLst>
          </p:spPr>
          <p:txBody>
            <a:bodyPr/>
            <a:lstStyle/>
            <a:p>
              <a:endParaRPr lang="ja-JP" altLang="en-US">
                <a:solidFill>
                  <a:prstClr val="black"/>
                </a:solidFill>
              </a:endParaRPr>
            </a:p>
          </p:txBody>
        </p:sp>
        <p:pic>
          <p:nvPicPr>
            <p:cNvPr id="75" name="Picture 2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65325" y="5700713"/>
              <a:ext cx="76835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6" name="Group 24"/>
            <p:cNvGrpSpPr>
              <a:grpSpLocks/>
            </p:cNvGrpSpPr>
            <p:nvPr/>
          </p:nvGrpSpPr>
          <p:grpSpPr bwMode="auto">
            <a:xfrm rot="7506143">
              <a:off x="1830388" y="5740400"/>
              <a:ext cx="366712" cy="287338"/>
              <a:chOff x="9600" y="7649"/>
              <a:chExt cx="442" cy="722"/>
            </a:xfrm>
          </p:grpSpPr>
          <p:sp>
            <p:nvSpPr>
              <p:cNvPr id="108" name="Freeform 25"/>
              <p:cNvSpPr>
                <a:spLocks/>
              </p:cNvSpPr>
              <p:nvPr/>
            </p:nvSpPr>
            <p:spPr bwMode="auto">
              <a:xfrm rot="-241672">
                <a:off x="9600" y="7649"/>
                <a:ext cx="215" cy="376"/>
              </a:xfrm>
              <a:custGeom>
                <a:avLst/>
                <a:gdLst>
                  <a:gd name="T0" fmla="*/ 0 w 928"/>
                  <a:gd name="T1" fmla="*/ 0 h 100"/>
                  <a:gd name="T2" fmla="*/ 0 w 928"/>
                  <a:gd name="T3" fmla="*/ 2147483647 h 100"/>
                  <a:gd name="T4" fmla="*/ 0 w 928"/>
                  <a:gd name="T5" fmla="*/ 2147483647 h 100"/>
                  <a:gd name="T6" fmla="*/ 0 w 928"/>
                  <a:gd name="T7" fmla="*/ 0 h 100"/>
                  <a:gd name="T8" fmla="*/ 0 60000 65536"/>
                  <a:gd name="T9" fmla="*/ 0 60000 65536"/>
                  <a:gd name="T10" fmla="*/ 0 60000 65536"/>
                  <a:gd name="T11" fmla="*/ 0 60000 65536"/>
                  <a:gd name="T12" fmla="*/ 0 w 928"/>
                  <a:gd name="T13" fmla="*/ 0 h 100"/>
                  <a:gd name="T14" fmla="*/ 928 w 928"/>
                  <a:gd name="T15" fmla="*/ 100 h 100"/>
                </a:gdLst>
                <a:ahLst/>
                <a:cxnLst>
                  <a:cxn ang="T8">
                    <a:pos x="T0" y="T1"/>
                  </a:cxn>
                  <a:cxn ang="T9">
                    <a:pos x="T2" y="T3"/>
                  </a:cxn>
                  <a:cxn ang="T10">
                    <a:pos x="T4" y="T5"/>
                  </a:cxn>
                  <a:cxn ang="T11">
                    <a:pos x="T6" y="T7"/>
                  </a:cxn>
                </a:cxnLst>
                <a:rect l="T12" t="T13" r="T14" b="T15"/>
                <a:pathLst>
                  <a:path w="928" h="100">
                    <a:moveTo>
                      <a:pt x="0" y="0"/>
                    </a:moveTo>
                    <a:lnTo>
                      <a:pt x="920" y="100"/>
                    </a:lnTo>
                    <a:lnTo>
                      <a:pt x="928" y="74"/>
                    </a:lnTo>
                    <a:lnTo>
                      <a:pt x="0" y="0"/>
                    </a:lnTo>
                    <a:close/>
                  </a:path>
                </a:pathLst>
              </a:custGeom>
              <a:solidFill>
                <a:srgbClr val="0000FF"/>
              </a:solidFill>
              <a:ln w="4826">
                <a:solidFill>
                  <a:srgbClr val="3366FF"/>
                </a:solidFill>
                <a:round/>
                <a:headEnd/>
                <a:tailEnd/>
              </a:ln>
            </p:spPr>
            <p:txBody>
              <a:bodyPr/>
              <a:lstStyle/>
              <a:p>
                <a:endParaRPr lang="ja-JP" altLang="en-US">
                  <a:solidFill>
                    <a:prstClr val="black"/>
                  </a:solidFill>
                </a:endParaRPr>
              </a:p>
            </p:txBody>
          </p:sp>
          <p:sp>
            <p:nvSpPr>
              <p:cNvPr id="110" name="Freeform 26"/>
              <p:cNvSpPr>
                <a:spLocks/>
              </p:cNvSpPr>
              <p:nvPr/>
            </p:nvSpPr>
            <p:spPr bwMode="auto">
              <a:xfrm rot="-241672">
                <a:off x="9827" y="7995"/>
                <a:ext cx="215" cy="376"/>
              </a:xfrm>
              <a:custGeom>
                <a:avLst/>
                <a:gdLst>
                  <a:gd name="T0" fmla="*/ 0 w 927"/>
                  <a:gd name="T1" fmla="*/ 2147483647 h 100"/>
                  <a:gd name="T2" fmla="*/ 0 w 927"/>
                  <a:gd name="T3" fmla="*/ 2147483647 h 100"/>
                  <a:gd name="T4" fmla="*/ 0 w 927"/>
                  <a:gd name="T5" fmla="*/ 0 h 100"/>
                  <a:gd name="T6" fmla="*/ 0 w 927"/>
                  <a:gd name="T7" fmla="*/ 2147483647 h 100"/>
                  <a:gd name="T8" fmla="*/ 0 60000 65536"/>
                  <a:gd name="T9" fmla="*/ 0 60000 65536"/>
                  <a:gd name="T10" fmla="*/ 0 60000 65536"/>
                  <a:gd name="T11" fmla="*/ 0 60000 65536"/>
                  <a:gd name="T12" fmla="*/ 0 w 927"/>
                  <a:gd name="T13" fmla="*/ 0 h 100"/>
                  <a:gd name="T14" fmla="*/ 927 w 927"/>
                  <a:gd name="T15" fmla="*/ 100 h 100"/>
                </a:gdLst>
                <a:ahLst/>
                <a:cxnLst>
                  <a:cxn ang="T8">
                    <a:pos x="T0" y="T1"/>
                  </a:cxn>
                  <a:cxn ang="T9">
                    <a:pos x="T2" y="T3"/>
                  </a:cxn>
                  <a:cxn ang="T10">
                    <a:pos x="T4" y="T5"/>
                  </a:cxn>
                  <a:cxn ang="T11">
                    <a:pos x="T6" y="T7"/>
                  </a:cxn>
                </a:cxnLst>
                <a:rect l="T12" t="T13" r="T14" b="T15"/>
                <a:pathLst>
                  <a:path w="927" h="100">
                    <a:moveTo>
                      <a:pt x="927" y="100"/>
                    </a:moveTo>
                    <a:lnTo>
                      <a:pt x="0" y="24"/>
                    </a:lnTo>
                    <a:lnTo>
                      <a:pt x="7" y="0"/>
                    </a:lnTo>
                    <a:lnTo>
                      <a:pt x="927" y="100"/>
                    </a:lnTo>
                    <a:close/>
                  </a:path>
                </a:pathLst>
              </a:custGeom>
              <a:solidFill>
                <a:srgbClr val="0000FF"/>
              </a:solidFill>
              <a:ln w="4826">
                <a:solidFill>
                  <a:srgbClr val="3366FF"/>
                </a:solidFill>
                <a:round/>
                <a:headEnd/>
                <a:tailEnd/>
              </a:ln>
            </p:spPr>
            <p:txBody>
              <a:bodyPr/>
              <a:lstStyle/>
              <a:p>
                <a:endParaRPr lang="ja-JP" altLang="en-US">
                  <a:solidFill>
                    <a:prstClr val="black"/>
                  </a:solidFill>
                </a:endParaRPr>
              </a:p>
            </p:txBody>
          </p:sp>
        </p:grpSp>
        <p:sp>
          <p:nvSpPr>
            <p:cNvPr id="77" name="AutoShape 27"/>
            <p:cNvSpPr>
              <a:spLocks/>
            </p:cNvSpPr>
            <p:nvPr/>
          </p:nvSpPr>
          <p:spPr bwMode="auto">
            <a:xfrm rot="16350088">
              <a:off x="4672013" y="3957638"/>
              <a:ext cx="274637" cy="4122737"/>
            </a:xfrm>
            <a:prstGeom prst="rightBrace">
              <a:avLst>
                <a:gd name="adj1" fmla="val 177151"/>
                <a:gd name="adj2" fmla="val 53134"/>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74295" tIns="8890" rIns="74295" bIns="8890"/>
            <a:lstStyle/>
            <a:p>
              <a:endParaRPr lang="ja-JP" altLang="en-US">
                <a:solidFill>
                  <a:srgbClr val="000000"/>
                </a:solidFill>
              </a:endParaRPr>
            </a:p>
          </p:txBody>
        </p:sp>
        <p:sp>
          <p:nvSpPr>
            <p:cNvPr id="78" name="AutoShape 28"/>
            <p:cNvSpPr>
              <a:spLocks noChangeArrowheads="1"/>
            </p:cNvSpPr>
            <p:nvPr/>
          </p:nvSpPr>
          <p:spPr bwMode="auto">
            <a:xfrm>
              <a:off x="4554538" y="5608638"/>
              <a:ext cx="1247775" cy="182562"/>
            </a:xfrm>
            <a:prstGeom prst="roundRect">
              <a:avLst>
                <a:gd name="adj" fmla="val 16667"/>
              </a:avLst>
            </a:prstGeom>
            <a:solidFill>
              <a:srgbClr val="FFFF99"/>
            </a:solidFill>
            <a:ln w="9525">
              <a:solidFill>
                <a:srgbClr val="000000"/>
              </a:solidFill>
              <a:round/>
              <a:headEnd/>
              <a:tailEnd/>
            </a:ln>
          </p:spPr>
          <p:txBody>
            <a:bodyPr lIns="74295" tIns="8890" rIns="74295" bIns="8890"/>
            <a:lstStyle/>
            <a:p>
              <a:pPr algn="ctr"/>
              <a:r>
                <a:rPr lang="ja-JP" altLang="en-US" sz="1000">
                  <a:solidFill>
                    <a:srgbClr val="000000"/>
                  </a:solidFill>
                </a:rPr>
                <a:t>伝送路</a:t>
              </a:r>
            </a:p>
          </p:txBody>
        </p:sp>
        <p:sp>
          <p:nvSpPr>
            <p:cNvPr id="79" name="AutoShape 31"/>
            <p:cNvSpPr>
              <a:spLocks noChangeArrowheads="1"/>
            </p:cNvSpPr>
            <p:nvPr/>
          </p:nvSpPr>
          <p:spPr bwMode="auto">
            <a:xfrm>
              <a:off x="1144589" y="6434138"/>
              <a:ext cx="1396999" cy="304800"/>
            </a:xfrm>
            <a:prstGeom prst="roundRect">
              <a:avLst>
                <a:gd name="adj" fmla="val 16667"/>
              </a:avLst>
            </a:prstGeom>
            <a:solidFill>
              <a:srgbClr val="FFFF99"/>
            </a:solidFill>
            <a:ln w="9525">
              <a:solidFill>
                <a:srgbClr val="000000"/>
              </a:solidFill>
              <a:round/>
              <a:headEnd/>
              <a:tailEnd/>
            </a:ln>
          </p:spPr>
          <p:txBody>
            <a:bodyPr lIns="74295" tIns="8890" rIns="74295" bIns="8890"/>
            <a:lstStyle/>
            <a:p>
              <a:pPr algn="ctr"/>
              <a:r>
                <a:rPr lang="ja-JP" altLang="en-US" sz="1000" dirty="0" smtClean="0">
                  <a:solidFill>
                    <a:srgbClr val="000000"/>
                  </a:solidFill>
                </a:rPr>
                <a:t>基地局</a:t>
              </a:r>
              <a:endParaRPr lang="en-US" altLang="ja-JP" sz="1000" dirty="0" smtClean="0">
                <a:solidFill>
                  <a:srgbClr val="000000"/>
                </a:solidFill>
              </a:endParaRPr>
            </a:p>
            <a:p>
              <a:pPr algn="ctr"/>
              <a:r>
                <a:rPr lang="ja-JP" altLang="en-US" sz="1000" dirty="0" smtClean="0">
                  <a:solidFill>
                    <a:srgbClr val="000000"/>
                  </a:solidFill>
                </a:rPr>
                <a:t>施設</a:t>
              </a:r>
              <a:endParaRPr lang="ja-JP" altLang="en-US" sz="1000" dirty="0">
                <a:solidFill>
                  <a:srgbClr val="000000"/>
                </a:solidFill>
              </a:endParaRPr>
            </a:p>
          </p:txBody>
        </p:sp>
        <p:sp>
          <p:nvSpPr>
            <p:cNvPr id="81" name="AutoShape 32"/>
            <p:cNvSpPr>
              <a:spLocks noChangeArrowheads="1"/>
            </p:cNvSpPr>
            <p:nvPr/>
          </p:nvSpPr>
          <p:spPr bwMode="auto">
            <a:xfrm>
              <a:off x="2302820" y="5274238"/>
              <a:ext cx="3849850" cy="180220"/>
            </a:xfrm>
            <a:prstGeom prst="roundRect">
              <a:avLst>
                <a:gd name="adj" fmla="val 16667"/>
              </a:avLst>
            </a:prstGeom>
            <a:solidFill>
              <a:schemeClr val="tx2">
                <a:lumMod val="20000"/>
                <a:lumOff val="80000"/>
              </a:schemeClr>
            </a:solidFill>
            <a:ln w="9525">
              <a:solidFill>
                <a:srgbClr val="000000"/>
              </a:solidFill>
              <a:round/>
              <a:headEnd/>
              <a:tailEnd/>
            </a:ln>
          </p:spPr>
          <p:txBody>
            <a:bodyPr lIns="74295" tIns="8890" rIns="74295" bIns="8890"/>
            <a:lstStyle/>
            <a:p>
              <a:pPr>
                <a:lnSpc>
                  <a:spcPts val="1500"/>
                </a:lnSpc>
              </a:pPr>
              <a:r>
                <a:rPr lang="ja-JP" altLang="en-US" sz="1100" dirty="0">
                  <a:solidFill>
                    <a:srgbClr val="000000"/>
                  </a:solidFill>
                </a:rPr>
                <a:t>エリア整備に必要な施設・設備</a:t>
              </a:r>
            </a:p>
          </p:txBody>
        </p:sp>
        <p:grpSp>
          <p:nvGrpSpPr>
            <p:cNvPr id="82" name="グループ化 78"/>
            <p:cNvGrpSpPr>
              <a:grpSpLocks noChangeAspect="1"/>
            </p:cNvGrpSpPr>
            <p:nvPr/>
          </p:nvGrpSpPr>
          <p:grpSpPr bwMode="auto">
            <a:xfrm flipH="1">
              <a:off x="1655763" y="6053138"/>
              <a:ext cx="331787" cy="273050"/>
              <a:chOff x="2560638" y="5005388"/>
              <a:chExt cx="758826" cy="487363"/>
            </a:xfrm>
          </p:grpSpPr>
          <p:grpSp>
            <p:nvGrpSpPr>
              <p:cNvPr id="88" name="Group 1537"/>
              <p:cNvGrpSpPr>
                <a:grpSpLocks/>
              </p:cNvGrpSpPr>
              <p:nvPr/>
            </p:nvGrpSpPr>
            <p:grpSpPr bwMode="auto">
              <a:xfrm>
                <a:off x="2560638" y="5005388"/>
                <a:ext cx="625475" cy="476250"/>
                <a:chOff x="3009" y="1051"/>
                <a:chExt cx="335" cy="267"/>
              </a:xfrm>
            </p:grpSpPr>
            <p:sp>
              <p:nvSpPr>
                <p:cNvPr id="92" name="Rectangle 1538"/>
                <p:cNvSpPr>
                  <a:spLocks noChangeArrowheads="1"/>
                </p:cNvSpPr>
                <p:nvPr/>
              </p:nvSpPr>
              <p:spPr bwMode="auto">
                <a:xfrm>
                  <a:off x="3061" y="1051"/>
                  <a:ext cx="232" cy="177"/>
                </a:xfrm>
                <a:prstGeom prst="rect">
                  <a:avLst/>
                </a:prstGeom>
                <a:solidFill>
                  <a:srgbClr val="C0C0C0"/>
                </a:solidFill>
                <a:ln w="9525">
                  <a:solidFill>
                    <a:schemeClr val="tx1"/>
                  </a:solidFill>
                  <a:miter lim="800000"/>
                  <a:headEnd/>
                  <a:tailEnd/>
                </a:ln>
              </p:spPr>
              <p:txBody>
                <a:bodyPr/>
                <a:lstStyle/>
                <a:p>
                  <a:endParaRPr lang="ja-JP" altLang="en-US">
                    <a:solidFill>
                      <a:prstClr val="black"/>
                    </a:solidFill>
                  </a:endParaRPr>
                </a:p>
              </p:txBody>
            </p:sp>
            <p:sp>
              <p:nvSpPr>
                <p:cNvPr id="93" name="Freeform 1539"/>
                <p:cNvSpPr>
                  <a:spLocks/>
                </p:cNvSpPr>
                <p:nvPr/>
              </p:nvSpPr>
              <p:spPr bwMode="auto">
                <a:xfrm>
                  <a:off x="3009" y="1237"/>
                  <a:ext cx="335" cy="60"/>
                </a:xfrm>
                <a:custGeom>
                  <a:avLst/>
                  <a:gdLst>
                    <a:gd name="T0" fmla="*/ 52 w 335"/>
                    <a:gd name="T1" fmla="*/ 0 h 60"/>
                    <a:gd name="T2" fmla="*/ 0 w 335"/>
                    <a:gd name="T3" fmla="*/ 60 h 60"/>
                    <a:gd name="T4" fmla="*/ 335 w 335"/>
                    <a:gd name="T5" fmla="*/ 60 h 60"/>
                    <a:gd name="T6" fmla="*/ 284 w 335"/>
                    <a:gd name="T7" fmla="*/ 0 h 60"/>
                    <a:gd name="T8" fmla="*/ 52 w 335"/>
                    <a:gd name="T9" fmla="*/ 0 h 60"/>
                    <a:gd name="T10" fmla="*/ 0 60000 65536"/>
                    <a:gd name="T11" fmla="*/ 0 60000 65536"/>
                    <a:gd name="T12" fmla="*/ 0 60000 65536"/>
                    <a:gd name="T13" fmla="*/ 0 60000 65536"/>
                    <a:gd name="T14" fmla="*/ 0 60000 65536"/>
                    <a:gd name="T15" fmla="*/ 0 w 335"/>
                    <a:gd name="T16" fmla="*/ 0 h 60"/>
                    <a:gd name="T17" fmla="*/ 335 w 335"/>
                    <a:gd name="T18" fmla="*/ 60 h 60"/>
                  </a:gdLst>
                  <a:ahLst/>
                  <a:cxnLst>
                    <a:cxn ang="T10">
                      <a:pos x="T0" y="T1"/>
                    </a:cxn>
                    <a:cxn ang="T11">
                      <a:pos x="T2" y="T3"/>
                    </a:cxn>
                    <a:cxn ang="T12">
                      <a:pos x="T4" y="T5"/>
                    </a:cxn>
                    <a:cxn ang="T13">
                      <a:pos x="T6" y="T7"/>
                    </a:cxn>
                    <a:cxn ang="T14">
                      <a:pos x="T8" y="T9"/>
                    </a:cxn>
                  </a:cxnLst>
                  <a:rect l="T15" t="T16" r="T17" b="T18"/>
                  <a:pathLst>
                    <a:path w="335" h="60">
                      <a:moveTo>
                        <a:pt x="52" y="0"/>
                      </a:moveTo>
                      <a:lnTo>
                        <a:pt x="0" y="60"/>
                      </a:lnTo>
                      <a:lnTo>
                        <a:pt x="335" y="60"/>
                      </a:lnTo>
                      <a:lnTo>
                        <a:pt x="284" y="0"/>
                      </a:lnTo>
                      <a:lnTo>
                        <a:pt x="52" y="0"/>
                      </a:lnTo>
                      <a:close/>
                    </a:path>
                  </a:pathLst>
                </a:custGeom>
                <a:solidFill>
                  <a:srgbClr val="C0C0C0"/>
                </a:solidFill>
                <a:ln w="9525">
                  <a:solidFill>
                    <a:schemeClr val="tx1"/>
                  </a:solidFill>
                  <a:round/>
                  <a:headEnd/>
                  <a:tailEnd/>
                </a:ln>
              </p:spPr>
              <p:txBody>
                <a:bodyPr/>
                <a:lstStyle/>
                <a:p>
                  <a:endParaRPr lang="ja-JP" altLang="en-US">
                    <a:solidFill>
                      <a:prstClr val="black"/>
                    </a:solidFill>
                  </a:endParaRPr>
                </a:p>
              </p:txBody>
            </p:sp>
            <p:sp>
              <p:nvSpPr>
                <p:cNvPr id="94" name="Rectangle 1540"/>
                <p:cNvSpPr>
                  <a:spLocks noChangeArrowheads="1"/>
                </p:cNvSpPr>
                <p:nvPr/>
              </p:nvSpPr>
              <p:spPr bwMode="auto">
                <a:xfrm>
                  <a:off x="3009" y="1297"/>
                  <a:ext cx="335" cy="21"/>
                </a:xfrm>
                <a:prstGeom prst="rect">
                  <a:avLst/>
                </a:prstGeom>
                <a:solidFill>
                  <a:srgbClr val="C0C0C0"/>
                </a:solidFill>
                <a:ln w="9525">
                  <a:solidFill>
                    <a:schemeClr val="tx1"/>
                  </a:solidFill>
                  <a:miter lim="800000"/>
                  <a:headEnd/>
                  <a:tailEnd/>
                </a:ln>
              </p:spPr>
              <p:txBody>
                <a:bodyPr/>
                <a:lstStyle/>
                <a:p>
                  <a:endParaRPr lang="ja-JP" altLang="en-US">
                    <a:solidFill>
                      <a:prstClr val="black"/>
                    </a:solidFill>
                  </a:endParaRPr>
                </a:p>
              </p:txBody>
            </p:sp>
            <p:sp>
              <p:nvSpPr>
                <p:cNvPr id="95" name="Rectangle 1541"/>
                <p:cNvSpPr>
                  <a:spLocks noChangeArrowheads="1"/>
                </p:cNvSpPr>
                <p:nvPr/>
              </p:nvSpPr>
              <p:spPr bwMode="auto">
                <a:xfrm>
                  <a:off x="3074" y="1069"/>
                  <a:ext cx="207" cy="139"/>
                </a:xfrm>
                <a:prstGeom prst="rect">
                  <a:avLst/>
                </a:prstGeom>
                <a:solidFill>
                  <a:srgbClr val="C0C0C0"/>
                </a:solidFill>
                <a:ln w="9525">
                  <a:solidFill>
                    <a:schemeClr val="tx1"/>
                  </a:solidFill>
                  <a:miter lim="800000"/>
                  <a:headEnd/>
                  <a:tailEnd/>
                </a:ln>
              </p:spPr>
              <p:txBody>
                <a:bodyPr/>
                <a:lstStyle/>
                <a:p>
                  <a:endParaRPr lang="ja-JP" altLang="en-US">
                    <a:solidFill>
                      <a:prstClr val="black"/>
                    </a:solidFill>
                  </a:endParaRPr>
                </a:p>
              </p:txBody>
            </p:sp>
            <p:sp>
              <p:nvSpPr>
                <p:cNvPr id="96" name="Freeform 1542"/>
                <p:cNvSpPr>
                  <a:spLocks/>
                </p:cNvSpPr>
                <p:nvPr/>
              </p:nvSpPr>
              <p:spPr bwMode="auto">
                <a:xfrm>
                  <a:off x="3054" y="1243"/>
                  <a:ext cx="245" cy="7"/>
                </a:xfrm>
                <a:custGeom>
                  <a:avLst/>
                  <a:gdLst>
                    <a:gd name="T0" fmla="*/ 6 w 245"/>
                    <a:gd name="T1" fmla="*/ 0 h 7"/>
                    <a:gd name="T2" fmla="*/ 0 w 245"/>
                    <a:gd name="T3" fmla="*/ 7 h 7"/>
                    <a:gd name="T4" fmla="*/ 245 w 245"/>
                    <a:gd name="T5" fmla="*/ 7 h 7"/>
                    <a:gd name="T6" fmla="*/ 239 w 245"/>
                    <a:gd name="T7" fmla="*/ 0 h 7"/>
                    <a:gd name="T8" fmla="*/ 6 w 245"/>
                    <a:gd name="T9" fmla="*/ 0 h 7"/>
                    <a:gd name="T10" fmla="*/ 0 60000 65536"/>
                    <a:gd name="T11" fmla="*/ 0 60000 65536"/>
                    <a:gd name="T12" fmla="*/ 0 60000 65536"/>
                    <a:gd name="T13" fmla="*/ 0 60000 65536"/>
                    <a:gd name="T14" fmla="*/ 0 60000 65536"/>
                    <a:gd name="T15" fmla="*/ 0 w 245"/>
                    <a:gd name="T16" fmla="*/ 0 h 7"/>
                    <a:gd name="T17" fmla="*/ 245 w 245"/>
                    <a:gd name="T18" fmla="*/ 7 h 7"/>
                  </a:gdLst>
                  <a:ahLst/>
                  <a:cxnLst>
                    <a:cxn ang="T10">
                      <a:pos x="T0" y="T1"/>
                    </a:cxn>
                    <a:cxn ang="T11">
                      <a:pos x="T2" y="T3"/>
                    </a:cxn>
                    <a:cxn ang="T12">
                      <a:pos x="T4" y="T5"/>
                    </a:cxn>
                    <a:cxn ang="T13">
                      <a:pos x="T6" y="T7"/>
                    </a:cxn>
                    <a:cxn ang="T14">
                      <a:pos x="T8" y="T9"/>
                    </a:cxn>
                  </a:cxnLst>
                  <a:rect l="T15" t="T16" r="T17" b="T18"/>
                  <a:pathLst>
                    <a:path w="245" h="7">
                      <a:moveTo>
                        <a:pt x="6" y="0"/>
                      </a:moveTo>
                      <a:lnTo>
                        <a:pt x="0" y="7"/>
                      </a:lnTo>
                      <a:lnTo>
                        <a:pt x="245" y="7"/>
                      </a:lnTo>
                      <a:lnTo>
                        <a:pt x="239" y="0"/>
                      </a:lnTo>
                      <a:lnTo>
                        <a:pt x="6" y="0"/>
                      </a:lnTo>
                      <a:close/>
                    </a:path>
                  </a:pathLst>
                </a:custGeom>
                <a:solidFill>
                  <a:srgbClr val="C0C0C0"/>
                </a:solidFill>
                <a:ln w="9525">
                  <a:solidFill>
                    <a:schemeClr val="tx1"/>
                  </a:solidFill>
                  <a:round/>
                  <a:headEnd/>
                  <a:tailEnd/>
                </a:ln>
              </p:spPr>
              <p:txBody>
                <a:bodyPr/>
                <a:lstStyle/>
                <a:p>
                  <a:endParaRPr lang="ja-JP" altLang="en-US">
                    <a:solidFill>
                      <a:prstClr val="black"/>
                    </a:solidFill>
                  </a:endParaRPr>
                </a:p>
              </p:txBody>
            </p:sp>
            <p:sp>
              <p:nvSpPr>
                <p:cNvPr id="97" name="Freeform 1543"/>
                <p:cNvSpPr>
                  <a:spLocks/>
                </p:cNvSpPr>
                <p:nvPr/>
              </p:nvSpPr>
              <p:spPr bwMode="auto">
                <a:xfrm>
                  <a:off x="3101" y="1277"/>
                  <a:ext cx="153" cy="7"/>
                </a:xfrm>
                <a:custGeom>
                  <a:avLst/>
                  <a:gdLst>
                    <a:gd name="T0" fmla="*/ 4 w 153"/>
                    <a:gd name="T1" fmla="*/ 0 h 7"/>
                    <a:gd name="T2" fmla="*/ 0 w 153"/>
                    <a:gd name="T3" fmla="*/ 7 h 7"/>
                    <a:gd name="T4" fmla="*/ 153 w 153"/>
                    <a:gd name="T5" fmla="*/ 7 h 7"/>
                    <a:gd name="T6" fmla="*/ 148 w 153"/>
                    <a:gd name="T7" fmla="*/ 0 h 7"/>
                    <a:gd name="T8" fmla="*/ 4 w 153"/>
                    <a:gd name="T9" fmla="*/ 0 h 7"/>
                    <a:gd name="T10" fmla="*/ 0 60000 65536"/>
                    <a:gd name="T11" fmla="*/ 0 60000 65536"/>
                    <a:gd name="T12" fmla="*/ 0 60000 65536"/>
                    <a:gd name="T13" fmla="*/ 0 60000 65536"/>
                    <a:gd name="T14" fmla="*/ 0 60000 65536"/>
                    <a:gd name="T15" fmla="*/ 0 w 153"/>
                    <a:gd name="T16" fmla="*/ 0 h 7"/>
                    <a:gd name="T17" fmla="*/ 153 w 153"/>
                    <a:gd name="T18" fmla="*/ 7 h 7"/>
                  </a:gdLst>
                  <a:ahLst/>
                  <a:cxnLst>
                    <a:cxn ang="T10">
                      <a:pos x="T0" y="T1"/>
                    </a:cxn>
                    <a:cxn ang="T11">
                      <a:pos x="T2" y="T3"/>
                    </a:cxn>
                    <a:cxn ang="T12">
                      <a:pos x="T4" y="T5"/>
                    </a:cxn>
                    <a:cxn ang="T13">
                      <a:pos x="T6" y="T7"/>
                    </a:cxn>
                    <a:cxn ang="T14">
                      <a:pos x="T8" y="T9"/>
                    </a:cxn>
                  </a:cxnLst>
                  <a:rect l="T15" t="T16" r="T17" b="T18"/>
                  <a:pathLst>
                    <a:path w="153" h="7">
                      <a:moveTo>
                        <a:pt x="4" y="0"/>
                      </a:moveTo>
                      <a:lnTo>
                        <a:pt x="0" y="7"/>
                      </a:lnTo>
                      <a:lnTo>
                        <a:pt x="153" y="7"/>
                      </a:lnTo>
                      <a:lnTo>
                        <a:pt x="148" y="0"/>
                      </a:lnTo>
                      <a:lnTo>
                        <a:pt x="4" y="0"/>
                      </a:lnTo>
                      <a:close/>
                    </a:path>
                  </a:pathLst>
                </a:custGeom>
                <a:solidFill>
                  <a:srgbClr val="C0C0C0"/>
                </a:solidFill>
                <a:ln w="9525">
                  <a:solidFill>
                    <a:schemeClr val="tx1"/>
                  </a:solidFill>
                  <a:round/>
                  <a:headEnd/>
                  <a:tailEnd/>
                </a:ln>
              </p:spPr>
              <p:txBody>
                <a:bodyPr/>
                <a:lstStyle/>
                <a:p>
                  <a:endParaRPr lang="ja-JP" altLang="en-US">
                    <a:solidFill>
                      <a:prstClr val="black"/>
                    </a:solidFill>
                  </a:endParaRPr>
                </a:p>
              </p:txBody>
            </p:sp>
            <p:sp>
              <p:nvSpPr>
                <p:cNvPr id="98" name="Freeform 1544"/>
                <p:cNvSpPr>
                  <a:spLocks/>
                </p:cNvSpPr>
                <p:nvPr/>
              </p:nvSpPr>
              <p:spPr bwMode="auto">
                <a:xfrm>
                  <a:off x="3046" y="1255"/>
                  <a:ext cx="262" cy="7"/>
                </a:xfrm>
                <a:custGeom>
                  <a:avLst/>
                  <a:gdLst>
                    <a:gd name="T0" fmla="*/ 7 w 262"/>
                    <a:gd name="T1" fmla="*/ 0 h 7"/>
                    <a:gd name="T2" fmla="*/ 0 w 262"/>
                    <a:gd name="T3" fmla="*/ 7 h 7"/>
                    <a:gd name="T4" fmla="*/ 262 w 262"/>
                    <a:gd name="T5" fmla="*/ 7 h 7"/>
                    <a:gd name="T6" fmla="*/ 255 w 262"/>
                    <a:gd name="T7" fmla="*/ 0 h 7"/>
                    <a:gd name="T8" fmla="*/ 7 w 262"/>
                    <a:gd name="T9" fmla="*/ 0 h 7"/>
                    <a:gd name="T10" fmla="*/ 0 60000 65536"/>
                    <a:gd name="T11" fmla="*/ 0 60000 65536"/>
                    <a:gd name="T12" fmla="*/ 0 60000 65536"/>
                    <a:gd name="T13" fmla="*/ 0 60000 65536"/>
                    <a:gd name="T14" fmla="*/ 0 60000 65536"/>
                    <a:gd name="T15" fmla="*/ 0 w 262"/>
                    <a:gd name="T16" fmla="*/ 0 h 7"/>
                    <a:gd name="T17" fmla="*/ 262 w 262"/>
                    <a:gd name="T18" fmla="*/ 7 h 7"/>
                  </a:gdLst>
                  <a:ahLst/>
                  <a:cxnLst>
                    <a:cxn ang="T10">
                      <a:pos x="T0" y="T1"/>
                    </a:cxn>
                    <a:cxn ang="T11">
                      <a:pos x="T2" y="T3"/>
                    </a:cxn>
                    <a:cxn ang="T12">
                      <a:pos x="T4" y="T5"/>
                    </a:cxn>
                    <a:cxn ang="T13">
                      <a:pos x="T6" y="T7"/>
                    </a:cxn>
                    <a:cxn ang="T14">
                      <a:pos x="T8" y="T9"/>
                    </a:cxn>
                  </a:cxnLst>
                  <a:rect l="T15" t="T16" r="T17" b="T18"/>
                  <a:pathLst>
                    <a:path w="262" h="7">
                      <a:moveTo>
                        <a:pt x="7" y="0"/>
                      </a:moveTo>
                      <a:lnTo>
                        <a:pt x="0" y="7"/>
                      </a:lnTo>
                      <a:lnTo>
                        <a:pt x="262" y="7"/>
                      </a:lnTo>
                      <a:lnTo>
                        <a:pt x="255" y="0"/>
                      </a:lnTo>
                      <a:lnTo>
                        <a:pt x="7" y="0"/>
                      </a:lnTo>
                      <a:close/>
                    </a:path>
                  </a:pathLst>
                </a:custGeom>
                <a:solidFill>
                  <a:srgbClr val="C0C0C0"/>
                </a:solidFill>
                <a:ln w="9525">
                  <a:solidFill>
                    <a:schemeClr val="tx1"/>
                  </a:solidFill>
                  <a:round/>
                  <a:headEnd/>
                  <a:tailEnd/>
                </a:ln>
              </p:spPr>
              <p:txBody>
                <a:bodyPr/>
                <a:lstStyle/>
                <a:p>
                  <a:endParaRPr lang="ja-JP" altLang="en-US">
                    <a:solidFill>
                      <a:prstClr val="black"/>
                    </a:solidFill>
                  </a:endParaRPr>
                </a:p>
              </p:txBody>
            </p:sp>
            <p:sp>
              <p:nvSpPr>
                <p:cNvPr id="99" name="Freeform 1545"/>
                <p:cNvSpPr>
                  <a:spLocks/>
                </p:cNvSpPr>
                <p:nvPr/>
              </p:nvSpPr>
              <p:spPr bwMode="auto">
                <a:xfrm>
                  <a:off x="3038" y="1266"/>
                  <a:ext cx="279" cy="7"/>
                </a:xfrm>
                <a:custGeom>
                  <a:avLst/>
                  <a:gdLst>
                    <a:gd name="T0" fmla="*/ 7 w 279"/>
                    <a:gd name="T1" fmla="*/ 0 h 7"/>
                    <a:gd name="T2" fmla="*/ 0 w 279"/>
                    <a:gd name="T3" fmla="*/ 7 h 7"/>
                    <a:gd name="T4" fmla="*/ 279 w 279"/>
                    <a:gd name="T5" fmla="*/ 7 h 7"/>
                    <a:gd name="T6" fmla="*/ 272 w 279"/>
                    <a:gd name="T7" fmla="*/ 0 h 7"/>
                    <a:gd name="T8" fmla="*/ 7 w 279"/>
                    <a:gd name="T9" fmla="*/ 0 h 7"/>
                    <a:gd name="T10" fmla="*/ 0 60000 65536"/>
                    <a:gd name="T11" fmla="*/ 0 60000 65536"/>
                    <a:gd name="T12" fmla="*/ 0 60000 65536"/>
                    <a:gd name="T13" fmla="*/ 0 60000 65536"/>
                    <a:gd name="T14" fmla="*/ 0 60000 65536"/>
                    <a:gd name="T15" fmla="*/ 0 w 279"/>
                    <a:gd name="T16" fmla="*/ 0 h 7"/>
                    <a:gd name="T17" fmla="*/ 279 w 279"/>
                    <a:gd name="T18" fmla="*/ 7 h 7"/>
                  </a:gdLst>
                  <a:ahLst/>
                  <a:cxnLst>
                    <a:cxn ang="T10">
                      <a:pos x="T0" y="T1"/>
                    </a:cxn>
                    <a:cxn ang="T11">
                      <a:pos x="T2" y="T3"/>
                    </a:cxn>
                    <a:cxn ang="T12">
                      <a:pos x="T4" y="T5"/>
                    </a:cxn>
                    <a:cxn ang="T13">
                      <a:pos x="T6" y="T7"/>
                    </a:cxn>
                    <a:cxn ang="T14">
                      <a:pos x="T8" y="T9"/>
                    </a:cxn>
                  </a:cxnLst>
                  <a:rect l="T15" t="T16" r="T17" b="T18"/>
                  <a:pathLst>
                    <a:path w="279" h="7">
                      <a:moveTo>
                        <a:pt x="7" y="0"/>
                      </a:moveTo>
                      <a:lnTo>
                        <a:pt x="0" y="7"/>
                      </a:lnTo>
                      <a:lnTo>
                        <a:pt x="279" y="7"/>
                      </a:lnTo>
                      <a:lnTo>
                        <a:pt x="272" y="0"/>
                      </a:lnTo>
                      <a:lnTo>
                        <a:pt x="7" y="0"/>
                      </a:lnTo>
                      <a:close/>
                    </a:path>
                  </a:pathLst>
                </a:custGeom>
                <a:solidFill>
                  <a:srgbClr val="C0C0C0"/>
                </a:solidFill>
                <a:ln w="9525">
                  <a:solidFill>
                    <a:schemeClr val="tx1"/>
                  </a:solidFill>
                  <a:round/>
                  <a:headEnd/>
                  <a:tailEnd/>
                </a:ln>
              </p:spPr>
              <p:txBody>
                <a:bodyPr/>
                <a:lstStyle/>
                <a:p>
                  <a:endParaRPr lang="ja-JP" altLang="en-US">
                    <a:solidFill>
                      <a:prstClr val="black"/>
                    </a:solidFill>
                  </a:endParaRPr>
                </a:p>
              </p:txBody>
            </p:sp>
            <p:sp>
              <p:nvSpPr>
                <p:cNvPr id="100" name="Rectangle 1546"/>
                <p:cNvSpPr>
                  <a:spLocks noChangeArrowheads="1"/>
                </p:cNvSpPr>
                <p:nvPr/>
              </p:nvSpPr>
              <p:spPr bwMode="auto">
                <a:xfrm>
                  <a:off x="3061" y="1051"/>
                  <a:ext cx="232" cy="177"/>
                </a:xfrm>
                <a:prstGeom prst="rect">
                  <a:avLst/>
                </a:pr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101" name="Freeform 1547"/>
                <p:cNvSpPr>
                  <a:spLocks/>
                </p:cNvSpPr>
                <p:nvPr/>
              </p:nvSpPr>
              <p:spPr bwMode="auto">
                <a:xfrm>
                  <a:off x="3009" y="1237"/>
                  <a:ext cx="335" cy="60"/>
                </a:xfrm>
                <a:custGeom>
                  <a:avLst/>
                  <a:gdLst>
                    <a:gd name="T0" fmla="*/ 52 w 335"/>
                    <a:gd name="T1" fmla="*/ 0 h 60"/>
                    <a:gd name="T2" fmla="*/ 0 w 335"/>
                    <a:gd name="T3" fmla="*/ 60 h 60"/>
                    <a:gd name="T4" fmla="*/ 335 w 335"/>
                    <a:gd name="T5" fmla="*/ 60 h 60"/>
                    <a:gd name="T6" fmla="*/ 284 w 335"/>
                    <a:gd name="T7" fmla="*/ 0 h 60"/>
                    <a:gd name="T8" fmla="*/ 52 w 335"/>
                    <a:gd name="T9" fmla="*/ 0 h 60"/>
                    <a:gd name="T10" fmla="*/ 0 60000 65536"/>
                    <a:gd name="T11" fmla="*/ 0 60000 65536"/>
                    <a:gd name="T12" fmla="*/ 0 60000 65536"/>
                    <a:gd name="T13" fmla="*/ 0 60000 65536"/>
                    <a:gd name="T14" fmla="*/ 0 60000 65536"/>
                    <a:gd name="T15" fmla="*/ 0 w 335"/>
                    <a:gd name="T16" fmla="*/ 0 h 60"/>
                    <a:gd name="T17" fmla="*/ 335 w 335"/>
                    <a:gd name="T18" fmla="*/ 60 h 60"/>
                  </a:gdLst>
                  <a:ahLst/>
                  <a:cxnLst>
                    <a:cxn ang="T10">
                      <a:pos x="T0" y="T1"/>
                    </a:cxn>
                    <a:cxn ang="T11">
                      <a:pos x="T2" y="T3"/>
                    </a:cxn>
                    <a:cxn ang="T12">
                      <a:pos x="T4" y="T5"/>
                    </a:cxn>
                    <a:cxn ang="T13">
                      <a:pos x="T6" y="T7"/>
                    </a:cxn>
                    <a:cxn ang="T14">
                      <a:pos x="T8" y="T9"/>
                    </a:cxn>
                  </a:cxnLst>
                  <a:rect l="T15" t="T16" r="T17" b="T18"/>
                  <a:pathLst>
                    <a:path w="335" h="60">
                      <a:moveTo>
                        <a:pt x="52" y="0"/>
                      </a:moveTo>
                      <a:lnTo>
                        <a:pt x="0" y="60"/>
                      </a:lnTo>
                      <a:lnTo>
                        <a:pt x="335" y="60"/>
                      </a:lnTo>
                      <a:lnTo>
                        <a:pt x="284" y="0"/>
                      </a:lnTo>
                      <a:lnTo>
                        <a:pt x="52" y="0"/>
                      </a:lnTo>
                      <a:close/>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102" name="Rectangle 1548"/>
                <p:cNvSpPr>
                  <a:spLocks noChangeArrowheads="1"/>
                </p:cNvSpPr>
                <p:nvPr/>
              </p:nvSpPr>
              <p:spPr bwMode="auto">
                <a:xfrm>
                  <a:off x="3009" y="1297"/>
                  <a:ext cx="335" cy="21"/>
                </a:xfrm>
                <a:prstGeom prst="rect">
                  <a:avLst/>
                </a:pr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103" name="Rectangle 1549"/>
                <p:cNvSpPr>
                  <a:spLocks noChangeArrowheads="1"/>
                </p:cNvSpPr>
                <p:nvPr/>
              </p:nvSpPr>
              <p:spPr bwMode="auto">
                <a:xfrm>
                  <a:off x="3074" y="1069"/>
                  <a:ext cx="207" cy="139"/>
                </a:xfrm>
                <a:prstGeom prst="rect">
                  <a:avLst/>
                </a:pr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104" name="Freeform 1550"/>
                <p:cNvSpPr>
                  <a:spLocks/>
                </p:cNvSpPr>
                <p:nvPr/>
              </p:nvSpPr>
              <p:spPr bwMode="auto">
                <a:xfrm>
                  <a:off x="3054" y="1243"/>
                  <a:ext cx="245" cy="7"/>
                </a:xfrm>
                <a:custGeom>
                  <a:avLst/>
                  <a:gdLst>
                    <a:gd name="T0" fmla="*/ 6 w 245"/>
                    <a:gd name="T1" fmla="*/ 0 h 7"/>
                    <a:gd name="T2" fmla="*/ 0 w 245"/>
                    <a:gd name="T3" fmla="*/ 7 h 7"/>
                    <a:gd name="T4" fmla="*/ 245 w 245"/>
                    <a:gd name="T5" fmla="*/ 7 h 7"/>
                    <a:gd name="T6" fmla="*/ 239 w 245"/>
                    <a:gd name="T7" fmla="*/ 0 h 7"/>
                    <a:gd name="T8" fmla="*/ 6 w 245"/>
                    <a:gd name="T9" fmla="*/ 0 h 7"/>
                    <a:gd name="T10" fmla="*/ 0 60000 65536"/>
                    <a:gd name="T11" fmla="*/ 0 60000 65536"/>
                    <a:gd name="T12" fmla="*/ 0 60000 65536"/>
                    <a:gd name="T13" fmla="*/ 0 60000 65536"/>
                    <a:gd name="T14" fmla="*/ 0 60000 65536"/>
                    <a:gd name="T15" fmla="*/ 0 w 245"/>
                    <a:gd name="T16" fmla="*/ 0 h 7"/>
                    <a:gd name="T17" fmla="*/ 245 w 245"/>
                    <a:gd name="T18" fmla="*/ 7 h 7"/>
                  </a:gdLst>
                  <a:ahLst/>
                  <a:cxnLst>
                    <a:cxn ang="T10">
                      <a:pos x="T0" y="T1"/>
                    </a:cxn>
                    <a:cxn ang="T11">
                      <a:pos x="T2" y="T3"/>
                    </a:cxn>
                    <a:cxn ang="T12">
                      <a:pos x="T4" y="T5"/>
                    </a:cxn>
                    <a:cxn ang="T13">
                      <a:pos x="T6" y="T7"/>
                    </a:cxn>
                    <a:cxn ang="T14">
                      <a:pos x="T8" y="T9"/>
                    </a:cxn>
                  </a:cxnLst>
                  <a:rect l="T15" t="T16" r="T17" b="T18"/>
                  <a:pathLst>
                    <a:path w="245" h="7">
                      <a:moveTo>
                        <a:pt x="6" y="0"/>
                      </a:moveTo>
                      <a:lnTo>
                        <a:pt x="0" y="7"/>
                      </a:lnTo>
                      <a:lnTo>
                        <a:pt x="245" y="7"/>
                      </a:lnTo>
                      <a:lnTo>
                        <a:pt x="239" y="0"/>
                      </a:lnTo>
                      <a:lnTo>
                        <a:pt x="6" y="0"/>
                      </a:lnTo>
                      <a:close/>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105" name="Freeform 1551"/>
                <p:cNvSpPr>
                  <a:spLocks/>
                </p:cNvSpPr>
                <p:nvPr/>
              </p:nvSpPr>
              <p:spPr bwMode="auto">
                <a:xfrm>
                  <a:off x="3101" y="1277"/>
                  <a:ext cx="153" cy="7"/>
                </a:xfrm>
                <a:custGeom>
                  <a:avLst/>
                  <a:gdLst>
                    <a:gd name="T0" fmla="*/ 4 w 153"/>
                    <a:gd name="T1" fmla="*/ 0 h 7"/>
                    <a:gd name="T2" fmla="*/ 0 w 153"/>
                    <a:gd name="T3" fmla="*/ 7 h 7"/>
                    <a:gd name="T4" fmla="*/ 153 w 153"/>
                    <a:gd name="T5" fmla="*/ 7 h 7"/>
                    <a:gd name="T6" fmla="*/ 148 w 153"/>
                    <a:gd name="T7" fmla="*/ 0 h 7"/>
                    <a:gd name="T8" fmla="*/ 4 w 153"/>
                    <a:gd name="T9" fmla="*/ 0 h 7"/>
                    <a:gd name="T10" fmla="*/ 0 60000 65536"/>
                    <a:gd name="T11" fmla="*/ 0 60000 65536"/>
                    <a:gd name="T12" fmla="*/ 0 60000 65536"/>
                    <a:gd name="T13" fmla="*/ 0 60000 65536"/>
                    <a:gd name="T14" fmla="*/ 0 60000 65536"/>
                    <a:gd name="T15" fmla="*/ 0 w 153"/>
                    <a:gd name="T16" fmla="*/ 0 h 7"/>
                    <a:gd name="T17" fmla="*/ 153 w 153"/>
                    <a:gd name="T18" fmla="*/ 7 h 7"/>
                  </a:gdLst>
                  <a:ahLst/>
                  <a:cxnLst>
                    <a:cxn ang="T10">
                      <a:pos x="T0" y="T1"/>
                    </a:cxn>
                    <a:cxn ang="T11">
                      <a:pos x="T2" y="T3"/>
                    </a:cxn>
                    <a:cxn ang="T12">
                      <a:pos x="T4" y="T5"/>
                    </a:cxn>
                    <a:cxn ang="T13">
                      <a:pos x="T6" y="T7"/>
                    </a:cxn>
                    <a:cxn ang="T14">
                      <a:pos x="T8" y="T9"/>
                    </a:cxn>
                  </a:cxnLst>
                  <a:rect l="T15" t="T16" r="T17" b="T18"/>
                  <a:pathLst>
                    <a:path w="153" h="7">
                      <a:moveTo>
                        <a:pt x="4" y="0"/>
                      </a:moveTo>
                      <a:lnTo>
                        <a:pt x="0" y="7"/>
                      </a:lnTo>
                      <a:lnTo>
                        <a:pt x="153" y="7"/>
                      </a:lnTo>
                      <a:lnTo>
                        <a:pt x="148" y="0"/>
                      </a:lnTo>
                      <a:lnTo>
                        <a:pt x="4" y="0"/>
                      </a:lnTo>
                      <a:close/>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106" name="Freeform 1552"/>
                <p:cNvSpPr>
                  <a:spLocks/>
                </p:cNvSpPr>
                <p:nvPr/>
              </p:nvSpPr>
              <p:spPr bwMode="auto">
                <a:xfrm>
                  <a:off x="3046" y="1255"/>
                  <a:ext cx="262" cy="7"/>
                </a:xfrm>
                <a:custGeom>
                  <a:avLst/>
                  <a:gdLst>
                    <a:gd name="T0" fmla="*/ 7 w 262"/>
                    <a:gd name="T1" fmla="*/ 0 h 7"/>
                    <a:gd name="T2" fmla="*/ 0 w 262"/>
                    <a:gd name="T3" fmla="*/ 7 h 7"/>
                    <a:gd name="T4" fmla="*/ 262 w 262"/>
                    <a:gd name="T5" fmla="*/ 7 h 7"/>
                    <a:gd name="T6" fmla="*/ 255 w 262"/>
                    <a:gd name="T7" fmla="*/ 0 h 7"/>
                    <a:gd name="T8" fmla="*/ 7 w 262"/>
                    <a:gd name="T9" fmla="*/ 0 h 7"/>
                    <a:gd name="T10" fmla="*/ 0 60000 65536"/>
                    <a:gd name="T11" fmla="*/ 0 60000 65536"/>
                    <a:gd name="T12" fmla="*/ 0 60000 65536"/>
                    <a:gd name="T13" fmla="*/ 0 60000 65536"/>
                    <a:gd name="T14" fmla="*/ 0 60000 65536"/>
                    <a:gd name="T15" fmla="*/ 0 w 262"/>
                    <a:gd name="T16" fmla="*/ 0 h 7"/>
                    <a:gd name="T17" fmla="*/ 262 w 262"/>
                    <a:gd name="T18" fmla="*/ 7 h 7"/>
                  </a:gdLst>
                  <a:ahLst/>
                  <a:cxnLst>
                    <a:cxn ang="T10">
                      <a:pos x="T0" y="T1"/>
                    </a:cxn>
                    <a:cxn ang="T11">
                      <a:pos x="T2" y="T3"/>
                    </a:cxn>
                    <a:cxn ang="T12">
                      <a:pos x="T4" y="T5"/>
                    </a:cxn>
                    <a:cxn ang="T13">
                      <a:pos x="T6" y="T7"/>
                    </a:cxn>
                    <a:cxn ang="T14">
                      <a:pos x="T8" y="T9"/>
                    </a:cxn>
                  </a:cxnLst>
                  <a:rect l="T15" t="T16" r="T17" b="T18"/>
                  <a:pathLst>
                    <a:path w="262" h="7">
                      <a:moveTo>
                        <a:pt x="7" y="0"/>
                      </a:moveTo>
                      <a:lnTo>
                        <a:pt x="0" y="7"/>
                      </a:lnTo>
                      <a:lnTo>
                        <a:pt x="262" y="7"/>
                      </a:lnTo>
                      <a:lnTo>
                        <a:pt x="255" y="0"/>
                      </a:lnTo>
                      <a:lnTo>
                        <a:pt x="7" y="0"/>
                      </a:lnTo>
                      <a:close/>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sp>
              <p:nvSpPr>
                <p:cNvPr id="107" name="Freeform 1553"/>
                <p:cNvSpPr>
                  <a:spLocks/>
                </p:cNvSpPr>
                <p:nvPr/>
              </p:nvSpPr>
              <p:spPr bwMode="auto">
                <a:xfrm>
                  <a:off x="3038" y="1266"/>
                  <a:ext cx="279" cy="7"/>
                </a:xfrm>
                <a:custGeom>
                  <a:avLst/>
                  <a:gdLst>
                    <a:gd name="T0" fmla="*/ 7 w 279"/>
                    <a:gd name="T1" fmla="*/ 0 h 7"/>
                    <a:gd name="T2" fmla="*/ 0 w 279"/>
                    <a:gd name="T3" fmla="*/ 7 h 7"/>
                    <a:gd name="T4" fmla="*/ 279 w 279"/>
                    <a:gd name="T5" fmla="*/ 7 h 7"/>
                    <a:gd name="T6" fmla="*/ 272 w 279"/>
                    <a:gd name="T7" fmla="*/ 0 h 7"/>
                    <a:gd name="T8" fmla="*/ 7 w 279"/>
                    <a:gd name="T9" fmla="*/ 0 h 7"/>
                    <a:gd name="T10" fmla="*/ 0 60000 65536"/>
                    <a:gd name="T11" fmla="*/ 0 60000 65536"/>
                    <a:gd name="T12" fmla="*/ 0 60000 65536"/>
                    <a:gd name="T13" fmla="*/ 0 60000 65536"/>
                    <a:gd name="T14" fmla="*/ 0 60000 65536"/>
                    <a:gd name="T15" fmla="*/ 0 w 279"/>
                    <a:gd name="T16" fmla="*/ 0 h 7"/>
                    <a:gd name="T17" fmla="*/ 279 w 279"/>
                    <a:gd name="T18" fmla="*/ 7 h 7"/>
                  </a:gdLst>
                  <a:ahLst/>
                  <a:cxnLst>
                    <a:cxn ang="T10">
                      <a:pos x="T0" y="T1"/>
                    </a:cxn>
                    <a:cxn ang="T11">
                      <a:pos x="T2" y="T3"/>
                    </a:cxn>
                    <a:cxn ang="T12">
                      <a:pos x="T4" y="T5"/>
                    </a:cxn>
                    <a:cxn ang="T13">
                      <a:pos x="T6" y="T7"/>
                    </a:cxn>
                    <a:cxn ang="T14">
                      <a:pos x="T8" y="T9"/>
                    </a:cxn>
                  </a:cxnLst>
                  <a:rect l="T15" t="T16" r="T17" b="T18"/>
                  <a:pathLst>
                    <a:path w="279" h="7">
                      <a:moveTo>
                        <a:pt x="7" y="0"/>
                      </a:moveTo>
                      <a:lnTo>
                        <a:pt x="0" y="7"/>
                      </a:lnTo>
                      <a:lnTo>
                        <a:pt x="279" y="7"/>
                      </a:lnTo>
                      <a:lnTo>
                        <a:pt x="272" y="0"/>
                      </a:lnTo>
                      <a:lnTo>
                        <a:pt x="7" y="0"/>
                      </a:lnTo>
                      <a:close/>
                    </a:path>
                  </a:pathLst>
                </a:custGeom>
                <a:noFill/>
                <a:ln w="9525"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endParaRPr lang="ja-JP" altLang="en-US">
                    <a:solidFill>
                      <a:prstClr val="black"/>
                    </a:solidFill>
                  </a:endParaRPr>
                </a:p>
              </p:txBody>
            </p:sp>
          </p:grpSp>
          <p:sp>
            <p:nvSpPr>
              <p:cNvPr id="89" name="Rectangle 1554"/>
              <p:cNvSpPr>
                <a:spLocks noChangeArrowheads="1"/>
              </p:cNvSpPr>
              <p:nvPr/>
            </p:nvSpPr>
            <p:spPr bwMode="auto">
              <a:xfrm>
                <a:off x="3067051" y="5329238"/>
                <a:ext cx="168275" cy="163513"/>
              </a:xfrm>
              <a:prstGeom prst="rect">
                <a:avLst/>
              </a:prstGeom>
              <a:solidFill>
                <a:schemeClr val="accent1"/>
              </a:solidFill>
              <a:ln w="9525">
                <a:solidFill>
                  <a:schemeClr val="tx1"/>
                </a:solidFill>
                <a:miter lim="800000"/>
                <a:headEnd/>
                <a:tailEnd/>
              </a:ln>
            </p:spPr>
            <p:txBody>
              <a:bodyPr wrap="none" anchor="ctr"/>
              <a:lstStyle/>
              <a:p>
                <a:endParaRPr lang="ja-JP" altLang="en-US">
                  <a:solidFill>
                    <a:prstClr val="black"/>
                  </a:solidFill>
                </a:endParaRPr>
              </a:p>
            </p:txBody>
          </p:sp>
          <p:sp>
            <p:nvSpPr>
              <p:cNvPr id="90" name="Line 1555"/>
              <p:cNvSpPr>
                <a:spLocks noChangeShapeType="1"/>
              </p:cNvSpPr>
              <p:nvPr/>
            </p:nvSpPr>
            <p:spPr bwMode="auto">
              <a:xfrm>
                <a:off x="3235326" y="5410200"/>
                <a:ext cx="841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solidFill>
                    <a:prstClr val="black"/>
                  </a:solidFill>
                </a:endParaRPr>
              </a:p>
            </p:txBody>
          </p:sp>
          <p:sp>
            <p:nvSpPr>
              <p:cNvPr id="91" name="Line 1556"/>
              <p:cNvSpPr>
                <a:spLocks noChangeShapeType="1"/>
              </p:cNvSpPr>
              <p:nvPr/>
            </p:nvSpPr>
            <p:spPr bwMode="auto">
              <a:xfrm>
                <a:off x="3319463" y="5165725"/>
                <a:ext cx="0" cy="24447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solidFill>
                    <a:prstClr val="black"/>
                  </a:solidFill>
                </a:endParaRPr>
              </a:p>
            </p:txBody>
          </p:sp>
        </p:grpSp>
        <p:pic>
          <p:nvPicPr>
            <p:cNvPr id="83"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6413" y="5792788"/>
              <a:ext cx="10556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2" descr="C:\Users\006847\AppData\Local\Microsoft\Windows\Temporary Internet Files\Content.IE5\8I31WK2K\MC900441332[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22413" y="5740400"/>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2" descr="C:\Users\006847\AppData\Local\Microsoft\Windows\Temporary Internet Files\Content.IE5\8I31WK2K\MC900441332[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06700" y="6450013"/>
              <a:ext cx="290513"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67" descr="20060511_a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3350" y="5730875"/>
              <a:ext cx="127000"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67" descr="20060511_a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1288" y="6337300"/>
              <a:ext cx="125412"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3" name="正方形/長方形 112"/>
          <p:cNvSpPr/>
          <p:nvPr/>
        </p:nvSpPr>
        <p:spPr>
          <a:xfrm>
            <a:off x="3497892" y="6602988"/>
            <a:ext cx="3459227" cy="261610"/>
          </a:xfrm>
          <a:prstGeom prst="rect">
            <a:avLst/>
          </a:prstGeom>
        </p:spPr>
        <p:txBody>
          <a:bodyPr wrap="square">
            <a:spAutoFit/>
          </a:bodyPr>
          <a:lstStyle/>
          <a:p>
            <a:r>
              <a:rPr lang="ja-JP" altLang="en-US" sz="1100" u="sng" dirty="0" smtClean="0">
                <a:solidFill>
                  <a:prstClr val="black"/>
                </a:solidFill>
              </a:rPr>
              <a:t>携帯電話等エリア整備事業のイメージ図</a:t>
            </a:r>
            <a:endParaRPr lang="ja-JP" altLang="en-US" sz="1100" u="sng" dirty="0">
              <a:solidFill>
                <a:prstClr val="black"/>
              </a:solidFill>
            </a:endParaRPr>
          </a:p>
        </p:txBody>
      </p:sp>
      <p:sp>
        <p:nvSpPr>
          <p:cNvPr id="57" name="円/楕円 56"/>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10</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743321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大項目"/>
          <p:cNvSpPr txBox="1"/>
          <p:nvPr/>
        </p:nvSpPr>
        <p:spPr>
          <a:xfrm>
            <a:off x="0" y="50779"/>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a:latin typeface="HGP創英角ｺﾞｼｯｸUB" pitchFamily="50" charset="-128"/>
                <a:ea typeface="HGP創英角ｺﾞｼｯｸUB" pitchFamily="50" charset="-128"/>
                <a:cs typeface="Courier New" pitchFamily="49" charset="0"/>
              </a:rPr>
              <a:t>Ⅰ</a:t>
            </a:r>
            <a:r>
              <a:rPr lang="ja-JP" altLang="en-US" sz="2200" dirty="0" err="1" smtClean="0">
                <a:latin typeface="HGP創英角ｺﾞｼｯｸUB" pitchFamily="50" charset="-128"/>
                <a:ea typeface="HGP創英角ｺﾞｼｯｸUB" pitchFamily="50" charset="-128"/>
                <a:cs typeface="Courier New" pitchFamily="49" charset="0"/>
              </a:rPr>
              <a:t>．</a:t>
            </a:r>
            <a:r>
              <a:rPr lang="ja-JP" altLang="en-US" sz="2200" dirty="0" smtClean="0">
                <a:latin typeface="HGP創英角ｺﾞｼｯｸUB" pitchFamily="50" charset="-128"/>
                <a:ea typeface="HGP創英角ｺﾞｼｯｸUB" pitchFamily="50" charset="-128"/>
                <a:cs typeface="Courier New" pitchFamily="49" charset="0"/>
              </a:rPr>
              <a:t>地方創生と経済好循環の確立</a:t>
            </a:r>
            <a:r>
              <a:rPr lang="en-US" altLang="ja-JP" sz="20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 </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　２．</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を活用した地域の活性化　</a:t>
            </a:r>
            <a:r>
              <a:rPr lang="en-US" altLang="ja-JP" sz="1600" dirty="0" smtClean="0">
                <a:latin typeface="HGP創英角ｺﾞｼｯｸUB" pitchFamily="50" charset="-128"/>
                <a:ea typeface="HGP創英角ｺﾞｼｯｸUB" pitchFamily="50" charset="-128"/>
                <a:cs typeface="Courier New" pitchFamily="49" charset="0"/>
              </a:rPr>
              <a:t>-</a:t>
            </a:r>
            <a:endParaRPr lang="en-US" altLang="ja-JP" sz="1600" dirty="0">
              <a:latin typeface="HGP創英角ｺﾞｼｯｸUB" pitchFamily="50" charset="-128"/>
              <a:ea typeface="HGP創英角ｺﾞｼｯｸUB" pitchFamily="50" charset="-128"/>
            </a:endParaRPr>
          </a:p>
        </p:txBody>
      </p:sp>
      <p:sp>
        <p:nvSpPr>
          <p:cNvPr id="109" name="中項目"/>
          <p:cNvSpPr/>
          <p:nvPr/>
        </p:nvSpPr>
        <p:spPr>
          <a:xfrm>
            <a:off x="99178" y="705993"/>
            <a:ext cx="6859613"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ja-JP" altLang="en-US" sz="2000" spc="-20" dirty="0" smtClean="0">
                <a:solidFill>
                  <a:prstClr val="black"/>
                </a:solidFill>
                <a:latin typeface="HGP創英角ｺﾞｼｯｸUB" pitchFamily="50" charset="-128"/>
                <a:ea typeface="HGP創英角ｺﾞｼｯｸUB" pitchFamily="50" charset="-128"/>
              </a:rPr>
              <a:t>　（１）　地域</a:t>
            </a:r>
            <a:r>
              <a:rPr lang="ja-JP" altLang="en-US" sz="2000" spc="-20" dirty="0">
                <a:solidFill>
                  <a:prstClr val="black"/>
                </a:solidFill>
                <a:latin typeface="HGP創英角ｺﾞｼｯｸUB" pitchFamily="50" charset="-128"/>
                <a:ea typeface="HGP創英角ｺﾞｼｯｸUB" pitchFamily="50" charset="-128"/>
              </a:rPr>
              <a:t>のＩＣＴ基盤整備（ブロードバンド・モバイル・</a:t>
            </a:r>
            <a:r>
              <a:rPr lang="en-US" altLang="ja-JP" sz="2000" spc="-20" dirty="0">
                <a:solidFill>
                  <a:prstClr val="black"/>
                </a:solidFill>
                <a:latin typeface="HGP創英角ｺﾞｼｯｸUB" pitchFamily="50" charset="-128"/>
                <a:ea typeface="HGP創英角ｺﾞｼｯｸUB" pitchFamily="50" charset="-128"/>
              </a:rPr>
              <a:t>Wi-Fi</a:t>
            </a:r>
            <a:r>
              <a:rPr lang="ja-JP" altLang="en-US" sz="2000" spc="-20" dirty="0">
                <a:solidFill>
                  <a:prstClr val="black"/>
                </a:solidFill>
                <a:latin typeface="HGP創英角ｺﾞｼｯｸUB" pitchFamily="50" charset="-128"/>
                <a:ea typeface="HGP創英角ｺﾞｼｯｸUB" pitchFamily="50" charset="-128"/>
              </a:rPr>
              <a:t>等</a:t>
            </a:r>
            <a:r>
              <a:rPr lang="ja-JP" altLang="en-US" sz="2000" spc="-20" dirty="0" smtClean="0">
                <a:solidFill>
                  <a:prstClr val="black"/>
                </a:solidFill>
                <a:latin typeface="HGP創英角ｺﾞｼｯｸUB" pitchFamily="50" charset="-128"/>
                <a:ea typeface="HGP創英角ｺﾞｼｯｸUB" pitchFamily="50" charset="-128"/>
              </a:rPr>
              <a:t>）</a:t>
            </a:r>
            <a:endParaRPr lang="ja-JP" altLang="en-US" sz="2000" spc="-20" dirty="0">
              <a:solidFill>
                <a:prstClr val="black"/>
              </a:solidFill>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56" name="01 人事評価 本文"/>
          <p:cNvSpPr txBox="1"/>
          <p:nvPr/>
        </p:nvSpPr>
        <p:spPr>
          <a:xfrm>
            <a:off x="454942" y="4457784"/>
            <a:ext cx="5178447" cy="338554"/>
          </a:xfrm>
          <a:prstGeom prst="rect">
            <a:avLst/>
          </a:prstGeom>
          <a:noFill/>
        </p:spPr>
        <p:txBody>
          <a:bodyPr wrap="square" rtlCol="0">
            <a:spAutoFit/>
          </a:bodyPr>
          <a:lstStyle/>
          <a:p>
            <a:pPr marL="215900" indent="-215900" algn="just" fontAlgn="base">
              <a:spcBef>
                <a:spcPct val="0"/>
              </a:spcBef>
              <a:spcAft>
                <a:spcPct val="0"/>
              </a:spcAft>
            </a:pPr>
            <a:r>
              <a:rPr lang="ja-JP" altLang="en-US" sz="1600" dirty="0">
                <a:latin typeface="ＭＳ 明朝" pitchFamily="17" charset="-128"/>
                <a:ea typeface="ＭＳ 明朝" pitchFamily="17" charset="-128"/>
              </a:rPr>
              <a:t>　</a:t>
            </a:r>
            <a:r>
              <a:rPr lang="ja-JP" altLang="en-US" sz="1600" dirty="0" smtClean="0">
                <a:latin typeface="ＭＳ 明朝" pitchFamily="17" charset="-128"/>
                <a:ea typeface="ＭＳ 明朝" pitchFamily="17" charset="-128"/>
              </a:rPr>
              <a:t>　</a:t>
            </a:r>
            <a:endParaRPr lang="ja-JP" altLang="en-US" sz="1600" dirty="0">
              <a:latin typeface="ＭＳ 明朝" pitchFamily="17" charset="-128"/>
              <a:ea typeface="ＭＳ 明朝" pitchFamily="17" charset="-128"/>
            </a:endParaRPr>
          </a:p>
        </p:txBody>
      </p:sp>
      <p:sp>
        <p:nvSpPr>
          <p:cNvPr id="158" name="テキスト ボックス 157"/>
          <p:cNvSpPr txBox="1"/>
          <p:nvPr/>
        </p:nvSpPr>
        <p:spPr>
          <a:xfrm>
            <a:off x="601629" y="1812149"/>
            <a:ext cx="5335787" cy="892552"/>
          </a:xfrm>
          <a:prstGeom prst="rect">
            <a:avLst/>
          </a:prstGeom>
          <a:noFill/>
          <a:ln w="12700">
            <a:noFill/>
            <a:prstDash val="lgDash"/>
          </a:ln>
        </p:spPr>
        <p:txBody>
          <a:bodyPr wrap="square" rtlCol="0">
            <a:spAutoFit/>
          </a:bodyPr>
          <a:lstStyle/>
          <a:p>
            <a:r>
              <a:rPr lang="en-US" altLang="ja-JP" sz="1300" dirty="0" smtClean="0">
                <a:latin typeface="+mj-ea"/>
              </a:rPr>
              <a:t>【</a:t>
            </a:r>
            <a:r>
              <a:rPr lang="ja-JP" altLang="en-US" sz="1300" dirty="0" smtClean="0">
                <a:latin typeface="+mj-ea"/>
              </a:rPr>
              <a:t>予算</a:t>
            </a:r>
            <a:r>
              <a:rPr lang="en-US" altLang="ja-JP" sz="1300" dirty="0" smtClean="0">
                <a:latin typeface="+mj-ea"/>
              </a:rPr>
              <a:t>】</a:t>
            </a:r>
            <a:r>
              <a:rPr lang="ja-JP" altLang="en-US" sz="1300" dirty="0" smtClean="0">
                <a:latin typeface="+mj-ea"/>
              </a:rPr>
              <a:t>　</a:t>
            </a:r>
            <a:r>
              <a:rPr lang="ja-JP" altLang="en-US" sz="1300" dirty="0"/>
              <a:t>公衆無線ＬＡＮ環境整備支援事業</a:t>
            </a:r>
            <a:r>
              <a:rPr lang="ja-JP" altLang="en-US" sz="1300" dirty="0">
                <a:latin typeface="ＭＳ Ｐゴシック" panose="020B0600070205080204" pitchFamily="50" charset="-128"/>
                <a:ea typeface="ＭＳ Ｐゴシック" panose="020B0600070205080204" pitchFamily="50" charset="-128"/>
              </a:rPr>
              <a:t>　</a:t>
            </a:r>
            <a:r>
              <a:rPr lang="ja-JP" altLang="en-US" sz="1300" dirty="0" smtClean="0">
                <a:latin typeface="ＭＳ Ｐゴシック" panose="020B0600070205080204" pitchFamily="50" charset="-128"/>
                <a:ea typeface="ＭＳ Ｐゴシック" panose="020B0600070205080204" pitchFamily="50" charset="-128"/>
              </a:rPr>
              <a:t>３８．９億円</a:t>
            </a:r>
            <a:endParaRPr lang="en-US" altLang="ja-JP" sz="1300" dirty="0">
              <a:latin typeface="ＭＳ Ｐゴシック" panose="020B0600070205080204" pitchFamily="50" charset="-128"/>
              <a:ea typeface="ＭＳ Ｐゴシック" panose="020B0600070205080204" pitchFamily="50" charset="-128"/>
            </a:endParaRPr>
          </a:p>
          <a:p>
            <a:r>
              <a:rPr lang="ja-JP" altLang="en-US" sz="1300" dirty="0">
                <a:latin typeface="ＭＳ Ｐゴシック" panose="020B0600070205080204" pitchFamily="50" charset="-128"/>
                <a:ea typeface="ＭＳ Ｐゴシック" panose="020B0600070205080204" pitchFamily="50" charset="-128"/>
              </a:rPr>
              <a:t>　　　　　（２８年度　観光・防災Ｗｉ－Ｆｉステーション整備事業　</a:t>
            </a:r>
            <a:r>
              <a:rPr lang="ja-JP" altLang="en-US" sz="1300" dirty="0" smtClean="0">
                <a:latin typeface="ＭＳ Ｐゴシック" panose="020B0600070205080204" pitchFamily="50" charset="-128"/>
                <a:ea typeface="ＭＳ Ｐゴシック" panose="020B0600070205080204" pitchFamily="50" charset="-128"/>
              </a:rPr>
              <a:t>２．６億円</a:t>
            </a:r>
            <a:r>
              <a:rPr lang="ja-JP" altLang="en-US" sz="1300" dirty="0">
                <a:latin typeface="ＭＳ Ｐゴシック" panose="020B0600070205080204" pitchFamily="50" charset="-128"/>
                <a:ea typeface="ＭＳ Ｐゴシック" panose="020B0600070205080204" pitchFamily="50" charset="-128"/>
              </a:rPr>
              <a:t>、</a:t>
            </a:r>
            <a:endParaRPr lang="en-US" altLang="ja-JP" sz="1300" dirty="0">
              <a:latin typeface="ＭＳ Ｐゴシック" panose="020B0600070205080204" pitchFamily="50" charset="-128"/>
              <a:ea typeface="ＭＳ Ｐゴシック" panose="020B0600070205080204" pitchFamily="50" charset="-128"/>
            </a:endParaRPr>
          </a:p>
          <a:p>
            <a:r>
              <a:rPr lang="ja-JP" altLang="en-US" sz="1300" dirty="0">
                <a:latin typeface="ＭＳ Ｐゴシック" panose="020B0600070205080204" pitchFamily="50" charset="-128"/>
                <a:ea typeface="ＭＳ Ｐゴシック" panose="020B0600070205080204" pitchFamily="50" charset="-128"/>
              </a:rPr>
              <a:t>　　　 　　２８年度　公衆無線ＬＡＮ環境整備支援事業</a:t>
            </a:r>
            <a:endParaRPr lang="en-US" altLang="ja-JP" sz="1300" dirty="0">
              <a:latin typeface="ＭＳ Ｐゴシック" panose="020B0600070205080204" pitchFamily="50" charset="-128"/>
              <a:ea typeface="ＭＳ Ｐゴシック" panose="020B0600070205080204" pitchFamily="50" charset="-128"/>
            </a:endParaRPr>
          </a:p>
          <a:p>
            <a:r>
              <a:rPr lang="ja-JP" altLang="en-US" sz="1300" dirty="0">
                <a:latin typeface="ＭＳ Ｐゴシック" panose="020B0600070205080204" pitchFamily="50" charset="-128"/>
                <a:ea typeface="ＭＳ Ｐゴシック" panose="020B0600070205080204" pitchFamily="50" charset="-128"/>
              </a:rPr>
              <a:t>　　　　　（携帯電話等エリア整備事業）１２．６億円の内数）</a:t>
            </a:r>
            <a:endParaRPr lang="en-US" altLang="ja-JP" sz="1300" dirty="0">
              <a:latin typeface="ＭＳ Ｐゴシック" panose="020B0600070205080204" pitchFamily="50" charset="-128"/>
              <a:ea typeface="ＭＳ Ｐゴシック" panose="020B0600070205080204" pitchFamily="50" charset="-128"/>
            </a:endParaRPr>
          </a:p>
        </p:txBody>
      </p:sp>
      <p:sp>
        <p:nvSpPr>
          <p:cNvPr id="63" name="角丸四角形 62"/>
          <p:cNvSpPr/>
          <p:nvPr/>
        </p:nvSpPr>
        <p:spPr>
          <a:xfrm rot="16200000">
            <a:off x="3825365" y="-2356900"/>
            <a:ext cx="2083582" cy="9488218"/>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64" name="Rectangle 4"/>
          <p:cNvSpPr>
            <a:spLocks noChangeArrowheads="1"/>
          </p:cNvSpPr>
          <p:nvPr/>
        </p:nvSpPr>
        <p:spPr bwMode="auto">
          <a:xfrm>
            <a:off x="314964" y="2724144"/>
            <a:ext cx="9296300" cy="566309"/>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indent="-285750">
              <a:lnSpc>
                <a:spcPct val="110000"/>
              </a:lnSpc>
              <a:spcBef>
                <a:spcPts val="400"/>
              </a:spcBef>
              <a:buClr>
                <a:srgbClr val="FF9900"/>
              </a:buClr>
              <a:buSzPct val="120000"/>
              <a:buFont typeface="Arial" pitchFamily="34" charset="0"/>
              <a:buChar char="•"/>
              <a:defRPr/>
            </a:pPr>
            <a:r>
              <a:rPr lang="ja-JP" altLang="en-US" sz="1400" dirty="0" smtClean="0">
                <a:ln w="1905"/>
                <a:latin typeface="ＭＳ 明朝" panose="02020609040205080304" pitchFamily="17" charset="-128"/>
                <a:ea typeface="ＭＳ 明朝" panose="02020609040205080304" pitchFamily="17" charset="-128"/>
              </a:rPr>
              <a:t>事業採算</a:t>
            </a:r>
            <a:r>
              <a:rPr lang="ja-JP" altLang="en-US" sz="1400" dirty="0">
                <a:ln w="1905"/>
                <a:latin typeface="ＭＳ 明朝" panose="02020609040205080304" pitchFamily="17" charset="-128"/>
                <a:ea typeface="ＭＳ 明朝" panose="02020609040205080304" pitchFamily="17" charset="-128"/>
              </a:rPr>
              <a:t>上等の問題により整備が困難な公共的な観光・防災拠点において、地方公共団体等がＷｉ－Ｆｉ環境の整備を行う場合に、その事業費の一部を補助</a:t>
            </a:r>
          </a:p>
        </p:txBody>
      </p:sp>
      <p:sp>
        <p:nvSpPr>
          <p:cNvPr id="65" name="テキスト ボックス 64"/>
          <p:cNvSpPr txBox="1"/>
          <p:nvPr/>
        </p:nvSpPr>
        <p:spPr>
          <a:xfrm>
            <a:off x="196425" y="1345418"/>
            <a:ext cx="9565332"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ja-JP" altLang="en-US" dirty="0">
                <a:ln w="1905"/>
                <a:latin typeface="HGP創英角ｺﾞｼｯｸUB" pitchFamily="50" charset="-128"/>
                <a:ea typeface="HGP創英角ｺﾞｼｯｸUB" pitchFamily="50" charset="-128"/>
              </a:rPr>
              <a:t>　公共的な観光・防災拠点におけるＷｉ－Ｆｉ環境整備</a:t>
            </a:r>
            <a:r>
              <a:rPr lang="ja-JP" altLang="en-US" dirty="0" smtClean="0">
                <a:ln w="1905"/>
                <a:latin typeface="HGP創英角ｺﾞｼｯｸUB" pitchFamily="50" charset="-128"/>
                <a:ea typeface="HGP創英角ｺﾞｼｯｸUB" pitchFamily="50" charset="-128"/>
              </a:rPr>
              <a:t>の</a:t>
            </a:r>
            <a:r>
              <a:rPr lang="ja-JP" altLang="en-US" dirty="0">
                <a:ln w="1905"/>
                <a:latin typeface="HGP創英角ｺﾞｼｯｸUB" pitchFamily="50" charset="-128"/>
                <a:ea typeface="HGP創英角ｺﾞｼｯｸUB" pitchFamily="50" charset="-128"/>
              </a:rPr>
              <a:t>推進</a:t>
            </a:r>
          </a:p>
        </p:txBody>
      </p:sp>
      <p:pic>
        <p:nvPicPr>
          <p:cNvPr id="59"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3229" y="3543230"/>
            <a:ext cx="6227137" cy="325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円/楕円 11"/>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11</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148680360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3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defTabSz="914400" eaLnBrk="1" hangingPunct="1">
              <a:spcBef>
                <a:spcPct val="0"/>
              </a:spcBef>
              <a:buFontTx/>
              <a:buNone/>
            </a:pPr>
            <a:endParaRPr lang="ja-JP" altLang="en-US" sz="2000">
              <a:solidFill>
                <a:prstClr val="black"/>
              </a:solidFill>
              <a:latin typeface="Arial" charset="0"/>
            </a:endParaRPr>
          </a:p>
        </p:txBody>
      </p:sp>
      <p:sp>
        <p:nvSpPr>
          <p:cNvPr id="14340" name="Rectangle 2"/>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3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defTabSz="914400" eaLnBrk="1" hangingPunct="1">
              <a:spcBef>
                <a:spcPct val="0"/>
              </a:spcBef>
              <a:buFontTx/>
              <a:buNone/>
            </a:pPr>
            <a:endParaRPr lang="ja-JP" altLang="en-US" sz="2000">
              <a:solidFill>
                <a:prstClr val="black"/>
              </a:solidFill>
              <a:latin typeface="Arial" charset="0"/>
            </a:endParaRPr>
          </a:p>
        </p:txBody>
      </p:sp>
      <p:sp>
        <p:nvSpPr>
          <p:cNvPr id="12" name="左右矢印 11"/>
          <p:cNvSpPr/>
          <p:nvPr/>
        </p:nvSpPr>
        <p:spPr bwMode="auto">
          <a:xfrm>
            <a:off x="449263" y="2871986"/>
            <a:ext cx="8982075" cy="2554288"/>
          </a:xfrm>
          <a:prstGeom prst="leftRightArrow">
            <a:avLst>
              <a:gd name="adj1" fmla="val 82534"/>
              <a:gd name="adj2" fmla="val 20230"/>
            </a:avLst>
          </a:prstGeom>
          <a:gradFill flip="none" rotWithShape="1">
            <a:gsLst>
              <a:gs pos="0">
                <a:srgbClr val="FF9393"/>
              </a:gs>
              <a:gs pos="62000">
                <a:schemeClr val="bg1"/>
              </a:gs>
              <a:gs pos="100000">
                <a:srgbClr val="0070C0">
                  <a:lumMod val="65000"/>
                  <a:lumOff val="35000"/>
                </a:srgbClr>
              </a:gs>
            </a:gsLst>
            <a:lin ang="10800000" scaled="0"/>
            <a:tileRect/>
          </a:gradFill>
          <a:ln w="25400" cap="flat" cmpd="sng" algn="ctr">
            <a:noFill/>
            <a:prstDash val="solid"/>
          </a:ln>
          <a:effectLst/>
        </p:spPr>
        <p:txBody>
          <a:bodyPr anchor="ctr"/>
          <a:lstStyle/>
          <a:p>
            <a:pPr algn="ctr" defTabSz="914400">
              <a:defRPr/>
            </a:pPr>
            <a:endParaRPr kumimoji="0" lang="ja-JP" altLang="en-US" kern="0" dirty="0">
              <a:solidFill>
                <a:prstClr val="black"/>
              </a:solidFill>
              <a:latin typeface="HGP創英角ｺﾞｼｯｸUB" pitchFamily="50" charset="-128"/>
              <a:ea typeface="HGP創英角ｺﾞｼｯｸUB" pitchFamily="50" charset="-128"/>
            </a:endParaRPr>
          </a:p>
        </p:txBody>
      </p:sp>
      <p:sp>
        <p:nvSpPr>
          <p:cNvPr id="13" name="テキスト ボックス 12"/>
          <p:cNvSpPr txBox="1"/>
          <p:nvPr/>
        </p:nvSpPr>
        <p:spPr bwMode="auto">
          <a:xfrm>
            <a:off x="2744470" y="3041531"/>
            <a:ext cx="1004888" cy="461665"/>
          </a:xfrm>
          <a:prstGeom prst="rect">
            <a:avLst/>
          </a:prstGeom>
          <a:noFill/>
        </p:spPr>
        <p:txBody>
          <a:bodyPr>
            <a:spAutoFit/>
          </a:bodyPr>
          <a:lstStyle/>
          <a:p>
            <a:pPr algn="ctr" defTabSz="914400">
              <a:defRPr/>
            </a:pPr>
            <a:r>
              <a:rPr kumimoji="0" lang="ja-JP" altLang="en-US" sz="1200" b="1" kern="0" dirty="0">
                <a:solidFill>
                  <a:prstClr val="black"/>
                </a:solidFill>
                <a:latin typeface="Arial" pitchFamily="34" charset="0"/>
              </a:rPr>
              <a:t>宿泊</a:t>
            </a:r>
            <a:r>
              <a:rPr kumimoji="0" lang="ja-JP" altLang="en-US" sz="1200" b="1" kern="0" dirty="0" smtClean="0">
                <a:solidFill>
                  <a:prstClr val="black"/>
                </a:solidFill>
                <a:latin typeface="Arial" pitchFamily="34" charset="0"/>
              </a:rPr>
              <a:t>施設</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29</a:t>
            </a:r>
            <a:r>
              <a:rPr kumimoji="0" lang="ja-JP" altLang="en-US" sz="1200" b="1" kern="0" dirty="0">
                <a:solidFill>
                  <a:prstClr val="black"/>
                </a:solidFill>
                <a:latin typeface="Arial" pitchFamily="34" charset="0"/>
              </a:rPr>
              <a:t>％</a:t>
            </a:r>
          </a:p>
        </p:txBody>
      </p:sp>
      <p:pic>
        <p:nvPicPr>
          <p:cNvPr id="14345" name="Picture 2" descr="N:\文書管理フォルダ\02 推進係\01 予算要求\ポンチ絵素材集\コンビニ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7753" y="4556324"/>
            <a:ext cx="588962"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6580" y="4608711"/>
            <a:ext cx="1063625" cy="54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25" y="3429199"/>
            <a:ext cx="792163"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13" descr="D:\user\007752\Desktop\map022[1].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44913" y="4457899"/>
            <a:ext cx="757237" cy="72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2" descr="D:\user\009180\Desktop\005154.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8933" y="3462219"/>
            <a:ext cx="620712"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50" name="Picture 156" descr="D:\user\007834\Desktop\MC900394928.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14875" y="3486666"/>
            <a:ext cx="80327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テキスト ボックス 21"/>
          <p:cNvSpPr txBox="1"/>
          <p:nvPr/>
        </p:nvSpPr>
        <p:spPr bwMode="auto">
          <a:xfrm>
            <a:off x="4701381" y="3102492"/>
            <a:ext cx="901700" cy="461665"/>
          </a:xfrm>
          <a:prstGeom prst="rect">
            <a:avLst/>
          </a:prstGeom>
          <a:noFill/>
        </p:spPr>
        <p:txBody>
          <a:bodyPr wrap="square">
            <a:spAutoFit/>
          </a:bodyPr>
          <a:lstStyle/>
          <a:p>
            <a:pPr algn="ctr" defTabSz="914400">
              <a:defRPr/>
            </a:pPr>
            <a:r>
              <a:rPr kumimoji="0" lang="ja-JP" altLang="en-US" sz="1200" b="1" kern="0" dirty="0">
                <a:solidFill>
                  <a:prstClr val="black"/>
                </a:solidFill>
                <a:latin typeface="Arial" pitchFamily="34" charset="0"/>
              </a:rPr>
              <a:t>文化</a:t>
            </a:r>
            <a:r>
              <a:rPr kumimoji="0" lang="ja-JP" altLang="en-US" sz="1200" b="1" kern="0" dirty="0" smtClean="0">
                <a:solidFill>
                  <a:prstClr val="black"/>
                </a:solidFill>
                <a:latin typeface="Arial" pitchFamily="34" charset="0"/>
              </a:rPr>
              <a:t>財</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smtClean="0">
                <a:solidFill>
                  <a:prstClr val="black"/>
                </a:solidFill>
                <a:latin typeface="Arial" pitchFamily="34" charset="0"/>
              </a:rPr>
              <a:t>5</a:t>
            </a:r>
            <a:r>
              <a:rPr kumimoji="0" lang="ja-JP" altLang="en-US" sz="1200" b="1" kern="0" dirty="0" smtClean="0">
                <a:solidFill>
                  <a:prstClr val="black"/>
                </a:solidFill>
                <a:latin typeface="Arial" pitchFamily="34" charset="0"/>
              </a:rPr>
              <a:t>％</a:t>
            </a:r>
            <a:endParaRPr kumimoji="0" lang="ja-JP" altLang="en-US" sz="1200" b="1" kern="0" dirty="0">
              <a:solidFill>
                <a:prstClr val="black"/>
              </a:solidFill>
              <a:latin typeface="Arial" pitchFamily="34" charset="0"/>
            </a:endParaRPr>
          </a:p>
        </p:txBody>
      </p:sp>
      <p:sp>
        <p:nvSpPr>
          <p:cNvPr id="30" name="テキスト ボックス 29"/>
          <p:cNvSpPr txBox="1"/>
          <p:nvPr/>
        </p:nvSpPr>
        <p:spPr bwMode="auto">
          <a:xfrm>
            <a:off x="1841818" y="4095949"/>
            <a:ext cx="1012825" cy="646331"/>
          </a:xfrm>
          <a:prstGeom prst="rect">
            <a:avLst/>
          </a:prstGeom>
          <a:noFill/>
        </p:spPr>
        <p:txBody>
          <a:bodyPr>
            <a:spAutoFit/>
          </a:bodyPr>
          <a:lstStyle/>
          <a:p>
            <a:pPr algn="ctr" defTabSz="914400">
              <a:defRPr/>
            </a:pPr>
            <a:r>
              <a:rPr kumimoji="0" lang="ja-JP" altLang="en-US" sz="1200" b="1" kern="0" dirty="0" smtClean="0">
                <a:solidFill>
                  <a:prstClr val="black"/>
                </a:solidFill>
                <a:latin typeface="Arial" pitchFamily="34" charset="0"/>
              </a:rPr>
              <a:t>ショッピングセンター</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19</a:t>
            </a:r>
            <a:r>
              <a:rPr kumimoji="0" lang="ja-JP" altLang="en-US" sz="1200" b="1" kern="0" dirty="0">
                <a:solidFill>
                  <a:prstClr val="black"/>
                </a:solidFill>
                <a:latin typeface="Arial" pitchFamily="34" charset="0"/>
              </a:rPr>
              <a:t>％</a:t>
            </a:r>
          </a:p>
        </p:txBody>
      </p:sp>
      <p:sp>
        <p:nvSpPr>
          <p:cNvPr id="35" name="正方形/長方形 34"/>
          <p:cNvSpPr/>
          <p:nvPr/>
        </p:nvSpPr>
        <p:spPr>
          <a:xfrm>
            <a:off x="17463" y="2995811"/>
            <a:ext cx="615950" cy="2304000"/>
          </a:xfrm>
          <a:prstGeom prst="rect">
            <a:avLst/>
          </a:prstGeom>
        </p:spPr>
        <p:txBody>
          <a:bodyPr vert="eaVert">
            <a:spAutoFit/>
          </a:bodyPr>
          <a:lstStyle/>
          <a:p>
            <a:pPr algn="dist" defTabSz="914400">
              <a:defRPr/>
            </a:pPr>
            <a:r>
              <a:rPr lang="ja-JP" altLang="en-US" sz="2800" b="1" dirty="0">
                <a:solidFill>
                  <a:srgbClr val="0070C0"/>
                </a:solidFill>
                <a:effectLst>
                  <a:outerShdw blurRad="50800" dist="38100" dir="2700000" algn="tl" rotWithShape="0">
                    <a:prstClr val="white">
                      <a:alpha val="40000"/>
                    </a:prstClr>
                  </a:outerShdw>
                </a:effectLst>
                <a:latin typeface="Arial" pitchFamily="34" charset="0"/>
              </a:rPr>
              <a:t>民間主導</a:t>
            </a:r>
            <a:endParaRPr lang="en-US" altLang="ja-JP" sz="2800" b="1" dirty="0">
              <a:solidFill>
                <a:srgbClr val="0070C0"/>
              </a:solidFill>
              <a:effectLst>
                <a:outerShdw blurRad="50800" dist="38100" dir="2700000" algn="tl" rotWithShape="0">
                  <a:prstClr val="white">
                    <a:alpha val="40000"/>
                  </a:prstClr>
                </a:outerShdw>
              </a:effectLst>
              <a:latin typeface="Arial" pitchFamily="34" charset="0"/>
            </a:endParaRPr>
          </a:p>
        </p:txBody>
      </p:sp>
      <p:sp>
        <p:nvSpPr>
          <p:cNvPr id="40" name="正方形/長方形 39"/>
          <p:cNvSpPr/>
          <p:nvPr/>
        </p:nvSpPr>
        <p:spPr>
          <a:xfrm>
            <a:off x="9305925" y="2995811"/>
            <a:ext cx="615950" cy="2304000"/>
          </a:xfrm>
          <a:prstGeom prst="rect">
            <a:avLst/>
          </a:prstGeom>
        </p:spPr>
        <p:txBody>
          <a:bodyPr vert="eaVert">
            <a:spAutoFit/>
          </a:bodyPr>
          <a:lstStyle/>
          <a:p>
            <a:pPr algn="dist" defTabSz="914400">
              <a:defRPr/>
            </a:pPr>
            <a:r>
              <a:rPr lang="ja-JP" altLang="en-US" sz="2800" b="1" dirty="0">
                <a:solidFill>
                  <a:srgbClr val="FF0000"/>
                </a:solidFill>
                <a:effectLst>
                  <a:outerShdw blurRad="50800" dist="38100" dir="2700000" algn="tl" rotWithShape="0">
                    <a:prstClr val="white">
                      <a:alpha val="40000"/>
                    </a:prstClr>
                  </a:outerShdw>
                </a:effectLst>
                <a:latin typeface="Arial" pitchFamily="34" charset="0"/>
              </a:rPr>
              <a:t>行政主導</a:t>
            </a:r>
            <a:endParaRPr lang="ja-JP" altLang="en-US" sz="1400" dirty="0">
              <a:solidFill>
                <a:srgbClr val="FF0000"/>
              </a:solidFill>
              <a:effectLst>
                <a:outerShdw blurRad="50800" dist="38100" dir="2700000" algn="tl" rotWithShape="0">
                  <a:prstClr val="white">
                    <a:alpha val="40000"/>
                  </a:prstClr>
                </a:outerShdw>
              </a:effectLst>
              <a:latin typeface="Arial" pitchFamily="34" charset="0"/>
            </a:endParaRPr>
          </a:p>
        </p:txBody>
      </p:sp>
      <p:sp>
        <p:nvSpPr>
          <p:cNvPr id="41" name="タイトル 1"/>
          <p:cNvSpPr txBox="1">
            <a:spLocks/>
          </p:cNvSpPr>
          <p:nvPr/>
        </p:nvSpPr>
        <p:spPr bwMode="auto">
          <a:xfrm>
            <a:off x="495300" y="44450"/>
            <a:ext cx="8915400" cy="404813"/>
          </a:xfrm>
          <a:prstGeom prst="rect">
            <a:avLst/>
          </a:prstGeom>
          <a:noFill/>
          <a:ln w="9525">
            <a:noFill/>
            <a:miter lim="800000"/>
            <a:headEnd/>
            <a:tailEnd/>
          </a:ln>
        </p:spPr>
        <p:txBody>
          <a:bodyPr lIns="91432" tIns="45716" rIns="91432" bIns="45716"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defTabSz="914400">
              <a:defRPr/>
            </a:pPr>
            <a:r>
              <a:rPr lang="en-US" altLang="ja-JP" sz="2400" kern="0" dirty="0" smtClean="0">
                <a:solidFill>
                  <a:prstClr val="black"/>
                </a:solidFill>
                <a:latin typeface="HGP創英角ｺﾞｼｯｸUB" panose="020B0900000000000000" pitchFamily="50" charset="-128"/>
                <a:ea typeface="HGP創英角ｺﾞｼｯｸUB" panose="020B0900000000000000" pitchFamily="50" charset="-128"/>
                <a:cs typeface="Times New Roman" pitchFamily="18" charset="0"/>
              </a:rPr>
              <a:t>Wi-Fi</a:t>
            </a:r>
            <a:r>
              <a:rPr lang="ja-JP" altLang="en-US" sz="2400" kern="0" dirty="0">
                <a:solidFill>
                  <a:prstClr val="black"/>
                </a:solidFill>
                <a:latin typeface="HGP創英角ｺﾞｼｯｸUB" panose="020B0900000000000000" pitchFamily="50" charset="-128"/>
                <a:ea typeface="HGP創英角ｺﾞｼｯｸUB" panose="020B0900000000000000" pitchFamily="50" charset="-128"/>
                <a:cs typeface="Times New Roman" pitchFamily="18" charset="0"/>
              </a:rPr>
              <a:t>環境整備の全体像</a:t>
            </a:r>
          </a:p>
        </p:txBody>
      </p:sp>
      <p:sp>
        <p:nvSpPr>
          <p:cNvPr id="42" name="テキスト ボックス 41"/>
          <p:cNvSpPr txBox="1"/>
          <p:nvPr/>
        </p:nvSpPr>
        <p:spPr bwMode="auto">
          <a:xfrm>
            <a:off x="3595688" y="3060899"/>
            <a:ext cx="1084262" cy="461665"/>
          </a:xfrm>
          <a:prstGeom prst="rect">
            <a:avLst/>
          </a:prstGeom>
          <a:noFill/>
        </p:spPr>
        <p:txBody>
          <a:bodyPr>
            <a:spAutoFit/>
          </a:bodyPr>
          <a:lstStyle/>
          <a:p>
            <a:pPr algn="ctr" defTabSz="914400">
              <a:defRPr/>
            </a:pPr>
            <a:r>
              <a:rPr kumimoji="0" lang="ja-JP" altLang="en-US" sz="1200" b="1" kern="0" dirty="0" smtClean="0">
                <a:solidFill>
                  <a:prstClr val="black"/>
                </a:solidFill>
                <a:latin typeface="Arial" pitchFamily="34" charset="0"/>
              </a:rPr>
              <a:t>空港</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86</a:t>
            </a:r>
            <a:r>
              <a:rPr kumimoji="0" lang="ja-JP" altLang="en-US" sz="1200" b="1" kern="0" dirty="0">
                <a:solidFill>
                  <a:prstClr val="black"/>
                </a:solidFill>
                <a:latin typeface="Arial" pitchFamily="34" charset="0"/>
              </a:rPr>
              <a:t>％</a:t>
            </a:r>
          </a:p>
        </p:txBody>
      </p:sp>
      <p:pic>
        <p:nvPicPr>
          <p:cNvPr id="14362" name="Picture 4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27100" y="3535561"/>
            <a:ext cx="6953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テキスト ボックス 43"/>
          <p:cNvSpPr txBox="1"/>
          <p:nvPr/>
        </p:nvSpPr>
        <p:spPr bwMode="auto">
          <a:xfrm>
            <a:off x="788193" y="3125669"/>
            <a:ext cx="973138" cy="461665"/>
          </a:xfrm>
          <a:prstGeom prst="rect">
            <a:avLst/>
          </a:prstGeom>
          <a:noFill/>
        </p:spPr>
        <p:txBody>
          <a:bodyPr>
            <a:spAutoFit/>
          </a:bodyPr>
          <a:lstStyle/>
          <a:p>
            <a:pPr algn="ctr" defTabSz="914400">
              <a:defRPr/>
            </a:pPr>
            <a:r>
              <a:rPr kumimoji="0" lang="ja-JP" altLang="en-US" sz="1200" b="1" kern="0" dirty="0" smtClean="0">
                <a:solidFill>
                  <a:prstClr val="black"/>
                </a:solidFill>
                <a:latin typeface="Arial" pitchFamily="34" charset="0"/>
              </a:rPr>
              <a:t>飲食店</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9</a:t>
            </a:r>
            <a:r>
              <a:rPr kumimoji="0" lang="ja-JP" altLang="en-US" sz="1200" b="1" kern="0" dirty="0">
                <a:solidFill>
                  <a:prstClr val="black"/>
                </a:solidFill>
                <a:latin typeface="Arial" pitchFamily="34" charset="0"/>
              </a:rPr>
              <a:t>％</a:t>
            </a:r>
          </a:p>
        </p:txBody>
      </p:sp>
      <p:pic>
        <p:nvPicPr>
          <p:cNvPr id="14365" name="Picture 4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80928" y="4492824"/>
            <a:ext cx="477837"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テキスト ボックス 46"/>
          <p:cNvSpPr txBox="1"/>
          <p:nvPr/>
        </p:nvSpPr>
        <p:spPr bwMode="auto">
          <a:xfrm>
            <a:off x="4431665" y="4094659"/>
            <a:ext cx="1374775" cy="461665"/>
          </a:xfrm>
          <a:prstGeom prst="rect">
            <a:avLst/>
          </a:prstGeom>
          <a:noFill/>
        </p:spPr>
        <p:txBody>
          <a:bodyPr>
            <a:spAutoFit/>
          </a:bodyPr>
          <a:lstStyle/>
          <a:p>
            <a:pPr algn="ctr" defTabSz="914400">
              <a:defRPr/>
            </a:pPr>
            <a:r>
              <a:rPr kumimoji="0" lang="ja-JP" altLang="en-US" sz="1200" b="1" kern="0" dirty="0">
                <a:solidFill>
                  <a:prstClr val="black"/>
                </a:solidFill>
                <a:latin typeface="Arial" pitchFamily="34" charset="0"/>
              </a:rPr>
              <a:t>観光案</a:t>
            </a:r>
            <a:r>
              <a:rPr kumimoji="0" lang="ja-JP" altLang="en-US" sz="1200" b="1" kern="0" dirty="0" smtClean="0">
                <a:solidFill>
                  <a:prstClr val="black"/>
                </a:solidFill>
                <a:latin typeface="Arial" pitchFamily="34" charset="0"/>
              </a:rPr>
              <a:t>内所</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51</a:t>
            </a:r>
            <a:r>
              <a:rPr kumimoji="0" lang="ja-JP" altLang="en-US" sz="1200" b="1" kern="0" dirty="0" smtClean="0">
                <a:solidFill>
                  <a:prstClr val="black"/>
                </a:solidFill>
                <a:latin typeface="Arial" pitchFamily="34" charset="0"/>
              </a:rPr>
              <a:t>％</a:t>
            </a:r>
            <a:endParaRPr kumimoji="0" lang="ja-JP" altLang="en-US" sz="1200" b="1" kern="0" dirty="0">
              <a:solidFill>
                <a:prstClr val="black"/>
              </a:solidFill>
              <a:latin typeface="Arial" pitchFamily="34" charset="0"/>
            </a:endParaRPr>
          </a:p>
        </p:txBody>
      </p:sp>
      <p:pic>
        <p:nvPicPr>
          <p:cNvPr id="14367" name="Picture 4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696745" y="3563740"/>
            <a:ext cx="1138236" cy="523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テキスト ボックス 48"/>
          <p:cNvSpPr txBox="1"/>
          <p:nvPr/>
        </p:nvSpPr>
        <p:spPr bwMode="auto">
          <a:xfrm>
            <a:off x="5435147" y="3094554"/>
            <a:ext cx="1706562" cy="461665"/>
          </a:xfrm>
          <a:prstGeom prst="rect">
            <a:avLst/>
          </a:prstGeom>
          <a:noFill/>
        </p:spPr>
        <p:txBody>
          <a:bodyPr wrap="square">
            <a:spAutoFit/>
          </a:bodyPr>
          <a:lstStyle/>
          <a:p>
            <a:pPr algn="ctr" defTabSz="914400">
              <a:defRPr/>
            </a:pPr>
            <a:r>
              <a:rPr kumimoji="0" lang="ja-JP" altLang="en-US" sz="1200" b="1" kern="0" dirty="0">
                <a:solidFill>
                  <a:prstClr val="black"/>
                </a:solidFill>
                <a:latin typeface="Arial" pitchFamily="34" charset="0"/>
              </a:rPr>
              <a:t>自然</a:t>
            </a:r>
            <a:r>
              <a:rPr kumimoji="0" lang="ja-JP" altLang="en-US" sz="1200" b="1" kern="0" dirty="0" smtClean="0">
                <a:solidFill>
                  <a:prstClr val="black"/>
                </a:solidFill>
                <a:latin typeface="Arial" pitchFamily="34" charset="0"/>
              </a:rPr>
              <a:t>公園　　都市公園</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16</a:t>
            </a:r>
            <a:r>
              <a:rPr kumimoji="0" lang="ja-JP" altLang="en-US" sz="1200" b="1" kern="0" dirty="0" smtClean="0">
                <a:solidFill>
                  <a:prstClr val="black"/>
                </a:solidFill>
                <a:latin typeface="Arial" pitchFamily="34" charset="0"/>
              </a:rPr>
              <a:t>％　　　　　</a:t>
            </a:r>
            <a:r>
              <a:rPr kumimoji="0" lang="en-US" altLang="ja-JP" sz="1200" b="1" kern="0" dirty="0">
                <a:solidFill>
                  <a:prstClr val="black"/>
                </a:solidFill>
                <a:latin typeface="Arial" pitchFamily="34" charset="0"/>
              </a:rPr>
              <a:t>43</a:t>
            </a:r>
            <a:r>
              <a:rPr kumimoji="0" lang="ja-JP" altLang="en-US" sz="1200" b="1" kern="0" dirty="0" smtClean="0">
                <a:solidFill>
                  <a:prstClr val="black"/>
                </a:solidFill>
                <a:latin typeface="Arial" pitchFamily="34" charset="0"/>
              </a:rPr>
              <a:t>％</a:t>
            </a:r>
            <a:endParaRPr kumimoji="0" lang="ja-JP" altLang="en-US" sz="1200" b="1" kern="0" dirty="0">
              <a:solidFill>
                <a:prstClr val="black"/>
              </a:solidFill>
              <a:latin typeface="Arial" pitchFamily="34" charset="0"/>
            </a:endParaRPr>
          </a:p>
        </p:txBody>
      </p:sp>
      <p:sp>
        <p:nvSpPr>
          <p:cNvPr id="7" name="角丸四角形 6"/>
          <p:cNvSpPr/>
          <p:nvPr/>
        </p:nvSpPr>
        <p:spPr>
          <a:xfrm>
            <a:off x="4645025" y="2947441"/>
            <a:ext cx="2447925" cy="23760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53" name="角丸四角形 52"/>
          <p:cNvSpPr/>
          <p:nvPr/>
        </p:nvSpPr>
        <p:spPr>
          <a:xfrm>
            <a:off x="7185025" y="2947441"/>
            <a:ext cx="1728788" cy="2376000"/>
          </a:xfrm>
          <a:prstGeom prst="round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prstClr val="white"/>
              </a:solidFill>
            </a:endParaRPr>
          </a:p>
        </p:txBody>
      </p:sp>
      <p:sp>
        <p:nvSpPr>
          <p:cNvPr id="14372" name="テキスト ボックス 7"/>
          <p:cNvSpPr txBox="1">
            <a:spLocks noChangeArrowheads="1"/>
          </p:cNvSpPr>
          <p:nvPr/>
        </p:nvSpPr>
        <p:spPr bwMode="auto">
          <a:xfrm>
            <a:off x="5673080" y="2634146"/>
            <a:ext cx="265649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3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defTabSz="914400" eaLnBrk="1" hangingPunct="1">
              <a:spcBef>
                <a:spcPct val="0"/>
              </a:spcBef>
              <a:buFontTx/>
              <a:buNone/>
            </a:pPr>
            <a:r>
              <a:rPr lang="ja-JP" altLang="en-US" sz="1600" dirty="0" smtClean="0">
                <a:solidFill>
                  <a:srgbClr val="FF0000"/>
                </a:solidFill>
                <a:latin typeface="HGP創英角ｺﾞｼｯｸUB" pitchFamily="50" charset="-128"/>
                <a:ea typeface="HGP創英角ｺﾞｼｯｸUB" pitchFamily="50" charset="-128"/>
              </a:rPr>
              <a:t>②　公共的な観光・防災拠点</a:t>
            </a:r>
            <a:endParaRPr lang="ja-JP" altLang="en-US" sz="1600" dirty="0">
              <a:solidFill>
                <a:srgbClr val="FF0000"/>
              </a:solidFill>
              <a:latin typeface="HGP創英角ｺﾞｼｯｸUB" pitchFamily="50" charset="-128"/>
              <a:ea typeface="HGP創英角ｺﾞｼｯｸUB" pitchFamily="50" charset="-128"/>
            </a:endParaRPr>
          </a:p>
        </p:txBody>
      </p:sp>
      <p:pic>
        <p:nvPicPr>
          <p:cNvPr id="14376" name="Picture 5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12180" y="4483710"/>
            <a:ext cx="67468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83" name="Picture 5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47533" y="3538419"/>
            <a:ext cx="842962"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テキスト ボックス 80"/>
          <p:cNvSpPr txBox="1"/>
          <p:nvPr/>
        </p:nvSpPr>
        <p:spPr bwMode="auto">
          <a:xfrm>
            <a:off x="1872933" y="2995215"/>
            <a:ext cx="911225" cy="646331"/>
          </a:xfrm>
          <a:prstGeom prst="rect">
            <a:avLst/>
          </a:prstGeom>
          <a:noFill/>
        </p:spPr>
        <p:txBody>
          <a:bodyPr>
            <a:spAutoFit/>
          </a:bodyPr>
          <a:lstStyle/>
          <a:p>
            <a:pPr algn="ctr" defTabSz="914400">
              <a:defRPr/>
            </a:pPr>
            <a:r>
              <a:rPr kumimoji="0" lang="ja-JP" altLang="en-US" sz="1200" b="1" kern="0" dirty="0">
                <a:solidFill>
                  <a:prstClr val="black"/>
                </a:solidFill>
                <a:latin typeface="Arial" pitchFamily="34" charset="0"/>
              </a:rPr>
              <a:t>スポーツ・レク</a:t>
            </a:r>
            <a:r>
              <a:rPr kumimoji="0" lang="ja-JP" altLang="en-US" sz="1200" b="1" kern="0" dirty="0" smtClean="0">
                <a:solidFill>
                  <a:prstClr val="black"/>
                </a:solidFill>
                <a:latin typeface="Arial" pitchFamily="34" charset="0"/>
              </a:rPr>
              <a:t>施設</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27</a:t>
            </a:r>
            <a:r>
              <a:rPr kumimoji="0" lang="ja-JP" altLang="en-US" sz="1200" b="1" kern="0" dirty="0">
                <a:solidFill>
                  <a:prstClr val="black"/>
                </a:solidFill>
                <a:latin typeface="Arial" pitchFamily="34" charset="0"/>
              </a:rPr>
              <a:t>％</a:t>
            </a:r>
          </a:p>
        </p:txBody>
      </p:sp>
      <p:sp>
        <p:nvSpPr>
          <p:cNvPr id="83" name="角丸四角形 82"/>
          <p:cNvSpPr/>
          <p:nvPr/>
        </p:nvSpPr>
        <p:spPr>
          <a:xfrm>
            <a:off x="4880992" y="5947228"/>
            <a:ext cx="3862241" cy="396000"/>
          </a:xfrm>
          <a:prstGeom prst="roundRect">
            <a:avLst>
              <a:gd name="adj" fmla="val 0"/>
            </a:avLst>
          </a:prstGeom>
          <a:ln/>
        </p:spPr>
        <p:style>
          <a:lnRef idx="1">
            <a:schemeClr val="accent2"/>
          </a:lnRef>
          <a:fillRef idx="2">
            <a:schemeClr val="accent2"/>
          </a:fillRef>
          <a:effectRef idx="1">
            <a:schemeClr val="accent2"/>
          </a:effectRef>
          <a:fontRef idx="minor">
            <a:schemeClr val="dk1"/>
          </a:fontRef>
        </p:style>
        <p:txBody>
          <a:bodyPr anchor="ctr"/>
          <a:lstStyle/>
          <a:p>
            <a:pPr algn="ctr" defTabSz="914400">
              <a:defRPr/>
            </a:pPr>
            <a:r>
              <a:rPr kumimoji="0" lang="ja-JP" altLang="en-US" sz="1600" kern="0" dirty="0">
                <a:solidFill>
                  <a:prstClr val="black"/>
                </a:solidFill>
                <a:latin typeface="HGP創英角ｺﾞｼｯｸUB" panose="020B0900000000000000" pitchFamily="50" charset="-128"/>
                <a:ea typeface="HGP創英角ｺﾞｼｯｸUB" panose="020B0900000000000000" pitchFamily="50" charset="-128"/>
              </a:rPr>
              <a:t>整備を</a:t>
            </a:r>
            <a:r>
              <a:rPr kumimoji="0" lang="ja-JP" altLang="en-US" sz="1600" kern="0" dirty="0" smtClean="0">
                <a:solidFill>
                  <a:prstClr val="black"/>
                </a:solidFill>
                <a:latin typeface="HGP創英角ｺﾞｼｯｸUB" panose="020B0900000000000000" pitchFamily="50" charset="-128"/>
                <a:ea typeface="HGP創英角ｺﾞｼｯｸUB" panose="020B0900000000000000" pitchFamily="50" charset="-128"/>
              </a:rPr>
              <a:t>行う地方公共団体へ</a:t>
            </a:r>
            <a:r>
              <a:rPr kumimoji="0" lang="ja-JP" altLang="en-US" sz="1600" kern="0" dirty="0">
                <a:solidFill>
                  <a:prstClr val="black"/>
                </a:solidFill>
                <a:latin typeface="HGP創英角ｺﾞｼｯｸUB" panose="020B0900000000000000" pitchFamily="50" charset="-128"/>
                <a:ea typeface="HGP創英角ｺﾞｼｯｸUB" panose="020B0900000000000000" pitchFamily="50" charset="-128"/>
              </a:rPr>
              <a:t>の支援を実施</a:t>
            </a:r>
          </a:p>
        </p:txBody>
      </p:sp>
      <p:pic>
        <p:nvPicPr>
          <p:cNvPr id="14391" name="Picture 56" descr="C:\Users\007752\AppData\Local\Microsoft\Windows\Temporary Internet Files\Content.IE5\KA6H7DLN\MC900434819.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87333" y="4284861"/>
            <a:ext cx="869950" cy="87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角丸四角形 60"/>
          <p:cNvSpPr/>
          <p:nvPr/>
        </p:nvSpPr>
        <p:spPr bwMode="auto">
          <a:xfrm>
            <a:off x="741363" y="2947441"/>
            <a:ext cx="3843337" cy="2376000"/>
          </a:xfrm>
          <a:prstGeom prst="roundRect">
            <a:avLst/>
          </a:prstGeom>
          <a:noFill/>
          <a:ln>
            <a:solidFill>
              <a:schemeClr val="tx2">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endParaRPr lang="ja-JP" altLang="en-US">
              <a:solidFill>
                <a:srgbClr val="1F497D">
                  <a:lumMod val="40000"/>
                  <a:lumOff val="60000"/>
                </a:srgbClr>
              </a:solidFill>
            </a:endParaRPr>
          </a:p>
        </p:txBody>
      </p:sp>
      <p:sp>
        <p:nvSpPr>
          <p:cNvPr id="62" name="テキスト ボックス 7"/>
          <p:cNvSpPr txBox="1">
            <a:spLocks noChangeArrowheads="1"/>
          </p:cNvSpPr>
          <p:nvPr/>
        </p:nvSpPr>
        <p:spPr bwMode="auto">
          <a:xfrm>
            <a:off x="1988808" y="2634146"/>
            <a:ext cx="1348446"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kumimoji="1" sz="3200">
                <a:solidFill>
                  <a:schemeClr val="tx1"/>
                </a:solidFill>
                <a:latin typeface="Calibri" pitchFamily="34" charset="0"/>
                <a:ea typeface="ＭＳ Ｐゴシック" charset="-128"/>
              </a:defRPr>
            </a:lvl1pPr>
            <a:lvl2pPr marL="742950" indent="-285750">
              <a:spcBef>
                <a:spcPct val="20000"/>
              </a:spcBef>
              <a:buFont typeface="Arial" charset="0"/>
              <a:buChar char="–"/>
              <a:defRPr kumimoji="1" sz="2800">
                <a:solidFill>
                  <a:schemeClr val="tx1"/>
                </a:solidFill>
                <a:latin typeface="Calibri" pitchFamily="34" charset="0"/>
                <a:ea typeface="ＭＳ Ｐゴシック" charset="-128"/>
              </a:defRPr>
            </a:lvl2pPr>
            <a:lvl3pPr marL="1143000" indent="-228600">
              <a:spcBef>
                <a:spcPct val="20000"/>
              </a:spcBef>
              <a:buFont typeface="Arial" charset="0"/>
              <a:buChar char="•"/>
              <a:defRPr kumimoji="1" sz="2300">
                <a:solidFill>
                  <a:schemeClr val="tx1"/>
                </a:solidFill>
                <a:latin typeface="Calibri" pitchFamily="34" charset="0"/>
                <a:ea typeface="ＭＳ Ｐゴシック" charset="-128"/>
              </a:defRPr>
            </a:lvl3pPr>
            <a:lvl4pPr marL="1600200" indent="-228600">
              <a:spcBef>
                <a:spcPct val="20000"/>
              </a:spcBef>
              <a:buFont typeface="Arial" charset="0"/>
              <a:buChar char="–"/>
              <a:defRPr kumimoji="1" sz="2000">
                <a:solidFill>
                  <a:schemeClr val="tx1"/>
                </a:solidFill>
                <a:latin typeface="Calibri" pitchFamily="34" charset="0"/>
                <a:ea typeface="ＭＳ Ｐゴシック" charset="-128"/>
              </a:defRPr>
            </a:lvl4pPr>
            <a:lvl5pPr marL="2057400" indent="-228600">
              <a:spcBef>
                <a:spcPct val="20000"/>
              </a:spcBef>
              <a:buFont typeface="Arial" charset="0"/>
              <a:buChar char="»"/>
              <a:defRPr kumimoji="1" sz="2000">
                <a:solidFill>
                  <a:schemeClr val="tx1"/>
                </a:solidFill>
                <a:latin typeface="Calibri" pitchFamily="34" charset="0"/>
                <a:ea typeface="ＭＳ Ｐゴシック" charset="-128"/>
              </a:defRPr>
            </a:lvl5pPr>
            <a:lvl6pPr marL="25146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6pPr>
            <a:lvl7pPr marL="29718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7pPr>
            <a:lvl8pPr marL="34290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8pPr>
            <a:lvl9pPr marL="3886200" indent="-228600" fontAlgn="base">
              <a:spcBef>
                <a:spcPct val="20000"/>
              </a:spcBef>
              <a:spcAft>
                <a:spcPct val="0"/>
              </a:spcAft>
              <a:buFont typeface="Arial" charset="0"/>
              <a:buChar char="»"/>
              <a:defRPr kumimoji="1" sz="2000">
                <a:solidFill>
                  <a:schemeClr val="tx1"/>
                </a:solidFill>
                <a:latin typeface="Calibri" pitchFamily="34" charset="0"/>
                <a:ea typeface="ＭＳ Ｐゴシック" charset="-128"/>
              </a:defRPr>
            </a:lvl9pPr>
          </a:lstStyle>
          <a:p>
            <a:pPr defTabSz="914400">
              <a:spcBef>
                <a:spcPct val="0"/>
              </a:spcBef>
              <a:buFont typeface="Arial" charset="0"/>
              <a:buNone/>
              <a:defRPr/>
            </a:pPr>
            <a:r>
              <a:rPr lang="ja-JP" altLang="en-US" sz="1600" b="1" dirty="0" smtClean="0">
                <a:solidFill>
                  <a:srgbClr val="1F497D">
                    <a:lumMod val="60000"/>
                    <a:lumOff val="40000"/>
                  </a:srgbClr>
                </a:solidFill>
                <a:latin typeface="AR P丸ゴシック体M" panose="020F0600000000000000" pitchFamily="50" charset="-128"/>
                <a:ea typeface="AR P丸ゴシック体M" panose="020F0600000000000000" pitchFamily="50" charset="-128"/>
              </a:rPr>
              <a:t>①</a:t>
            </a:r>
            <a:r>
              <a:rPr lang="ja-JP" altLang="en-US" sz="1600" b="1" dirty="0" smtClean="0">
                <a:solidFill>
                  <a:srgbClr val="1F497D">
                    <a:lumMod val="60000"/>
                    <a:lumOff val="40000"/>
                  </a:srgbClr>
                </a:solidFill>
              </a:rPr>
              <a:t>　</a:t>
            </a:r>
            <a:r>
              <a:rPr lang="ja-JP" altLang="en-US" sz="1600" dirty="0" smtClean="0">
                <a:solidFill>
                  <a:srgbClr val="1F497D">
                    <a:lumMod val="60000"/>
                    <a:lumOff val="40000"/>
                  </a:srgbClr>
                </a:solidFill>
                <a:latin typeface="HGP創英角ｺﾞｼｯｸUB" pitchFamily="50" charset="-128"/>
                <a:ea typeface="HGP創英角ｺﾞｼｯｸUB" pitchFamily="50" charset="-128"/>
              </a:rPr>
              <a:t>商業</a:t>
            </a:r>
            <a:r>
              <a:rPr lang="ja-JP" altLang="en-US" sz="1600" dirty="0">
                <a:solidFill>
                  <a:srgbClr val="1F497D">
                    <a:lumMod val="60000"/>
                    <a:lumOff val="40000"/>
                  </a:srgbClr>
                </a:solidFill>
                <a:latin typeface="HGP創英角ｺﾞｼｯｸUB" pitchFamily="50" charset="-128"/>
                <a:ea typeface="HGP創英角ｺﾞｼｯｸUB" pitchFamily="50" charset="-128"/>
              </a:rPr>
              <a:t>施設</a:t>
            </a:r>
          </a:p>
        </p:txBody>
      </p:sp>
      <p:sp>
        <p:nvSpPr>
          <p:cNvPr id="14" name="テキスト ボックス 13"/>
          <p:cNvSpPr txBox="1"/>
          <p:nvPr/>
        </p:nvSpPr>
        <p:spPr bwMode="auto">
          <a:xfrm>
            <a:off x="3636963" y="4145161"/>
            <a:ext cx="971550" cy="461665"/>
          </a:xfrm>
          <a:prstGeom prst="rect">
            <a:avLst/>
          </a:prstGeom>
          <a:noFill/>
        </p:spPr>
        <p:txBody>
          <a:bodyPr>
            <a:spAutoFit/>
          </a:bodyPr>
          <a:lstStyle/>
          <a:p>
            <a:pPr algn="ctr" defTabSz="914400">
              <a:defRPr/>
            </a:pPr>
            <a:r>
              <a:rPr kumimoji="0" lang="ja-JP" altLang="en-US" sz="1200" b="1" kern="0" dirty="0">
                <a:solidFill>
                  <a:prstClr val="black"/>
                </a:solidFill>
                <a:latin typeface="Arial" pitchFamily="34" charset="0"/>
              </a:rPr>
              <a:t>駅・</a:t>
            </a:r>
            <a:r>
              <a:rPr kumimoji="0" lang="ja-JP" altLang="en-US" sz="1200" b="1" kern="0" dirty="0" smtClean="0">
                <a:solidFill>
                  <a:prstClr val="black"/>
                </a:solidFill>
                <a:latin typeface="Arial" pitchFamily="34" charset="0"/>
              </a:rPr>
              <a:t>鉄道</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32</a:t>
            </a:r>
            <a:r>
              <a:rPr kumimoji="0" lang="ja-JP" altLang="en-US" sz="1200" b="1" kern="0" dirty="0">
                <a:solidFill>
                  <a:prstClr val="black"/>
                </a:solidFill>
                <a:latin typeface="Arial" pitchFamily="34" charset="0"/>
              </a:rPr>
              <a:t>％</a:t>
            </a:r>
          </a:p>
        </p:txBody>
      </p:sp>
      <p:sp>
        <p:nvSpPr>
          <p:cNvPr id="56" name="テキスト ボックス 55"/>
          <p:cNvSpPr txBox="1"/>
          <p:nvPr/>
        </p:nvSpPr>
        <p:spPr bwMode="auto">
          <a:xfrm>
            <a:off x="2787333" y="4191526"/>
            <a:ext cx="969962" cy="461665"/>
          </a:xfrm>
          <a:prstGeom prst="rect">
            <a:avLst/>
          </a:prstGeom>
          <a:noFill/>
        </p:spPr>
        <p:txBody>
          <a:bodyPr>
            <a:spAutoFit/>
          </a:bodyPr>
          <a:lstStyle/>
          <a:p>
            <a:pPr algn="ctr" defTabSz="914400">
              <a:defRPr/>
            </a:pPr>
            <a:r>
              <a:rPr kumimoji="0" lang="ja-JP" altLang="en-US" sz="1200" b="1" kern="0" dirty="0" smtClean="0">
                <a:solidFill>
                  <a:prstClr val="black"/>
                </a:solidFill>
                <a:latin typeface="Arial" pitchFamily="34" charset="0"/>
              </a:rPr>
              <a:t>バス</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4</a:t>
            </a:r>
            <a:r>
              <a:rPr kumimoji="0" lang="ja-JP" altLang="en-US" sz="1200" b="1" kern="0" dirty="0">
                <a:solidFill>
                  <a:prstClr val="black"/>
                </a:solidFill>
                <a:latin typeface="Arial" pitchFamily="34" charset="0"/>
              </a:rPr>
              <a:t>％</a:t>
            </a:r>
          </a:p>
        </p:txBody>
      </p:sp>
      <p:sp>
        <p:nvSpPr>
          <p:cNvPr id="15" name="テキスト ボックス 14"/>
          <p:cNvSpPr txBox="1"/>
          <p:nvPr/>
        </p:nvSpPr>
        <p:spPr bwMode="auto">
          <a:xfrm>
            <a:off x="831215" y="4191526"/>
            <a:ext cx="971550" cy="461665"/>
          </a:xfrm>
          <a:prstGeom prst="rect">
            <a:avLst/>
          </a:prstGeom>
          <a:noFill/>
        </p:spPr>
        <p:txBody>
          <a:bodyPr>
            <a:spAutoFit/>
          </a:bodyPr>
          <a:lstStyle/>
          <a:p>
            <a:pPr algn="ctr" defTabSz="914400">
              <a:defRPr/>
            </a:pPr>
            <a:r>
              <a:rPr kumimoji="0" lang="ja-JP" altLang="en-US" sz="1200" b="1" kern="0" dirty="0" smtClean="0">
                <a:solidFill>
                  <a:prstClr val="black"/>
                </a:solidFill>
                <a:latin typeface="Arial" pitchFamily="34" charset="0"/>
              </a:rPr>
              <a:t>コンビニ</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74</a:t>
            </a:r>
            <a:r>
              <a:rPr kumimoji="0" lang="ja-JP" altLang="en-US" sz="1200" b="1" kern="0" dirty="0">
                <a:solidFill>
                  <a:prstClr val="black"/>
                </a:solidFill>
                <a:latin typeface="Arial" pitchFamily="34" charset="0"/>
              </a:rPr>
              <a:t>％</a:t>
            </a:r>
          </a:p>
        </p:txBody>
      </p:sp>
      <p:sp>
        <p:nvSpPr>
          <p:cNvPr id="51" name="テキスト ボックス 50"/>
          <p:cNvSpPr txBox="1"/>
          <p:nvPr/>
        </p:nvSpPr>
        <p:spPr bwMode="auto">
          <a:xfrm>
            <a:off x="5769293" y="4105091"/>
            <a:ext cx="1138237" cy="461665"/>
          </a:xfrm>
          <a:prstGeom prst="rect">
            <a:avLst/>
          </a:prstGeom>
          <a:noFill/>
        </p:spPr>
        <p:txBody>
          <a:bodyPr wrap="square">
            <a:spAutoFit/>
          </a:bodyPr>
          <a:lstStyle/>
          <a:p>
            <a:pPr algn="ctr" defTabSz="914400">
              <a:defRPr/>
            </a:pPr>
            <a:r>
              <a:rPr kumimoji="0" lang="ja-JP" altLang="en-US" sz="1200" b="1" kern="0" dirty="0" smtClean="0">
                <a:solidFill>
                  <a:prstClr val="black"/>
                </a:solidFill>
                <a:latin typeface="Arial" pitchFamily="34" charset="0"/>
              </a:rPr>
              <a:t>博物館</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smtClean="0">
                <a:solidFill>
                  <a:prstClr val="black"/>
                </a:solidFill>
                <a:latin typeface="Arial" pitchFamily="34" charset="0"/>
              </a:rPr>
              <a:t>37</a:t>
            </a:r>
            <a:r>
              <a:rPr kumimoji="0" lang="ja-JP" altLang="en-US" sz="1200" b="1" kern="0" dirty="0" smtClean="0">
                <a:solidFill>
                  <a:prstClr val="black"/>
                </a:solidFill>
                <a:latin typeface="Arial" pitchFamily="34" charset="0"/>
              </a:rPr>
              <a:t>％</a:t>
            </a:r>
            <a:endParaRPr kumimoji="0" lang="ja-JP" altLang="en-US" sz="1200" b="1" kern="0" dirty="0">
              <a:solidFill>
                <a:prstClr val="black"/>
              </a:solidFill>
              <a:latin typeface="Arial" pitchFamily="34" charset="0"/>
            </a:endParaRPr>
          </a:p>
        </p:txBody>
      </p:sp>
      <p:pic>
        <p:nvPicPr>
          <p:cNvPr id="66" name="図 65" descr="http://1.bp.blogspot.com/-n3Ub8R4fZiM/VpjBrFU1A0I/AAAAAAAA26Y/rwZbSFLaSLc/s1600/bg_school.jpg - Internet Explorer"/>
          <p:cNvPicPr>
            <a:picLocks noChangeAspect="1"/>
          </p:cNvPicPr>
          <p:nvPr/>
        </p:nvPicPr>
        <p:blipFill rotWithShape="1">
          <a:blip r:embed="rId15" cstate="print">
            <a:extLst>
              <a:ext uri="{28A0092B-C50C-407E-A947-70E740481C1C}">
                <a14:useLocalDpi xmlns:a14="http://schemas.microsoft.com/office/drawing/2010/main" val="0"/>
              </a:ext>
            </a:extLst>
          </a:blip>
          <a:srcRect l="24234" t="26633" r="41492" b="31353"/>
          <a:stretch/>
        </p:blipFill>
        <p:spPr>
          <a:xfrm>
            <a:off x="8018489" y="3814652"/>
            <a:ext cx="723786" cy="477055"/>
          </a:xfrm>
          <a:prstGeom prst="rect">
            <a:avLst/>
          </a:prstGeom>
        </p:spPr>
      </p:pic>
      <p:sp>
        <p:nvSpPr>
          <p:cNvPr id="3" name="角丸四角形 2"/>
          <p:cNvSpPr/>
          <p:nvPr/>
        </p:nvSpPr>
        <p:spPr>
          <a:xfrm>
            <a:off x="178024" y="657071"/>
            <a:ext cx="9549953" cy="1835825"/>
          </a:xfrm>
          <a:prstGeom prst="roundRect">
            <a:avLst>
              <a:gd name="adj" fmla="val 10736"/>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914400"/>
            <a:endParaRPr lang="ja-JP" altLang="en-US">
              <a:solidFill>
                <a:prstClr val="black"/>
              </a:solidFill>
            </a:endParaRPr>
          </a:p>
        </p:txBody>
      </p:sp>
      <p:sp>
        <p:nvSpPr>
          <p:cNvPr id="4" name="テキスト ボックス 3"/>
          <p:cNvSpPr txBox="1"/>
          <p:nvPr/>
        </p:nvSpPr>
        <p:spPr>
          <a:xfrm>
            <a:off x="387350" y="851972"/>
            <a:ext cx="9131301" cy="1477328"/>
          </a:xfrm>
          <a:prstGeom prst="rect">
            <a:avLst/>
          </a:prstGeom>
          <a:noFill/>
        </p:spPr>
        <p:txBody>
          <a:bodyPr wrap="square" rtlCol="0">
            <a:spAutoFit/>
          </a:bodyPr>
          <a:lstStyle/>
          <a:p>
            <a:pPr defTabSz="914400"/>
            <a:r>
              <a:rPr lang="en-US" altLang="ja-JP" sz="1700" dirty="0" smtClean="0">
                <a:solidFill>
                  <a:prstClr val="black"/>
                </a:solidFill>
                <a:latin typeface="AR P丸ゴシック体M" panose="020F0600000000000000" pitchFamily="50" charset="-128"/>
                <a:ea typeface="AR P丸ゴシック体M" panose="020F0600000000000000" pitchFamily="50" charset="-128"/>
              </a:rPr>
              <a:t>Wi-Fi</a:t>
            </a:r>
            <a:r>
              <a:rPr lang="ja-JP" altLang="en-US" sz="1700" dirty="0" smtClean="0">
                <a:solidFill>
                  <a:prstClr val="black"/>
                </a:solidFill>
                <a:latin typeface="AR P丸ゴシック体M" panose="020F0600000000000000" pitchFamily="50" charset="-128"/>
                <a:ea typeface="AR P丸ゴシック体M" panose="020F0600000000000000" pitchFamily="50" charset="-128"/>
              </a:rPr>
              <a:t>環境の整備は、投資インセンティブの大きさによって、</a:t>
            </a:r>
            <a:endParaRPr lang="en-US" altLang="ja-JP" sz="1700" dirty="0">
              <a:solidFill>
                <a:prstClr val="black"/>
              </a:solidFill>
              <a:latin typeface="AR P丸ゴシック体M" panose="020F0600000000000000" pitchFamily="50" charset="-128"/>
              <a:ea typeface="AR P丸ゴシック体M" panose="020F0600000000000000" pitchFamily="50" charset="-128"/>
            </a:endParaRPr>
          </a:p>
          <a:p>
            <a:pPr defTabSz="914400"/>
            <a:r>
              <a:rPr lang="ja-JP" altLang="en-US" sz="1700" dirty="0" smtClean="0">
                <a:solidFill>
                  <a:prstClr val="black"/>
                </a:solidFill>
                <a:latin typeface="AR P丸ゴシック体M" panose="020F0600000000000000" pitchFamily="50" charset="-128"/>
                <a:ea typeface="AR P丸ゴシック体M" panose="020F0600000000000000" pitchFamily="50" charset="-128"/>
              </a:rPr>
              <a:t>　 ①　民間が整備を主導する商業施設</a:t>
            </a:r>
            <a:endParaRPr lang="en-US" altLang="ja-JP" sz="1700" dirty="0" smtClean="0">
              <a:solidFill>
                <a:prstClr val="black"/>
              </a:solidFill>
              <a:latin typeface="AR P丸ゴシック体M" panose="020F0600000000000000" pitchFamily="50" charset="-128"/>
              <a:ea typeface="AR P丸ゴシック体M" panose="020F0600000000000000" pitchFamily="50" charset="-128"/>
            </a:endParaRPr>
          </a:p>
          <a:p>
            <a:pPr defTabSz="914400"/>
            <a:r>
              <a:rPr lang="ja-JP" altLang="en-US" sz="1700" dirty="0" smtClean="0">
                <a:solidFill>
                  <a:prstClr val="black"/>
                </a:solidFill>
                <a:latin typeface="AR P丸ゴシック体M" panose="020F0600000000000000" pitchFamily="50" charset="-128"/>
                <a:ea typeface="AR P丸ゴシック体M" panose="020F0600000000000000" pitchFamily="50" charset="-128"/>
              </a:rPr>
              <a:t>　 ②　行政が整備を主導する公共的な観光・防災拠点</a:t>
            </a:r>
            <a:endParaRPr lang="en-US" altLang="ja-JP" sz="1700" dirty="0" smtClean="0">
              <a:solidFill>
                <a:prstClr val="black"/>
              </a:solidFill>
              <a:latin typeface="AR P丸ゴシック体M" panose="020F0600000000000000" pitchFamily="50" charset="-128"/>
              <a:ea typeface="AR P丸ゴシック体M" panose="020F0600000000000000" pitchFamily="50" charset="-128"/>
            </a:endParaRPr>
          </a:p>
          <a:p>
            <a:pPr defTabSz="914400"/>
            <a:r>
              <a:rPr lang="ja-JP" altLang="en-US" sz="1700" dirty="0">
                <a:solidFill>
                  <a:prstClr val="black"/>
                </a:solidFill>
                <a:latin typeface="AR P丸ゴシック体M" panose="020F0600000000000000" pitchFamily="50" charset="-128"/>
                <a:ea typeface="AR P丸ゴシック体M" panose="020F0600000000000000" pitchFamily="50" charset="-128"/>
              </a:rPr>
              <a:t>の</a:t>
            </a:r>
            <a:r>
              <a:rPr lang="ja-JP" altLang="en-US" sz="1700" dirty="0" smtClean="0">
                <a:solidFill>
                  <a:prstClr val="black"/>
                </a:solidFill>
                <a:latin typeface="AR P丸ゴシック体M" panose="020F0600000000000000" pitchFamily="50" charset="-128"/>
                <a:ea typeface="AR P丸ゴシック体M" panose="020F0600000000000000" pitchFamily="50" charset="-128"/>
              </a:rPr>
              <a:t>２つに分類</a:t>
            </a:r>
            <a:r>
              <a:rPr lang="ja-JP" altLang="en-US" sz="1700" dirty="0">
                <a:solidFill>
                  <a:prstClr val="black"/>
                </a:solidFill>
                <a:latin typeface="AR P丸ゴシック体M" panose="020F0600000000000000" pitchFamily="50" charset="-128"/>
                <a:ea typeface="AR P丸ゴシック体M" panose="020F0600000000000000" pitchFamily="50" charset="-128"/>
              </a:rPr>
              <a:t>され</a:t>
            </a:r>
            <a:r>
              <a:rPr lang="ja-JP" altLang="en-US" sz="1700" dirty="0" smtClean="0">
                <a:solidFill>
                  <a:prstClr val="black"/>
                </a:solidFill>
                <a:latin typeface="AR P丸ゴシック体M" panose="020F0600000000000000" pitchFamily="50" charset="-128"/>
                <a:ea typeface="AR P丸ゴシック体M" panose="020F0600000000000000" pitchFamily="50" charset="-128"/>
              </a:rPr>
              <a:t>、官民が連携しながら、それぞれ整備を推進</a:t>
            </a:r>
            <a:endParaRPr lang="en-US" altLang="ja-JP" sz="1700" dirty="0" smtClean="0">
              <a:solidFill>
                <a:prstClr val="black"/>
              </a:solidFill>
              <a:latin typeface="AR P丸ゴシック体M" panose="020F0600000000000000" pitchFamily="50" charset="-128"/>
              <a:ea typeface="AR P丸ゴシック体M" panose="020F0600000000000000" pitchFamily="50" charset="-128"/>
            </a:endParaRPr>
          </a:p>
          <a:p>
            <a:pPr defTabSz="914400">
              <a:spcBef>
                <a:spcPts val="600"/>
              </a:spcBef>
            </a:pPr>
            <a:r>
              <a:rPr lang="ja-JP" altLang="en-US" sz="1700" dirty="0">
                <a:solidFill>
                  <a:prstClr val="black"/>
                </a:solidFill>
                <a:latin typeface="AR P丸ゴシック体M" panose="020F0600000000000000" pitchFamily="50" charset="-128"/>
                <a:ea typeface="AR P丸ゴシック体M" panose="020F0600000000000000" pitchFamily="50" charset="-128"/>
              </a:rPr>
              <a:t>　</a:t>
            </a:r>
            <a:r>
              <a:rPr lang="ja-JP" altLang="en-US" sz="1700" dirty="0" smtClean="0">
                <a:solidFill>
                  <a:prstClr val="black"/>
                </a:solidFill>
                <a:latin typeface="AR P丸ゴシック体M" panose="020F0600000000000000" pitchFamily="50" charset="-128"/>
                <a:ea typeface="AR P丸ゴシック体M" panose="020F0600000000000000" pitchFamily="50" charset="-128"/>
              </a:rPr>
              <a:t>　この</a:t>
            </a:r>
            <a:r>
              <a:rPr lang="ja-JP" altLang="en-US" sz="1700" dirty="0">
                <a:solidFill>
                  <a:prstClr val="black"/>
                </a:solidFill>
                <a:latin typeface="AR P丸ゴシック体M" panose="020F0600000000000000" pitchFamily="50" charset="-128"/>
                <a:ea typeface="AR P丸ゴシック体M" panose="020F0600000000000000" pitchFamily="50" charset="-128"/>
              </a:rPr>
              <a:t>うち</a:t>
            </a:r>
            <a:r>
              <a:rPr lang="ja-JP" altLang="en-US" sz="1700" dirty="0" smtClean="0">
                <a:solidFill>
                  <a:prstClr val="black"/>
                </a:solidFill>
                <a:latin typeface="AR P丸ゴシック体M" panose="020F0600000000000000" pitchFamily="50" charset="-128"/>
                <a:ea typeface="AR P丸ゴシック体M" panose="020F0600000000000000" pitchFamily="50" charset="-128"/>
              </a:rPr>
              <a:t>、</a:t>
            </a:r>
            <a:r>
              <a:rPr lang="ja-JP" altLang="en-US" sz="1700" u="sng" dirty="0" smtClean="0">
                <a:solidFill>
                  <a:prstClr val="black"/>
                </a:solidFill>
                <a:latin typeface="AR P丸ゴシック体M" panose="020F0600000000000000" pitchFamily="50" charset="-128"/>
                <a:ea typeface="AR P丸ゴシック体M" panose="020F0600000000000000" pitchFamily="50" charset="-128"/>
              </a:rPr>
              <a:t>総務省が整備支援を実施しているのは、②の公共的な観光・防災拠点</a:t>
            </a:r>
            <a:endParaRPr lang="en-US" altLang="ja-JP" sz="1700" dirty="0" smtClean="0">
              <a:solidFill>
                <a:prstClr val="black"/>
              </a:solidFill>
              <a:latin typeface="AR P丸ゴシック体M" panose="020F0600000000000000" pitchFamily="50" charset="-128"/>
              <a:ea typeface="AR P丸ゴシック体M" panose="020F0600000000000000" pitchFamily="50" charset="-128"/>
            </a:endParaRPr>
          </a:p>
        </p:txBody>
      </p:sp>
      <p:sp>
        <p:nvSpPr>
          <p:cNvPr id="6" name="上矢印 5"/>
          <p:cNvSpPr/>
          <p:nvPr/>
        </p:nvSpPr>
        <p:spPr>
          <a:xfrm>
            <a:off x="6480287" y="5479172"/>
            <a:ext cx="652041" cy="360000"/>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914400"/>
            <a:endParaRPr lang="ja-JP" altLang="en-US">
              <a:solidFill>
                <a:prstClr val="white"/>
              </a:solidFill>
            </a:endParaRPr>
          </a:p>
        </p:txBody>
      </p:sp>
      <p:sp>
        <p:nvSpPr>
          <p:cNvPr id="71" name="角丸四角形 70"/>
          <p:cNvSpPr/>
          <p:nvPr/>
        </p:nvSpPr>
        <p:spPr>
          <a:xfrm>
            <a:off x="1028186" y="5983228"/>
            <a:ext cx="3132000" cy="360000"/>
          </a:xfrm>
          <a:prstGeom prst="roundRect">
            <a:avLst>
              <a:gd name="adj" fmla="val 0"/>
            </a:avLst>
          </a:prstGeom>
          <a:ln/>
        </p:spPr>
        <p:style>
          <a:lnRef idx="1">
            <a:schemeClr val="accent1"/>
          </a:lnRef>
          <a:fillRef idx="2">
            <a:schemeClr val="accent1"/>
          </a:fillRef>
          <a:effectRef idx="1">
            <a:schemeClr val="accent1"/>
          </a:effectRef>
          <a:fontRef idx="minor">
            <a:schemeClr val="dk1"/>
          </a:fontRef>
        </p:style>
        <p:txBody>
          <a:bodyPr anchor="ctr"/>
          <a:lstStyle/>
          <a:p>
            <a:pPr algn="ctr" defTabSz="914400">
              <a:defRPr/>
            </a:pPr>
            <a:r>
              <a:rPr kumimoji="0" lang="ja-JP" altLang="en-US" sz="1500" kern="0" dirty="0">
                <a:solidFill>
                  <a:prstClr val="black"/>
                </a:solidFill>
                <a:latin typeface="HGP創英角ｺﾞｼｯｸUB" panose="020B0900000000000000" pitchFamily="50" charset="-128"/>
                <a:ea typeface="HGP創英角ｺﾞｼｯｸUB" panose="020B0900000000000000" pitchFamily="50" charset="-128"/>
              </a:rPr>
              <a:t>施設所有者への働きかけを実施</a:t>
            </a:r>
          </a:p>
        </p:txBody>
      </p:sp>
      <p:sp>
        <p:nvSpPr>
          <p:cNvPr id="72" name="上矢印 71"/>
          <p:cNvSpPr/>
          <p:nvPr/>
        </p:nvSpPr>
        <p:spPr>
          <a:xfrm>
            <a:off x="2307313" y="5479172"/>
            <a:ext cx="648000" cy="360000"/>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defTabSz="914400"/>
            <a:endParaRPr lang="ja-JP" altLang="en-US">
              <a:solidFill>
                <a:prstClr val="white"/>
              </a:solidFill>
            </a:endParaRPr>
          </a:p>
        </p:txBody>
      </p:sp>
      <p:sp>
        <p:nvSpPr>
          <p:cNvPr id="9" name="右矢印 8"/>
          <p:cNvSpPr/>
          <p:nvPr/>
        </p:nvSpPr>
        <p:spPr>
          <a:xfrm>
            <a:off x="500794" y="2017413"/>
            <a:ext cx="324000" cy="28800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defTabSz="914400"/>
            <a:endParaRPr lang="ja-JP" altLang="en-US">
              <a:solidFill>
                <a:prstClr val="black"/>
              </a:solidFill>
            </a:endParaRPr>
          </a:p>
        </p:txBody>
      </p:sp>
      <p:sp>
        <p:nvSpPr>
          <p:cNvPr id="11" name="左中かっこ 10"/>
          <p:cNvSpPr/>
          <p:nvPr/>
        </p:nvSpPr>
        <p:spPr>
          <a:xfrm>
            <a:off x="632536" y="1179217"/>
            <a:ext cx="144000" cy="504000"/>
          </a:xfrm>
          <a:prstGeom prst="leftBrace">
            <a:avLst/>
          </a:prstGeom>
          <a:ln w="127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ja-JP" altLang="en-US">
              <a:solidFill>
                <a:prstClr val="black"/>
              </a:solidFill>
            </a:endParaRPr>
          </a:p>
        </p:txBody>
      </p:sp>
      <p:pic>
        <p:nvPicPr>
          <p:cNvPr id="63" name="Picture 3"/>
          <p:cNvPicPr>
            <a:picLocks noChangeAspect="1" noChangeArrowheads="1"/>
          </p:cNvPicPr>
          <p:nvPr/>
        </p:nvPicPr>
        <p:blipFill>
          <a:blip r:embed="rId16">
            <a:extLst>
              <a:ext uri="{28A0092B-C50C-407E-A947-70E740481C1C}">
                <a14:useLocalDpi xmlns:a14="http://schemas.microsoft.com/office/drawing/2010/main" val="0"/>
              </a:ext>
            </a:extLst>
          </a:blip>
          <a:srcRect l="16873" t="-1172" r="16872"/>
          <a:stretch>
            <a:fillRect/>
          </a:stretch>
        </p:blipFill>
        <p:spPr bwMode="auto">
          <a:xfrm>
            <a:off x="7431583" y="4499025"/>
            <a:ext cx="503237" cy="6905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4" name="テキスト ボックス 63"/>
          <p:cNvSpPr txBox="1"/>
          <p:nvPr/>
        </p:nvSpPr>
        <p:spPr bwMode="auto">
          <a:xfrm>
            <a:off x="7890952" y="4661515"/>
            <a:ext cx="900000" cy="461665"/>
          </a:xfrm>
          <a:prstGeom prst="rect">
            <a:avLst/>
          </a:prstGeom>
          <a:noFill/>
        </p:spPr>
        <p:txBody>
          <a:bodyPr>
            <a:spAutoFit/>
          </a:bodyPr>
          <a:lstStyle/>
          <a:p>
            <a:pPr algn="ctr" defTabSz="914400">
              <a:defRPr/>
            </a:pPr>
            <a:r>
              <a:rPr kumimoji="0" lang="ja-JP" altLang="en-US" sz="1200" b="1" kern="0" dirty="0" smtClean="0">
                <a:solidFill>
                  <a:prstClr val="black"/>
                </a:solidFill>
                <a:latin typeface="Arial" pitchFamily="34" charset="0"/>
              </a:rPr>
              <a:t>庁舎施設</a:t>
            </a:r>
            <a:r>
              <a:rPr kumimoji="0" lang="en-US" altLang="ja-JP" sz="1200" b="1" kern="0" dirty="0">
                <a:solidFill>
                  <a:prstClr val="black"/>
                </a:solidFill>
                <a:latin typeface="Arial" pitchFamily="34" charset="0"/>
              </a:rPr>
              <a:t>14</a:t>
            </a:r>
            <a:r>
              <a:rPr kumimoji="0" lang="ja-JP" altLang="en-US" sz="1200" b="1" kern="0" dirty="0" smtClean="0">
                <a:solidFill>
                  <a:prstClr val="black"/>
                </a:solidFill>
                <a:latin typeface="Arial" pitchFamily="34" charset="0"/>
              </a:rPr>
              <a:t>％</a:t>
            </a:r>
            <a:endParaRPr kumimoji="0" lang="ja-JP" altLang="en-US" sz="1200" b="1" kern="0" dirty="0">
              <a:solidFill>
                <a:prstClr val="black"/>
              </a:solidFill>
              <a:latin typeface="Arial" pitchFamily="34" charset="0"/>
            </a:endParaRPr>
          </a:p>
        </p:txBody>
      </p:sp>
      <p:pic>
        <p:nvPicPr>
          <p:cNvPr id="14353" name="Picture 3"/>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58266" y="3339132"/>
            <a:ext cx="806033" cy="45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正方形/長方形 17"/>
          <p:cNvSpPr/>
          <p:nvPr/>
        </p:nvSpPr>
        <p:spPr>
          <a:xfrm>
            <a:off x="189959" y="6395403"/>
            <a:ext cx="9587577" cy="415498"/>
          </a:xfrm>
          <a:prstGeom prst="rect">
            <a:avLst/>
          </a:prstGeom>
        </p:spPr>
        <p:txBody>
          <a:bodyPr wrap="square">
            <a:spAutoFit/>
          </a:bodyPr>
          <a:lstStyle/>
          <a:p>
            <a:pPr marL="144000" indent="-144000" defTabSz="914400">
              <a:spcBef>
                <a:spcPts val="600"/>
              </a:spcBef>
            </a:pPr>
            <a:r>
              <a:rPr lang="en-US" altLang="ja-JP" sz="1050" dirty="0" smtClean="0">
                <a:solidFill>
                  <a:prstClr val="black"/>
                </a:solidFill>
                <a:latin typeface="ＭＳ Ｐ明朝" panose="02020600040205080304" pitchFamily="18" charset="-128"/>
                <a:ea typeface="ＭＳ Ｐ明朝" panose="02020600040205080304" pitchFamily="18" charset="-128"/>
              </a:rPr>
              <a:t>※</a:t>
            </a:r>
            <a:r>
              <a:rPr lang="ja-JP" altLang="en-US" sz="1050" dirty="0" smtClean="0">
                <a:solidFill>
                  <a:prstClr val="black"/>
                </a:solidFill>
                <a:latin typeface="ＭＳ Ｐ明朝" panose="02020600040205080304" pitchFamily="18" charset="-128"/>
                <a:ea typeface="ＭＳ Ｐ明朝" panose="02020600040205080304" pitchFamily="18" charset="-128"/>
              </a:rPr>
              <a:t>　図中の「％」は各施設・拠点の整備率。①の整備率</a:t>
            </a:r>
            <a:r>
              <a:rPr lang="ja-JP" altLang="en-US" sz="1050" dirty="0">
                <a:solidFill>
                  <a:prstClr val="black"/>
                </a:solidFill>
                <a:latin typeface="ＭＳ Ｐ明朝" panose="02020600040205080304" pitchFamily="18" charset="-128"/>
                <a:ea typeface="ＭＳ Ｐ明朝" panose="02020600040205080304" pitchFamily="18" charset="-128"/>
              </a:rPr>
              <a:t>は、平成</a:t>
            </a:r>
            <a:r>
              <a:rPr lang="en-US" altLang="ja-JP" sz="1050" dirty="0">
                <a:solidFill>
                  <a:prstClr val="black"/>
                </a:solidFill>
                <a:latin typeface="ＭＳ Ｐ明朝" panose="02020600040205080304" pitchFamily="18" charset="-128"/>
                <a:ea typeface="ＭＳ Ｐ明朝" panose="02020600040205080304" pitchFamily="18" charset="-128"/>
              </a:rPr>
              <a:t>27</a:t>
            </a:r>
            <a:r>
              <a:rPr lang="ja-JP" altLang="en-US" sz="1050" dirty="0">
                <a:solidFill>
                  <a:prstClr val="black"/>
                </a:solidFill>
                <a:latin typeface="ＭＳ Ｐ明朝" panose="02020600040205080304" pitchFamily="18" charset="-128"/>
                <a:ea typeface="ＭＳ Ｐ明朝" panose="02020600040205080304" pitchFamily="18" charset="-128"/>
              </a:rPr>
              <a:t>年</a:t>
            </a:r>
            <a:r>
              <a:rPr lang="en-US" altLang="ja-JP" sz="1050" dirty="0">
                <a:solidFill>
                  <a:prstClr val="black"/>
                </a:solidFill>
                <a:latin typeface="ＭＳ Ｐ明朝" panose="02020600040205080304" pitchFamily="18" charset="-128"/>
                <a:ea typeface="ＭＳ Ｐ明朝" panose="02020600040205080304" pitchFamily="18" charset="-128"/>
              </a:rPr>
              <a:t>5</a:t>
            </a:r>
            <a:r>
              <a:rPr lang="ja-JP" altLang="en-US" sz="1050" dirty="0">
                <a:solidFill>
                  <a:prstClr val="black"/>
                </a:solidFill>
                <a:latin typeface="ＭＳ Ｐ明朝" panose="02020600040205080304" pitchFamily="18" charset="-128"/>
                <a:ea typeface="ＭＳ Ｐ明朝" panose="02020600040205080304" pitchFamily="18" charset="-128"/>
              </a:rPr>
              <a:t>月の総務省研究会報告の調査結果（推計値</a:t>
            </a:r>
            <a:r>
              <a:rPr lang="ja-JP" altLang="en-US" sz="1050" dirty="0" smtClean="0">
                <a:solidFill>
                  <a:prstClr val="black"/>
                </a:solidFill>
                <a:latin typeface="ＭＳ Ｐ明朝" panose="02020600040205080304" pitchFamily="18" charset="-128"/>
                <a:ea typeface="ＭＳ Ｐ明朝" panose="02020600040205080304" pitchFamily="18" charset="-128"/>
              </a:rPr>
              <a:t>）の数値。②の整備率（学校を除く）は、同年</a:t>
            </a:r>
            <a:r>
              <a:rPr lang="en-US" altLang="ja-JP" sz="1050" dirty="0" smtClean="0">
                <a:solidFill>
                  <a:prstClr val="black"/>
                </a:solidFill>
                <a:latin typeface="ＭＳ Ｐ明朝" panose="02020600040205080304" pitchFamily="18" charset="-128"/>
                <a:ea typeface="ＭＳ Ｐ明朝" panose="02020600040205080304" pitchFamily="18" charset="-128"/>
              </a:rPr>
              <a:t>5</a:t>
            </a:r>
            <a:r>
              <a:rPr lang="ja-JP" altLang="en-US" sz="1050" dirty="0">
                <a:solidFill>
                  <a:prstClr val="black"/>
                </a:solidFill>
                <a:latin typeface="ＭＳ Ｐ明朝" panose="02020600040205080304" pitchFamily="18" charset="-128"/>
                <a:ea typeface="ＭＳ Ｐ明朝" panose="02020600040205080304" pitchFamily="18" charset="-128"/>
              </a:rPr>
              <a:t>月</a:t>
            </a:r>
            <a:r>
              <a:rPr lang="ja-JP" altLang="en-US" sz="1050" dirty="0" smtClean="0">
                <a:solidFill>
                  <a:prstClr val="black"/>
                </a:solidFill>
                <a:latin typeface="ＭＳ Ｐ明朝" panose="02020600040205080304" pitchFamily="18" charset="-128"/>
                <a:ea typeface="ＭＳ Ｐ明朝" panose="02020600040205080304" pitchFamily="18" charset="-128"/>
              </a:rPr>
              <a:t>の当該調査結果（推計値）の数値を母数に、</a:t>
            </a:r>
            <a:r>
              <a:rPr lang="en-US" altLang="ja-JP" sz="1050" dirty="0" smtClean="0">
                <a:solidFill>
                  <a:prstClr val="black"/>
                </a:solidFill>
                <a:latin typeface="ＭＳ Ｐ明朝" panose="02020600040205080304" pitchFamily="18" charset="-128"/>
                <a:ea typeface="ＭＳ Ｐ明朝" panose="02020600040205080304" pitchFamily="18" charset="-128"/>
              </a:rPr>
              <a:t>28</a:t>
            </a:r>
            <a:r>
              <a:rPr lang="ja-JP" altLang="en-US" sz="1050" dirty="0">
                <a:solidFill>
                  <a:prstClr val="black"/>
                </a:solidFill>
                <a:latin typeface="ＭＳ Ｐ明朝" panose="02020600040205080304" pitchFamily="18" charset="-128"/>
                <a:ea typeface="ＭＳ Ｐ明朝" panose="02020600040205080304" pitchFamily="18" charset="-128"/>
              </a:rPr>
              <a:t>年</a:t>
            </a:r>
            <a:r>
              <a:rPr lang="ja-JP" altLang="en-US" sz="1050" dirty="0" smtClean="0">
                <a:solidFill>
                  <a:prstClr val="black"/>
                </a:solidFill>
                <a:latin typeface="ＭＳ Ｐ明朝" panose="02020600040205080304" pitchFamily="18" charset="-128"/>
                <a:ea typeface="ＭＳ Ｐ明朝" panose="02020600040205080304" pitchFamily="18" charset="-128"/>
              </a:rPr>
              <a:t>２月の地方公共団体実態調査結果（推計値）から算出。なお、学校の整備率は、文科省の調査結果（平成</a:t>
            </a:r>
            <a:r>
              <a:rPr lang="en-US" altLang="ja-JP" sz="1050" dirty="0" smtClean="0">
                <a:solidFill>
                  <a:prstClr val="black"/>
                </a:solidFill>
                <a:latin typeface="ＭＳ Ｐ明朝" panose="02020600040205080304" pitchFamily="18" charset="-128"/>
                <a:ea typeface="ＭＳ Ｐ明朝" panose="02020600040205080304" pitchFamily="18" charset="-128"/>
              </a:rPr>
              <a:t>27</a:t>
            </a:r>
            <a:r>
              <a:rPr lang="ja-JP" altLang="en-US" sz="1050" dirty="0" smtClean="0">
                <a:solidFill>
                  <a:prstClr val="black"/>
                </a:solidFill>
                <a:latin typeface="ＭＳ Ｐ明朝" panose="02020600040205080304" pitchFamily="18" charset="-128"/>
                <a:ea typeface="ＭＳ Ｐ明朝" panose="02020600040205080304" pitchFamily="18" charset="-128"/>
              </a:rPr>
              <a:t>年３月）の数値。</a:t>
            </a:r>
            <a:endParaRPr lang="ja-JP" altLang="en-US" sz="1050" dirty="0">
              <a:solidFill>
                <a:prstClr val="black"/>
              </a:solidFill>
              <a:latin typeface="ＭＳ Ｐ明朝" panose="02020600040205080304" pitchFamily="18" charset="-128"/>
              <a:ea typeface="ＭＳ Ｐ明朝" panose="02020600040205080304" pitchFamily="18" charset="-128"/>
            </a:endParaRPr>
          </a:p>
        </p:txBody>
      </p:sp>
      <p:sp>
        <p:nvSpPr>
          <p:cNvPr id="27" name="テキスト ボックス 26"/>
          <p:cNvSpPr txBox="1"/>
          <p:nvPr/>
        </p:nvSpPr>
        <p:spPr bwMode="auto">
          <a:xfrm>
            <a:off x="7344182" y="2957075"/>
            <a:ext cx="1440160" cy="461665"/>
          </a:xfrm>
          <a:prstGeom prst="rect">
            <a:avLst/>
          </a:prstGeom>
          <a:noFill/>
        </p:spPr>
        <p:txBody>
          <a:bodyPr wrap="square">
            <a:spAutoFit/>
          </a:bodyPr>
          <a:lstStyle/>
          <a:p>
            <a:pPr algn="ctr" defTabSz="914400">
              <a:defRPr/>
            </a:pPr>
            <a:r>
              <a:rPr kumimoji="0" lang="ja-JP" altLang="en-US" sz="1200" b="1" kern="0" dirty="0" smtClean="0">
                <a:solidFill>
                  <a:prstClr val="black"/>
                </a:solidFill>
                <a:latin typeface="Arial" pitchFamily="34" charset="0"/>
              </a:rPr>
              <a:t>避難所・避難場所</a:t>
            </a:r>
            <a:endParaRPr kumimoji="0" lang="en-US" altLang="ja-JP" sz="1200" b="1" kern="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32</a:t>
            </a:r>
            <a:r>
              <a:rPr kumimoji="0" lang="ja-JP" altLang="en-US" sz="1200" b="1" kern="0" dirty="0" smtClean="0">
                <a:solidFill>
                  <a:prstClr val="black"/>
                </a:solidFill>
                <a:latin typeface="Arial" pitchFamily="34" charset="0"/>
              </a:rPr>
              <a:t>％</a:t>
            </a:r>
            <a:endParaRPr kumimoji="0" lang="ja-JP" altLang="en-US" sz="1200" b="1" kern="0" dirty="0">
              <a:solidFill>
                <a:prstClr val="black"/>
              </a:solidFill>
              <a:latin typeface="Arial" pitchFamily="34" charset="0"/>
            </a:endParaRPr>
          </a:p>
        </p:txBody>
      </p:sp>
      <p:sp>
        <p:nvSpPr>
          <p:cNvPr id="54" name="テキスト ボックス 53"/>
          <p:cNvSpPr txBox="1"/>
          <p:nvPr/>
        </p:nvSpPr>
        <p:spPr bwMode="auto">
          <a:xfrm>
            <a:off x="7219156" y="3807167"/>
            <a:ext cx="799333" cy="461665"/>
          </a:xfrm>
          <a:prstGeom prst="rect">
            <a:avLst/>
          </a:prstGeom>
          <a:noFill/>
        </p:spPr>
        <p:txBody>
          <a:bodyPr wrap="square">
            <a:spAutoFit/>
          </a:bodyPr>
          <a:lstStyle/>
          <a:p>
            <a:pPr algn="ctr" defTabSz="914400">
              <a:defRPr/>
            </a:pPr>
            <a:r>
              <a:rPr kumimoji="0" lang="ja-JP" altLang="en-US" sz="1200" b="1" kern="0" dirty="0" smtClean="0">
                <a:solidFill>
                  <a:prstClr val="black"/>
                </a:solidFill>
                <a:latin typeface="Arial" pitchFamily="34" charset="0"/>
              </a:rPr>
              <a:t>学校</a:t>
            </a:r>
            <a:r>
              <a:rPr kumimoji="0" lang="ja-JP" altLang="en-US" sz="1200" b="1" kern="0" baseline="30000" dirty="0" smtClean="0">
                <a:solidFill>
                  <a:prstClr val="black"/>
                </a:solidFill>
                <a:latin typeface="Arial" pitchFamily="34" charset="0"/>
              </a:rPr>
              <a:t>（注）</a:t>
            </a:r>
            <a:endParaRPr kumimoji="0" lang="en-US" altLang="ja-JP" sz="1200" b="1" kern="0" baseline="30000" dirty="0" smtClean="0">
              <a:solidFill>
                <a:prstClr val="black"/>
              </a:solidFill>
              <a:latin typeface="Arial" pitchFamily="34" charset="0"/>
            </a:endParaRPr>
          </a:p>
          <a:p>
            <a:pPr algn="ctr" defTabSz="914400">
              <a:defRPr/>
            </a:pPr>
            <a:r>
              <a:rPr kumimoji="0" lang="en-US" altLang="ja-JP" sz="1200" b="1" kern="0" dirty="0">
                <a:solidFill>
                  <a:prstClr val="black"/>
                </a:solidFill>
                <a:latin typeface="Arial" pitchFamily="34" charset="0"/>
              </a:rPr>
              <a:t>24</a:t>
            </a:r>
            <a:r>
              <a:rPr kumimoji="0" lang="ja-JP" altLang="en-US" sz="1200" b="1" kern="0" dirty="0" smtClean="0">
                <a:solidFill>
                  <a:prstClr val="black"/>
                </a:solidFill>
                <a:latin typeface="Arial" pitchFamily="34" charset="0"/>
              </a:rPr>
              <a:t>％</a:t>
            </a:r>
            <a:endParaRPr kumimoji="0" lang="ja-JP" altLang="en-US" sz="1200" b="1" kern="0" dirty="0">
              <a:solidFill>
                <a:prstClr val="black"/>
              </a:solidFill>
              <a:latin typeface="Arial" pitchFamily="34" charset="0"/>
            </a:endParaRPr>
          </a:p>
        </p:txBody>
      </p:sp>
      <p:sp>
        <p:nvSpPr>
          <p:cNvPr id="5" name="大かっこ 4"/>
          <p:cNvSpPr/>
          <p:nvPr/>
        </p:nvSpPr>
        <p:spPr>
          <a:xfrm>
            <a:off x="7280116" y="3783151"/>
            <a:ext cx="1569631" cy="674748"/>
          </a:xfrm>
          <a:prstGeom prst="bracketPair">
            <a:avLst/>
          </a:prstGeom>
        </p:spPr>
        <p:style>
          <a:lnRef idx="1">
            <a:schemeClr val="dk1"/>
          </a:lnRef>
          <a:fillRef idx="0">
            <a:schemeClr val="dk1"/>
          </a:fillRef>
          <a:effectRef idx="0">
            <a:schemeClr val="dk1"/>
          </a:effectRef>
          <a:fontRef idx="minor">
            <a:schemeClr val="tx1"/>
          </a:fontRef>
        </p:style>
        <p:txBody>
          <a:bodyPr rtlCol="0" anchor="ctr"/>
          <a:lstStyle/>
          <a:p>
            <a:pPr algn="ctr" defTabSz="914400"/>
            <a:endParaRPr lang="ja-JP" altLang="en-US">
              <a:solidFill>
                <a:prstClr val="black"/>
              </a:solidFill>
            </a:endParaRPr>
          </a:p>
        </p:txBody>
      </p:sp>
      <p:sp>
        <p:nvSpPr>
          <p:cNvPr id="58" name="テキスト ボックス 57"/>
          <p:cNvSpPr txBox="1"/>
          <p:nvPr/>
        </p:nvSpPr>
        <p:spPr bwMode="auto">
          <a:xfrm>
            <a:off x="7239000" y="4255755"/>
            <a:ext cx="1713274" cy="215444"/>
          </a:xfrm>
          <a:prstGeom prst="rect">
            <a:avLst/>
          </a:prstGeom>
          <a:noFill/>
        </p:spPr>
        <p:txBody>
          <a:bodyPr wrap="square">
            <a:spAutoFit/>
          </a:bodyPr>
          <a:lstStyle/>
          <a:p>
            <a:pPr algn="ctr" defTabSz="914400">
              <a:defRPr/>
            </a:pPr>
            <a:r>
              <a:rPr kumimoji="0" lang="ja-JP" altLang="en-US" sz="800" kern="0" dirty="0" smtClean="0">
                <a:solidFill>
                  <a:prstClr val="black"/>
                </a:solidFill>
                <a:latin typeface="ＭＳ Ｐ明朝" panose="02020600040205080304" pitchFamily="18" charset="-128"/>
                <a:ea typeface="ＭＳ Ｐ明朝" panose="02020600040205080304" pitchFamily="18" charset="-128"/>
              </a:rPr>
              <a:t>（注）防災</a:t>
            </a:r>
            <a:r>
              <a:rPr kumimoji="0" lang="ja-JP" altLang="en-US" sz="800" kern="0" dirty="0">
                <a:solidFill>
                  <a:prstClr val="black"/>
                </a:solidFill>
                <a:latin typeface="ＭＳ Ｐ明朝" panose="02020600040205080304" pitchFamily="18" charset="-128"/>
                <a:ea typeface="ＭＳ Ｐ明朝" panose="02020600040205080304" pitchFamily="18" charset="-128"/>
              </a:rPr>
              <a:t>拠点以外</a:t>
            </a:r>
            <a:r>
              <a:rPr kumimoji="0" lang="ja-JP" altLang="en-US" sz="800" kern="0" dirty="0" smtClean="0">
                <a:solidFill>
                  <a:prstClr val="black"/>
                </a:solidFill>
                <a:latin typeface="ＭＳ Ｐ明朝" panose="02020600040205080304" pitchFamily="18" charset="-128"/>
                <a:ea typeface="ＭＳ Ｐ明朝" panose="02020600040205080304" pitchFamily="18" charset="-128"/>
              </a:rPr>
              <a:t>の</a:t>
            </a:r>
            <a:r>
              <a:rPr kumimoji="0" lang="ja-JP" altLang="en-US" sz="800" kern="0" dirty="0">
                <a:solidFill>
                  <a:prstClr val="black"/>
                </a:solidFill>
                <a:latin typeface="ＭＳ Ｐ明朝" panose="02020600040205080304" pitchFamily="18" charset="-128"/>
                <a:ea typeface="ＭＳ Ｐ明朝" panose="02020600040205080304" pitchFamily="18" charset="-128"/>
              </a:rPr>
              <a:t>学校</a:t>
            </a:r>
            <a:r>
              <a:rPr kumimoji="0" lang="ja-JP" altLang="en-US" sz="800" kern="0" dirty="0" smtClean="0">
                <a:solidFill>
                  <a:prstClr val="black"/>
                </a:solidFill>
                <a:latin typeface="ＭＳ Ｐ明朝" panose="02020600040205080304" pitchFamily="18" charset="-128"/>
                <a:ea typeface="ＭＳ Ｐ明朝" panose="02020600040205080304" pitchFamily="18" charset="-128"/>
              </a:rPr>
              <a:t>を</a:t>
            </a:r>
            <a:r>
              <a:rPr kumimoji="0" lang="ja-JP" altLang="en-US" sz="800" kern="0" dirty="0">
                <a:solidFill>
                  <a:prstClr val="black"/>
                </a:solidFill>
                <a:latin typeface="ＭＳ Ｐ明朝" panose="02020600040205080304" pitchFamily="18" charset="-128"/>
                <a:ea typeface="ＭＳ Ｐ明朝" panose="02020600040205080304" pitchFamily="18" charset="-128"/>
              </a:rPr>
              <a:t>含む。</a:t>
            </a:r>
          </a:p>
        </p:txBody>
      </p:sp>
      <p:sp>
        <p:nvSpPr>
          <p:cNvPr id="57" name="正方形/長方形 56"/>
          <p:cNvSpPr/>
          <p:nvPr/>
        </p:nvSpPr>
        <p:spPr>
          <a:xfrm>
            <a:off x="-82922" y="480552"/>
            <a:ext cx="10081121" cy="90000"/>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defTabSz="914400">
              <a:defRPr/>
            </a:pPr>
            <a:endParaRPr lang="ja-JP" altLang="en-US">
              <a:solidFill>
                <a:prstClr val="white"/>
              </a:solidFill>
            </a:endParaRPr>
          </a:p>
        </p:txBody>
      </p:sp>
      <p:sp>
        <p:nvSpPr>
          <p:cNvPr id="60" name="円/楕円 59"/>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12</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38088666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60" name="角丸四角形 14359"/>
          <p:cNvSpPr/>
          <p:nvPr/>
        </p:nvSpPr>
        <p:spPr>
          <a:xfrm>
            <a:off x="253041" y="887186"/>
            <a:ext cx="9399919" cy="1486374"/>
          </a:xfrm>
          <a:prstGeom prst="roundRect">
            <a:avLst>
              <a:gd name="adj" fmla="val 8414"/>
            </a:avLst>
          </a:prstGeom>
        </p:spPr>
        <p:style>
          <a:lnRef idx="1">
            <a:schemeClr val="accent1"/>
          </a:lnRef>
          <a:fillRef idx="2">
            <a:schemeClr val="accent1"/>
          </a:fillRef>
          <a:effectRef idx="1">
            <a:schemeClr val="accent1"/>
          </a:effectRef>
          <a:fontRef idx="minor">
            <a:schemeClr val="dk1"/>
          </a:fontRef>
        </p:style>
        <p:txBody>
          <a:bodyPr rtlCol="0" anchor="ctr"/>
          <a:lstStyle/>
          <a:p>
            <a:pPr algn="ctr" defTabSz="914400" fontAlgn="base">
              <a:spcBef>
                <a:spcPct val="0"/>
              </a:spcBef>
              <a:spcAft>
                <a:spcPct val="0"/>
              </a:spcAft>
            </a:pPr>
            <a:endParaRPr lang="ja-JP" altLang="en-US" sz="2000">
              <a:solidFill>
                <a:prstClr val="black"/>
              </a:solidFill>
            </a:endParaRPr>
          </a:p>
        </p:txBody>
      </p:sp>
      <p:sp>
        <p:nvSpPr>
          <p:cNvPr id="8" name="円/楕円 7"/>
          <p:cNvSpPr/>
          <p:nvPr/>
        </p:nvSpPr>
        <p:spPr>
          <a:xfrm>
            <a:off x="342113" y="3605140"/>
            <a:ext cx="5976664" cy="3413005"/>
          </a:xfrm>
          <a:prstGeom prst="ellipse">
            <a:avLst/>
          </a:prstGeom>
          <a:gradFill flip="none" rotWithShape="1">
            <a:gsLst>
              <a:gs pos="0">
                <a:srgbClr val="A96E17"/>
              </a:gs>
              <a:gs pos="100000">
                <a:srgbClr val="BB9E69"/>
              </a:gs>
            </a:gsLst>
            <a:path path="circle">
              <a:fillToRect l="50000" t="50000" r="50000" b="50000"/>
            </a:path>
            <a:tileRect/>
          </a:gradFill>
          <a:ln>
            <a:noFill/>
          </a:ln>
          <a:effectLst>
            <a:softEdge rad="190500"/>
          </a:effectLst>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14344" name="フリーフォーム 14343"/>
          <p:cNvSpPr/>
          <p:nvPr/>
        </p:nvSpPr>
        <p:spPr>
          <a:xfrm>
            <a:off x="2819400" y="4226028"/>
            <a:ext cx="1080000" cy="45719"/>
          </a:xfrm>
          <a:custGeom>
            <a:avLst/>
            <a:gdLst>
              <a:gd name="connsiteX0" fmla="*/ 0 w 1051560"/>
              <a:gd name="connsiteY0" fmla="*/ 16100 h 38960"/>
              <a:gd name="connsiteX1" fmla="*/ 594360 w 1051560"/>
              <a:gd name="connsiteY1" fmla="*/ 860 h 38960"/>
              <a:gd name="connsiteX2" fmla="*/ 1051560 w 1051560"/>
              <a:gd name="connsiteY2" fmla="*/ 38960 h 38960"/>
            </a:gdLst>
            <a:ahLst/>
            <a:cxnLst>
              <a:cxn ang="0">
                <a:pos x="connsiteX0" y="connsiteY0"/>
              </a:cxn>
              <a:cxn ang="0">
                <a:pos x="connsiteX1" y="connsiteY1"/>
              </a:cxn>
              <a:cxn ang="0">
                <a:pos x="connsiteX2" y="connsiteY2"/>
              </a:cxn>
            </a:cxnLst>
            <a:rect l="l" t="t" r="r" b="b"/>
            <a:pathLst>
              <a:path w="1051560" h="38960">
                <a:moveTo>
                  <a:pt x="0" y="16100"/>
                </a:moveTo>
                <a:cubicBezTo>
                  <a:pt x="209550" y="6575"/>
                  <a:pt x="419100" y="-2950"/>
                  <a:pt x="594360" y="860"/>
                </a:cubicBezTo>
                <a:cubicBezTo>
                  <a:pt x="769620" y="4670"/>
                  <a:pt x="910590" y="21815"/>
                  <a:pt x="1051560" y="3896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14346" name="フリーフォーム 14345"/>
          <p:cNvSpPr/>
          <p:nvPr/>
        </p:nvSpPr>
        <p:spPr>
          <a:xfrm rot="11665571">
            <a:off x="5208937" y="4735643"/>
            <a:ext cx="1489303" cy="1132966"/>
          </a:xfrm>
          <a:custGeom>
            <a:avLst/>
            <a:gdLst>
              <a:gd name="connsiteX0" fmla="*/ 0 w 1066800"/>
              <a:gd name="connsiteY0" fmla="*/ 0 h 1382486"/>
              <a:gd name="connsiteX1" fmla="*/ 348343 w 1066800"/>
              <a:gd name="connsiteY1" fmla="*/ 762000 h 1382486"/>
              <a:gd name="connsiteX2" fmla="*/ 1066800 w 1066800"/>
              <a:gd name="connsiteY2" fmla="*/ 1382486 h 1382486"/>
              <a:gd name="connsiteX3" fmla="*/ 1066800 w 1066800"/>
              <a:gd name="connsiteY3" fmla="*/ 1382486 h 1382486"/>
              <a:gd name="connsiteX4" fmla="*/ 1066800 w 1066800"/>
              <a:gd name="connsiteY4" fmla="*/ 1382486 h 1382486"/>
              <a:gd name="connsiteX5" fmla="*/ 1066800 w 1066800"/>
              <a:gd name="connsiteY5" fmla="*/ 1382486 h 1382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6800" h="1382486">
                <a:moveTo>
                  <a:pt x="0" y="0"/>
                </a:moveTo>
                <a:cubicBezTo>
                  <a:pt x="85271" y="265793"/>
                  <a:pt x="170543" y="531586"/>
                  <a:pt x="348343" y="762000"/>
                </a:cubicBezTo>
                <a:cubicBezTo>
                  <a:pt x="526143" y="992414"/>
                  <a:pt x="1066800" y="1382486"/>
                  <a:pt x="1066800" y="1382486"/>
                </a:cubicBezTo>
                <a:lnTo>
                  <a:pt x="1066800" y="1382486"/>
                </a:lnTo>
                <a:lnTo>
                  <a:pt x="1066800" y="1382486"/>
                </a:lnTo>
                <a:lnTo>
                  <a:pt x="1066800" y="1382486"/>
                </a:ln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14338" name="Rectangle 2"/>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3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defTabSz="914400" eaLnBrk="1" fontAlgn="base" hangingPunct="1">
              <a:spcBef>
                <a:spcPct val="0"/>
              </a:spcBef>
              <a:spcAft>
                <a:spcPct val="0"/>
              </a:spcAft>
              <a:buFontTx/>
              <a:buNone/>
            </a:pPr>
            <a:endParaRPr lang="ja-JP" altLang="en-US" sz="2000">
              <a:solidFill>
                <a:prstClr val="black"/>
              </a:solidFill>
              <a:latin typeface="Arial" charset="0"/>
            </a:endParaRPr>
          </a:p>
        </p:txBody>
      </p:sp>
      <p:sp>
        <p:nvSpPr>
          <p:cNvPr id="14340" name="Rectangle 2"/>
          <p:cNvSpPr>
            <a:spLocks noChangeArrowheads="1"/>
          </p:cNvSpPr>
          <p:nvPr/>
        </p:nvSpPr>
        <p:spPr bwMode="auto">
          <a:xfrm>
            <a:off x="0" y="0"/>
            <a:ext cx="9906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Font typeface="Arial" charset="0"/>
              <a:buChar char="•"/>
              <a:defRPr kumimoji="1" sz="3200">
                <a:solidFill>
                  <a:schemeClr val="tx1"/>
                </a:solidFill>
                <a:latin typeface="Calibri" pitchFamily="34" charset="0"/>
                <a:ea typeface="ＭＳ Ｐゴシック" pitchFamily="50" charset="-128"/>
              </a:defRPr>
            </a:lvl1pPr>
            <a:lvl2pPr marL="742950" indent="-285750" eaLnBrk="0" hangingPunct="0">
              <a:spcBef>
                <a:spcPct val="20000"/>
              </a:spcBef>
              <a:buFont typeface="Arial" charset="0"/>
              <a:buChar char="–"/>
              <a:defRPr kumimoji="1" sz="2800">
                <a:solidFill>
                  <a:schemeClr val="tx1"/>
                </a:solidFill>
                <a:latin typeface="Calibri" pitchFamily="34" charset="0"/>
                <a:ea typeface="ＭＳ Ｐゴシック" pitchFamily="50" charset="-128"/>
              </a:defRPr>
            </a:lvl2pPr>
            <a:lvl3pPr marL="1143000" indent="-228600" eaLnBrk="0" hangingPunct="0">
              <a:spcBef>
                <a:spcPct val="20000"/>
              </a:spcBef>
              <a:buFont typeface="Arial" charset="0"/>
              <a:buChar char="•"/>
              <a:defRPr kumimoji="1" sz="2300">
                <a:solidFill>
                  <a:schemeClr val="tx1"/>
                </a:solidFill>
                <a:latin typeface="Calibri" pitchFamily="34" charset="0"/>
                <a:ea typeface="ＭＳ Ｐゴシック" pitchFamily="50" charset="-128"/>
              </a:defRPr>
            </a:lvl3pPr>
            <a:lvl4pPr marL="16002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4pPr>
            <a:lvl5pPr marL="2057400" indent="-228600" eaLnBrk="0" hangingPunct="0">
              <a:spcBef>
                <a:spcPct val="20000"/>
              </a:spcBef>
              <a:buFont typeface="Arial" charset="0"/>
              <a:buChar char="»"/>
              <a:defRPr kumimoji="1" sz="2000">
                <a:solidFill>
                  <a:schemeClr val="tx1"/>
                </a:solidFill>
                <a:latin typeface="Calibri" pitchFamily="34" charset="0"/>
                <a:ea typeface="ＭＳ Ｐゴシック" pitchFamily="50" charset="-128"/>
              </a:defRPr>
            </a:lvl5pPr>
            <a:lvl6pPr marL="25146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6pPr>
            <a:lvl7pPr marL="29718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7pPr>
            <a:lvl8pPr marL="34290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8pPr>
            <a:lvl9pPr marL="3886200" indent="-228600" eaLnBrk="0" fontAlgn="base" hangingPunct="0">
              <a:spcBef>
                <a:spcPct val="20000"/>
              </a:spcBef>
              <a:spcAft>
                <a:spcPct val="0"/>
              </a:spcAft>
              <a:buFont typeface="Arial" charset="0"/>
              <a:buChar char="»"/>
              <a:defRPr kumimoji="1" sz="2000">
                <a:solidFill>
                  <a:schemeClr val="tx1"/>
                </a:solidFill>
                <a:latin typeface="Calibri" pitchFamily="34" charset="0"/>
                <a:ea typeface="ＭＳ Ｐゴシック" pitchFamily="50" charset="-128"/>
              </a:defRPr>
            </a:lvl9pPr>
          </a:lstStyle>
          <a:p>
            <a:pPr defTabSz="914400" eaLnBrk="1" fontAlgn="base" hangingPunct="1">
              <a:spcBef>
                <a:spcPct val="0"/>
              </a:spcBef>
              <a:spcAft>
                <a:spcPct val="0"/>
              </a:spcAft>
              <a:buFontTx/>
              <a:buNone/>
            </a:pPr>
            <a:endParaRPr lang="ja-JP" altLang="en-US" sz="2000">
              <a:solidFill>
                <a:prstClr val="black"/>
              </a:solidFill>
              <a:latin typeface="Arial" charset="0"/>
            </a:endParaRPr>
          </a:p>
        </p:txBody>
      </p:sp>
      <p:sp>
        <p:nvSpPr>
          <p:cNvPr id="41" name="タイトル 1"/>
          <p:cNvSpPr txBox="1">
            <a:spLocks/>
          </p:cNvSpPr>
          <p:nvPr/>
        </p:nvSpPr>
        <p:spPr bwMode="auto">
          <a:xfrm>
            <a:off x="495300" y="44450"/>
            <a:ext cx="8915400" cy="404813"/>
          </a:xfrm>
          <a:prstGeom prst="rect">
            <a:avLst/>
          </a:prstGeom>
          <a:noFill/>
          <a:ln w="9525">
            <a:noFill/>
            <a:miter lim="800000"/>
            <a:headEnd/>
            <a:tailEnd/>
          </a:ln>
        </p:spPr>
        <p:txBody>
          <a:bodyPr lIns="91432" tIns="45716" rIns="91432" bIns="45716" anchor="ctr"/>
          <a:lst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pPr defTabSz="914400">
              <a:defRPr/>
            </a:pPr>
            <a:r>
              <a:rPr lang="ja-JP" altLang="en-US" sz="2400" kern="0" dirty="0" smtClean="0">
                <a:solidFill>
                  <a:prstClr val="black"/>
                </a:solidFill>
                <a:latin typeface="HGS創英角ｺﾞｼｯｸUB" panose="020B0900000000000000" pitchFamily="50" charset="-128"/>
                <a:ea typeface="HGS創英角ｺﾞｼｯｸUB" panose="020B0900000000000000" pitchFamily="50" charset="-128"/>
                <a:cs typeface="Times New Roman" pitchFamily="18" charset="0"/>
              </a:rPr>
              <a:t>防災拠点である学校の</a:t>
            </a:r>
            <a:r>
              <a:rPr lang="en-US" altLang="ja-JP" sz="2400" kern="0" dirty="0" smtClean="0">
                <a:solidFill>
                  <a:prstClr val="black"/>
                </a:solidFill>
                <a:latin typeface="HGS創英角ｺﾞｼｯｸUB" panose="020B0900000000000000" pitchFamily="50" charset="-128"/>
                <a:ea typeface="HGS創英角ｺﾞｼｯｸUB" panose="020B0900000000000000" pitchFamily="50" charset="-128"/>
                <a:cs typeface="Times New Roman" pitchFamily="18" charset="0"/>
              </a:rPr>
              <a:t>Wi-Fi</a:t>
            </a:r>
            <a:r>
              <a:rPr lang="ja-JP" altLang="en-US" sz="2400" kern="0" dirty="0" smtClean="0">
                <a:solidFill>
                  <a:prstClr val="black"/>
                </a:solidFill>
                <a:latin typeface="HGS創英角ｺﾞｼｯｸUB" panose="020B0900000000000000" pitchFamily="50" charset="-128"/>
                <a:ea typeface="HGS創英角ｺﾞｼｯｸUB" panose="020B0900000000000000" pitchFamily="50" charset="-128"/>
                <a:cs typeface="Times New Roman" pitchFamily="18" charset="0"/>
              </a:rPr>
              <a:t>整備イメージ</a:t>
            </a:r>
          </a:p>
        </p:txBody>
      </p:sp>
      <p:pic>
        <p:nvPicPr>
          <p:cNvPr id="1030" name="Picture 6" descr="D:\user\011762\My Documents\facilities_a03.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3888457" y="3445703"/>
            <a:ext cx="1987712" cy="1560652"/>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直線コネクタ 9"/>
          <p:cNvCxnSpPr/>
          <p:nvPr/>
        </p:nvCxnSpPr>
        <p:spPr>
          <a:xfrm>
            <a:off x="5876169" y="3866131"/>
            <a:ext cx="0" cy="1062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pic>
        <p:nvPicPr>
          <p:cNvPr id="26" name="Picture 7" descr="D:\user\011762\My Documents\f_tree1060.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184601" y="4226029"/>
            <a:ext cx="1188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4" name="四角形吹き出し 3"/>
          <p:cNvSpPr/>
          <p:nvPr/>
        </p:nvSpPr>
        <p:spPr>
          <a:xfrm rot="10800000">
            <a:off x="6533633" y="3170561"/>
            <a:ext cx="3087527" cy="1535417"/>
          </a:xfrm>
          <a:prstGeom prst="wedgeRectCallout">
            <a:avLst>
              <a:gd name="adj1" fmla="val 86274"/>
              <a:gd name="adj2" fmla="val 7957"/>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grpSp>
        <p:nvGrpSpPr>
          <p:cNvPr id="79" name="グループ化 78"/>
          <p:cNvGrpSpPr/>
          <p:nvPr/>
        </p:nvGrpSpPr>
        <p:grpSpPr>
          <a:xfrm>
            <a:off x="8526898" y="3421863"/>
            <a:ext cx="432048" cy="623683"/>
            <a:chOff x="460375" y="5589240"/>
            <a:chExt cx="644127" cy="997490"/>
          </a:xfrm>
        </p:grpSpPr>
        <p:pic>
          <p:nvPicPr>
            <p:cNvPr id="80" name="図 1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 y="5916572"/>
              <a:ext cx="609202" cy="670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 name="Picture 7" descr="D:\user\011762\My Documents\photo.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375" y="5589240"/>
              <a:ext cx="496818" cy="496818"/>
            </a:xfrm>
            <a:prstGeom prst="rect">
              <a:avLst/>
            </a:prstGeom>
            <a:noFill/>
            <a:extLst>
              <a:ext uri="{909E8E84-426E-40DD-AFC4-6F175D3DCCD1}">
                <a14:hiddenFill xmlns:a14="http://schemas.microsoft.com/office/drawing/2010/main">
                  <a:solidFill>
                    <a:srgbClr val="FFFFFF"/>
                  </a:solidFill>
                </a14:hiddenFill>
              </a:ext>
            </a:extLst>
          </p:spPr>
        </p:pic>
      </p:grpSp>
      <p:pic>
        <p:nvPicPr>
          <p:cNvPr id="1029" name="Picture 5" descr="D:\user\011762\My Documents\facilities_a18.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6955" y="3590326"/>
            <a:ext cx="2047294" cy="1404878"/>
          </a:xfrm>
          <a:prstGeom prst="rect">
            <a:avLst/>
          </a:prstGeom>
          <a:noFill/>
          <a:scene3d>
            <a:camera prst="perspectiveRight"/>
            <a:lightRig rig="threePt" dir="t"/>
          </a:scene3d>
          <a:extLst>
            <a:ext uri="{909E8E84-426E-40DD-AFC4-6F175D3DCCD1}">
              <a14:hiddenFill xmlns:a14="http://schemas.microsoft.com/office/drawing/2010/main">
                <a:solidFill>
                  <a:srgbClr val="FFFFFF"/>
                </a:solidFill>
              </a14:hiddenFill>
            </a:ext>
          </a:extLst>
        </p:spPr>
      </p:pic>
      <p:pic>
        <p:nvPicPr>
          <p:cNvPr id="1031" name="Picture 7" descr="D:\user\011762\My Documents\f_tree1060.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0" y="3812021"/>
            <a:ext cx="1188000" cy="1188000"/>
          </a:xfrm>
          <a:prstGeom prst="rect">
            <a:avLst/>
          </a:prstGeom>
          <a:noFill/>
          <a:extLst>
            <a:ext uri="{909E8E84-426E-40DD-AFC4-6F175D3DCCD1}">
              <a14:hiddenFill xmlns:a14="http://schemas.microsoft.com/office/drawing/2010/main">
                <a:solidFill>
                  <a:srgbClr val="FFFFFF"/>
                </a:solidFill>
              </a14:hiddenFill>
            </a:ext>
          </a:extLst>
        </p:spPr>
      </p:pic>
      <p:sp>
        <p:nvSpPr>
          <p:cNvPr id="83" name="四角形吹き出し 82"/>
          <p:cNvSpPr/>
          <p:nvPr/>
        </p:nvSpPr>
        <p:spPr>
          <a:xfrm rot="10800000">
            <a:off x="330239" y="3311456"/>
            <a:ext cx="676201" cy="805770"/>
          </a:xfrm>
          <a:prstGeom prst="wedgeRectCallout">
            <a:avLst>
              <a:gd name="adj1" fmla="val -122577"/>
              <a:gd name="adj2" fmla="val -57082"/>
            </a:avLst>
          </a:prstGeom>
          <a:solidFill>
            <a:schemeClr val="bg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grpSp>
        <p:nvGrpSpPr>
          <p:cNvPr id="76" name="グループ化 75"/>
          <p:cNvGrpSpPr/>
          <p:nvPr/>
        </p:nvGrpSpPr>
        <p:grpSpPr>
          <a:xfrm>
            <a:off x="466725" y="3383135"/>
            <a:ext cx="432048" cy="662411"/>
            <a:chOff x="460375" y="5589240"/>
            <a:chExt cx="644127" cy="997490"/>
          </a:xfrm>
        </p:grpSpPr>
        <p:pic>
          <p:nvPicPr>
            <p:cNvPr id="77" name="図 1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 y="5916572"/>
              <a:ext cx="609202" cy="670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8" name="Picture 7" descr="D:\user\011762\My Documents\photo.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375" y="5589240"/>
              <a:ext cx="496818" cy="496818"/>
            </a:xfrm>
            <a:prstGeom prst="rect">
              <a:avLst/>
            </a:prstGeom>
            <a:noFill/>
            <a:extLst>
              <a:ext uri="{909E8E84-426E-40DD-AFC4-6F175D3DCCD1}">
                <a14:hiddenFill xmlns:a14="http://schemas.microsoft.com/office/drawing/2010/main">
                  <a:solidFill>
                    <a:srgbClr val="FFFFFF"/>
                  </a:solidFill>
                </a14:hiddenFill>
              </a:ext>
            </a:extLst>
          </p:spPr>
        </p:pic>
      </p:grpSp>
      <p:sp>
        <p:nvSpPr>
          <p:cNvPr id="14356" name="フリーフォーム 14355"/>
          <p:cNvSpPr/>
          <p:nvPr/>
        </p:nvSpPr>
        <p:spPr>
          <a:xfrm>
            <a:off x="8644139" y="4039684"/>
            <a:ext cx="216000" cy="144000"/>
          </a:xfrm>
          <a:custGeom>
            <a:avLst/>
            <a:gdLst>
              <a:gd name="connsiteX0" fmla="*/ 8554 w 745154"/>
              <a:gd name="connsiteY0" fmla="*/ 0 h 789314"/>
              <a:gd name="connsiteX1" fmla="*/ 8554 w 745154"/>
              <a:gd name="connsiteY1" fmla="*/ 596900 h 789314"/>
              <a:gd name="connsiteX2" fmla="*/ 97454 w 745154"/>
              <a:gd name="connsiteY2" fmla="*/ 762000 h 789314"/>
              <a:gd name="connsiteX3" fmla="*/ 745154 w 745154"/>
              <a:gd name="connsiteY3" fmla="*/ 787400 h 789314"/>
            </a:gdLst>
            <a:ahLst/>
            <a:cxnLst>
              <a:cxn ang="0">
                <a:pos x="connsiteX0" y="connsiteY0"/>
              </a:cxn>
              <a:cxn ang="0">
                <a:pos x="connsiteX1" y="connsiteY1"/>
              </a:cxn>
              <a:cxn ang="0">
                <a:pos x="connsiteX2" y="connsiteY2"/>
              </a:cxn>
              <a:cxn ang="0">
                <a:pos x="connsiteX3" y="connsiteY3"/>
              </a:cxn>
            </a:cxnLst>
            <a:rect l="l" t="t" r="r" b="b"/>
            <a:pathLst>
              <a:path w="745154" h="789314">
                <a:moveTo>
                  <a:pt x="8554" y="0"/>
                </a:moveTo>
                <a:cubicBezTo>
                  <a:pt x="1145" y="234950"/>
                  <a:pt x="-6263" y="469900"/>
                  <a:pt x="8554" y="596900"/>
                </a:cubicBezTo>
                <a:cubicBezTo>
                  <a:pt x="23371" y="723900"/>
                  <a:pt x="-25313" y="730250"/>
                  <a:pt x="97454" y="762000"/>
                </a:cubicBezTo>
                <a:cubicBezTo>
                  <a:pt x="220221" y="793750"/>
                  <a:pt x="482687" y="790575"/>
                  <a:pt x="745154" y="78740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101" name="テキスト ボックス 100"/>
          <p:cNvSpPr txBox="1"/>
          <p:nvPr/>
        </p:nvSpPr>
        <p:spPr>
          <a:xfrm>
            <a:off x="6810816" y="5386926"/>
            <a:ext cx="2747190" cy="600164"/>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400" fontAlgn="base">
              <a:spcBef>
                <a:spcPct val="0"/>
              </a:spcBef>
              <a:spcAft>
                <a:spcPct val="0"/>
              </a:spcAft>
            </a:pPr>
            <a:r>
              <a:rPr lang="ja-JP" altLang="en-US" sz="1100" dirty="0">
                <a:solidFill>
                  <a:prstClr val="black"/>
                </a:solidFill>
                <a:latin typeface="AR P丸ゴシック体M" panose="020F0600000000000000" pitchFamily="50" charset="-128"/>
                <a:ea typeface="AR P丸ゴシック体M" panose="020F0600000000000000" pitchFamily="50" charset="-128"/>
              </a:rPr>
              <a:t>伝送路</a:t>
            </a:r>
            <a:r>
              <a:rPr lang="ja-JP" altLang="en-US" sz="1100" dirty="0" smtClean="0">
                <a:solidFill>
                  <a:prstClr val="black"/>
                </a:solidFill>
                <a:latin typeface="AR P丸ゴシック体M" panose="020F0600000000000000" pitchFamily="50" charset="-128"/>
                <a:ea typeface="AR P丸ゴシック体M" panose="020F0600000000000000" pitchFamily="50" charset="-128"/>
              </a:rPr>
              <a:t>設備</a:t>
            </a:r>
            <a:endParaRPr lang="en-US" altLang="ja-JP" sz="1100" dirty="0" smtClean="0">
              <a:solidFill>
                <a:prstClr val="black"/>
              </a:solidFill>
              <a:latin typeface="AR P丸ゴシック体M" panose="020F0600000000000000" pitchFamily="50" charset="-128"/>
              <a:ea typeface="AR P丸ゴシック体M" panose="020F0600000000000000" pitchFamily="50" charset="-128"/>
            </a:endParaRPr>
          </a:p>
          <a:p>
            <a:pPr defTabSz="914400" fontAlgn="base">
              <a:spcBef>
                <a:spcPct val="0"/>
              </a:spcBef>
              <a:spcAft>
                <a:spcPct val="0"/>
              </a:spcAft>
            </a:pPr>
            <a:r>
              <a:rPr lang="en-US" altLang="ja-JP" sz="1100" dirty="0">
                <a:solidFill>
                  <a:prstClr val="black"/>
                </a:solidFill>
                <a:latin typeface="AR P丸ゴシック体M" panose="020F0600000000000000" pitchFamily="50" charset="-128"/>
                <a:ea typeface="AR P丸ゴシック体M" panose="020F0600000000000000" pitchFamily="50" charset="-128"/>
              </a:rPr>
              <a:t>※</a:t>
            </a:r>
            <a:r>
              <a:rPr lang="ja-JP" altLang="en-US" sz="1100" dirty="0" smtClean="0">
                <a:solidFill>
                  <a:prstClr val="black"/>
                </a:solidFill>
                <a:latin typeface="AR P丸ゴシック体M" panose="020F0600000000000000" pitchFamily="50" charset="-128"/>
                <a:ea typeface="AR P丸ゴシック体M" panose="020F0600000000000000" pitchFamily="50" charset="-128"/>
              </a:rPr>
              <a:t>既存の伝送路が細い場合には、利用目　的に応じて、増設等を支援</a:t>
            </a:r>
            <a:endParaRPr lang="ja-JP" altLang="en-US" sz="1100" dirty="0">
              <a:solidFill>
                <a:prstClr val="black"/>
              </a:solidFill>
              <a:latin typeface="AR P丸ゴシック体M" panose="020F0600000000000000" pitchFamily="50" charset="-128"/>
              <a:ea typeface="AR P丸ゴシック体M" panose="020F0600000000000000" pitchFamily="50" charset="-128"/>
            </a:endParaRPr>
          </a:p>
        </p:txBody>
      </p:sp>
      <p:cxnSp>
        <p:nvCxnSpPr>
          <p:cNvPr id="14359" name="直線コネクタ 14358"/>
          <p:cNvCxnSpPr/>
          <p:nvPr/>
        </p:nvCxnSpPr>
        <p:spPr>
          <a:xfrm flipH="1">
            <a:off x="6420666" y="5565829"/>
            <a:ext cx="39015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テキスト ボックス 103"/>
          <p:cNvSpPr txBox="1"/>
          <p:nvPr/>
        </p:nvSpPr>
        <p:spPr>
          <a:xfrm>
            <a:off x="1728389" y="2701327"/>
            <a:ext cx="3456211" cy="338554"/>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400" fontAlgn="base">
              <a:spcBef>
                <a:spcPct val="0"/>
              </a:spcBef>
              <a:spcAft>
                <a:spcPct val="0"/>
              </a:spcAft>
            </a:pPr>
            <a:r>
              <a:rPr lang="ja-JP" altLang="en-US" sz="1600" b="1" dirty="0" smtClean="0">
                <a:solidFill>
                  <a:prstClr val="black"/>
                </a:solidFill>
                <a:latin typeface="AR P丸ゴシック体M" panose="020F0600000000000000" pitchFamily="50" charset="-128"/>
                <a:ea typeface="AR P丸ゴシック体M" panose="020F0600000000000000" pitchFamily="50" charset="-128"/>
              </a:rPr>
              <a:t>避難場所・避難所に指定された学校</a:t>
            </a:r>
            <a:endParaRPr lang="ja-JP" altLang="en-US" sz="1600" b="1" dirty="0">
              <a:solidFill>
                <a:prstClr val="black"/>
              </a:solidFill>
              <a:latin typeface="AR P丸ゴシック体M" panose="020F0600000000000000" pitchFamily="50" charset="-128"/>
              <a:ea typeface="AR P丸ゴシック体M" panose="020F0600000000000000" pitchFamily="50" charset="-128"/>
            </a:endParaRPr>
          </a:p>
        </p:txBody>
      </p:sp>
      <p:sp>
        <p:nvSpPr>
          <p:cNvPr id="105" name="テキスト ボックス 104"/>
          <p:cNvSpPr txBox="1"/>
          <p:nvPr/>
        </p:nvSpPr>
        <p:spPr>
          <a:xfrm>
            <a:off x="265886" y="1050121"/>
            <a:ext cx="9350221" cy="1323439"/>
          </a:xfrm>
          <a:prstGeom prst="rect">
            <a:avLst/>
          </a:prstGeom>
          <a:noFill/>
        </p:spPr>
        <p:txBody>
          <a:bodyPr wrap="square" rtlCol="0">
            <a:spAutoFit/>
          </a:bodyPr>
          <a:lstStyle/>
          <a:p>
            <a:pPr marL="216000" indent="-216000" defTabSz="914400" fontAlgn="base">
              <a:spcBef>
                <a:spcPct val="0"/>
              </a:spcBef>
              <a:spcAft>
                <a:spcPct val="0"/>
              </a:spcAft>
            </a:pPr>
            <a:r>
              <a:rPr lang="ja-JP" altLang="en-US" sz="2000" dirty="0">
                <a:solidFill>
                  <a:prstClr val="black"/>
                </a:solidFill>
                <a:latin typeface="AR P丸ゴシック体M" panose="020F0600000000000000" pitchFamily="50" charset="-128"/>
                <a:ea typeface="AR P丸ゴシック体M" panose="020F0600000000000000" pitchFamily="50" charset="-128"/>
              </a:rPr>
              <a:t> </a:t>
            </a:r>
            <a:r>
              <a:rPr lang="ja-JP" altLang="en-US" sz="2000" dirty="0" smtClean="0">
                <a:solidFill>
                  <a:prstClr val="black"/>
                </a:solidFill>
                <a:latin typeface="AR P丸ゴシック体M" panose="020F0600000000000000" pitchFamily="50" charset="-128"/>
                <a:ea typeface="AR P丸ゴシック体M" panose="020F0600000000000000" pitchFamily="50" charset="-128"/>
              </a:rPr>
              <a:t>   </a:t>
            </a:r>
            <a:r>
              <a:rPr lang="ja-JP" altLang="en-US" sz="2000" dirty="0" smtClean="0">
                <a:solidFill>
                  <a:prstClr val="black"/>
                </a:solidFill>
                <a:latin typeface="ＭＳ Ｐゴシック"/>
              </a:rPr>
              <a:t>総務省の事業では、避難場所・避難所に指定された学校において住民等が避難する場所（体育館</a:t>
            </a:r>
            <a:r>
              <a:rPr lang="ja-JP" altLang="en-US" sz="2000" dirty="0">
                <a:solidFill>
                  <a:prstClr val="black"/>
                </a:solidFill>
                <a:latin typeface="ＭＳ Ｐゴシック"/>
              </a:rPr>
              <a:t>、グラウンド</a:t>
            </a:r>
            <a:r>
              <a:rPr lang="ja-JP" altLang="en-US" sz="2000" dirty="0" smtClean="0">
                <a:solidFill>
                  <a:prstClr val="black"/>
                </a:solidFill>
                <a:latin typeface="ＭＳ Ｐゴシック"/>
              </a:rPr>
              <a:t>、教室等）における</a:t>
            </a:r>
            <a:r>
              <a:rPr lang="en-US" altLang="ja-JP" sz="2000" dirty="0" smtClean="0">
                <a:solidFill>
                  <a:prstClr val="black"/>
                </a:solidFill>
                <a:latin typeface="ＭＳ Ｐゴシック"/>
              </a:rPr>
              <a:t>Wi-Fi</a:t>
            </a:r>
            <a:r>
              <a:rPr lang="ja-JP" altLang="en-US" sz="2000" dirty="0" smtClean="0">
                <a:solidFill>
                  <a:prstClr val="black"/>
                </a:solidFill>
                <a:latin typeface="ＭＳ Ｐゴシック"/>
              </a:rPr>
              <a:t>アクセスポイント、伝送路（</a:t>
            </a:r>
            <a:r>
              <a:rPr lang="en-US" altLang="ja-JP" sz="2000" dirty="0">
                <a:solidFill>
                  <a:prstClr val="black"/>
                </a:solidFill>
                <a:latin typeface="ＭＳ Ｐゴシック"/>
              </a:rPr>
              <a:t>LAN</a:t>
            </a:r>
            <a:r>
              <a:rPr lang="ja-JP" altLang="en-US" sz="2000" dirty="0">
                <a:solidFill>
                  <a:prstClr val="black"/>
                </a:solidFill>
                <a:latin typeface="ＭＳ Ｐゴシック"/>
              </a:rPr>
              <a:t>ケーブル）</a:t>
            </a:r>
            <a:r>
              <a:rPr lang="ja-JP" altLang="en-US" sz="2000" dirty="0" smtClean="0">
                <a:solidFill>
                  <a:prstClr val="black"/>
                </a:solidFill>
                <a:latin typeface="ＭＳ Ｐゴシック"/>
              </a:rPr>
              <a:t>等の整備を、予算の範囲内で補助。</a:t>
            </a:r>
            <a:r>
              <a:rPr lang="ja-JP" altLang="en-US" sz="2000" dirty="0">
                <a:solidFill>
                  <a:prstClr val="black"/>
                </a:solidFill>
                <a:latin typeface="ＭＳ Ｐゴシック"/>
              </a:rPr>
              <a:t>（教育目的に特化した整備は除外）</a:t>
            </a:r>
            <a:endParaRPr lang="en-US" altLang="ja-JP" sz="2000" dirty="0" smtClean="0">
              <a:solidFill>
                <a:prstClr val="black"/>
              </a:solidFill>
              <a:latin typeface="ＭＳ Ｐゴシック"/>
            </a:endParaRPr>
          </a:p>
          <a:p>
            <a:pPr marL="216000" indent="-216000" defTabSz="914400" fontAlgn="base">
              <a:spcBef>
                <a:spcPct val="0"/>
              </a:spcBef>
              <a:spcAft>
                <a:spcPct val="0"/>
              </a:spcAft>
            </a:pPr>
            <a:r>
              <a:rPr lang="ja-JP" altLang="en-US" sz="2000" dirty="0">
                <a:solidFill>
                  <a:prstClr val="black"/>
                </a:solidFill>
                <a:latin typeface="ＭＳ Ｐゴシック"/>
              </a:rPr>
              <a:t>　</a:t>
            </a:r>
            <a:r>
              <a:rPr lang="ja-JP" altLang="en-US" sz="2000" dirty="0" smtClean="0">
                <a:solidFill>
                  <a:prstClr val="black"/>
                </a:solidFill>
                <a:latin typeface="ＭＳ Ｐゴシック"/>
              </a:rPr>
              <a:t>　</a:t>
            </a:r>
            <a:endParaRPr lang="en-US" altLang="ja-JP" sz="2000" dirty="0">
              <a:solidFill>
                <a:prstClr val="black"/>
              </a:solidFill>
              <a:latin typeface="ＭＳ Ｐゴシック"/>
            </a:endParaRPr>
          </a:p>
        </p:txBody>
      </p:sp>
      <p:sp>
        <p:nvSpPr>
          <p:cNvPr id="111" name="角丸四角形 110"/>
          <p:cNvSpPr/>
          <p:nvPr/>
        </p:nvSpPr>
        <p:spPr>
          <a:xfrm>
            <a:off x="1548197" y="4878039"/>
            <a:ext cx="3456384" cy="1152128"/>
          </a:xfrm>
          <a:prstGeom prst="roundRect">
            <a:avLst>
              <a:gd name="adj" fmla="val 50000"/>
            </a:avLst>
          </a:prstGeom>
          <a:noFill/>
          <a:ln w="50800">
            <a:solidFill>
              <a:schemeClr val="tx1"/>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112" name="角丸四角形 111"/>
          <p:cNvSpPr/>
          <p:nvPr/>
        </p:nvSpPr>
        <p:spPr>
          <a:xfrm>
            <a:off x="1638389" y="4966480"/>
            <a:ext cx="3276000" cy="972000"/>
          </a:xfrm>
          <a:prstGeom prst="roundRect">
            <a:avLst>
              <a:gd name="adj" fmla="val 50000"/>
            </a:avLst>
          </a:prstGeom>
          <a:noFill/>
          <a:ln w="50800">
            <a:solidFill>
              <a:schemeClr val="tx1"/>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113" name="角丸四角形 112"/>
          <p:cNvSpPr/>
          <p:nvPr/>
        </p:nvSpPr>
        <p:spPr>
          <a:xfrm>
            <a:off x="1728389" y="5047084"/>
            <a:ext cx="3096000" cy="792000"/>
          </a:xfrm>
          <a:prstGeom prst="roundRect">
            <a:avLst>
              <a:gd name="adj" fmla="val 50000"/>
            </a:avLst>
          </a:prstGeom>
          <a:noFill/>
          <a:ln w="50800">
            <a:solidFill>
              <a:schemeClr val="tx1"/>
            </a:solid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pic>
        <p:nvPicPr>
          <p:cNvPr id="2058" name="Picture 10"/>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10816" y="3426545"/>
            <a:ext cx="1382131" cy="1074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 name="フリーフォーム 86"/>
          <p:cNvSpPr/>
          <p:nvPr/>
        </p:nvSpPr>
        <p:spPr>
          <a:xfrm rot="18020632">
            <a:off x="582397" y="4703478"/>
            <a:ext cx="911470" cy="132854"/>
          </a:xfrm>
          <a:custGeom>
            <a:avLst/>
            <a:gdLst>
              <a:gd name="connsiteX0" fmla="*/ 0 w 1051560"/>
              <a:gd name="connsiteY0" fmla="*/ 16100 h 38960"/>
              <a:gd name="connsiteX1" fmla="*/ 594360 w 1051560"/>
              <a:gd name="connsiteY1" fmla="*/ 860 h 38960"/>
              <a:gd name="connsiteX2" fmla="*/ 1051560 w 1051560"/>
              <a:gd name="connsiteY2" fmla="*/ 38960 h 38960"/>
            </a:gdLst>
            <a:ahLst/>
            <a:cxnLst>
              <a:cxn ang="0">
                <a:pos x="connsiteX0" y="connsiteY0"/>
              </a:cxn>
              <a:cxn ang="0">
                <a:pos x="connsiteX1" y="connsiteY1"/>
              </a:cxn>
              <a:cxn ang="0">
                <a:pos x="connsiteX2" y="connsiteY2"/>
              </a:cxn>
            </a:cxnLst>
            <a:rect l="l" t="t" r="r" b="b"/>
            <a:pathLst>
              <a:path w="1051560" h="38960">
                <a:moveTo>
                  <a:pt x="0" y="16100"/>
                </a:moveTo>
                <a:cubicBezTo>
                  <a:pt x="209550" y="6575"/>
                  <a:pt x="419100" y="-2950"/>
                  <a:pt x="594360" y="860"/>
                </a:cubicBezTo>
                <a:cubicBezTo>
                  <a:pt x="769620" y="4670"/>
                  <a:pt x="910590" y="21815"/>
                  <a:pt x="1051560" y="38960"/>
                </a:cubicBezTo>
              </a:path>
            </a:pathLst>
          </a:cu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pic>
        <p:nvPicPr>
          <p:cNvPr id="3" name="Picture 5" descr="D:\user\011762\My Documents\112417.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2259" y="4726788"/>
            <a:ext cx="1479253" cy="1751161"/>
          </a:xfrm>
          <a:prstGeom prst="rect">
            <a:avLst/>
          </a:prstGeom>
          <a:noFill/>
          <a:extLst>
            <a:ext uri="{909E8E84-426E-40DD-AFC4-6F175D3DCCD1}">
              <a14:hiddenFill xmlns:a14="http://schemas.microsoft.com/office/drawing/2010/main">
                <a:solidFill>
                  <a:srgbClr val="FFFFFF"/>
                </a:solidFill>
              </a14:hiddenFill>
            </a:ext>
          </a:extLst>
        </p:spPr>
      </p:pic>
      <p:grpSp>
        <p:nvGrpSpPr>
          <p:cNvPr id="53" name="グループ化 52"/>
          <p:cNvGrpSpPr/>
          <p:nvPr/>
        </p:nvGrpSpPr>
        <p:grpSpPr>
          <a:xfrm>
            <a:off x="1460479" y="5634935"/>
            <a:ext cx="432048" cy="662411"/>
            <a:chOff x="460375" y="5589240"/>
            <a:chExt cx="644127" cy="997490"/>
          </a:xfrm>
        </p:grpSpPr>
        <p:pic>
          <p:nvPicPr>
            <p:cNvPr id="54" name="図 1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5300" y="5916572"/>
              <a:ext cx="609202" cy="67015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 name="Picture 7" descr="D:\user\011762\My Documents\photo.jpg"/>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0375" y="5589240"/>
              <a:ext cx="496818" cy="496818"/>
            </a:xfrm>
            <a:prstGeom prst="rect">
              <a:avLst/>
            </a:prstGeom>
            <a:noFill/>
            <a:extLst>
              <a:ext uri="{909E8E84-426E-40DD-AFC4-6F175D3DCCD1}">
                <a14:hiddenFill xmlns:a14="http://schemas.microsoft.com/office/drawing/2010/main">
                  <a:solidFill>
                    <a:srgbClr val="FFFFFF"/>
                  </a:solidFill>
                </a14:hiddenFill>
              </a:ext>
            </a:extLst>
          </p:spPr>
        </p:pic>
      </p:grpSp>
      <p:sp>
        <p:nvSpPr>
          <p:cNvPr id="58" name="テキスト ボックス 57"/>
          <p:cNvSpPr txBox="1"/>
          <p:nvPr/>
        </p:nvSpPr>
        <p:spPr>
          <a:xfrm>
            <a:off x="2819400" y="4567987"/>
            <a:ext cx="648000" cy="261610"/>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400" fontAlgn="base">
              <a:spcBef>
                <a:spcPct val="0"/>
              </a:spcBef>
              <a:spcAft>
                <a:spcPct val="0"/>
              </a:spcAft>
            </a:pPr>
            <a:r>
              <a:rPr lang="ja-JP" altLang="en-US" sz="1100" dirty="0" smtClean="0">
                <a:solidFill>
                  <a:prstClr val="black"/>
                </a:solidFill>
                <a:latin typeface="AR P丸ゴシック体M" panose="020F0600000000000000" pitchFamily="50" charset="-128"/>
                <a:ea typeface="AR P丸ゴシック体M" panose="020F0600000000000000" pitchFamily="50" charset="-128"/>
              </a:rPr>
              <a:t>体育館</a:t>
            </a:r>
            <a:endParaRPr lang="ja-JP" altLang="en-US" sz="1100" dirty="0">
              <a:solidFill>
                <a:prstClr val="black"/>
              </a:solidFill>
              <a:latin typeface="AR P丸ゴシック体M" panose="020F0600000000000000" pitchFamily="50" charset="-128"/>
              <a:ea typeface="AR P丸ゴシック体M" panose="020F0600000000000000" pitchFamily="50" charset="-128"/>
            </a:endParaRPr>
          </a:p>
        </p:txBody>
      </p:sp>
      <p:sp>
        <p:nvSpPr>
          <p:cNvPr id="21" name="正方形/長方形 20"/>
          <p:cNvSpPr/>
          <p:nvPr/>
        </p:nvSpPr>
        <p:spPr>
          <a:xfrm>
            <a:off x="253040" y="3178381"/>
            <a:ext cx="1207439" cy="100664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73" name="正方形/長方形 72"/>
          <p:cNvSpPr/>
          <p:nvPr/>
        </p:nvSpPr>
        <p:spPr>
          <a:xfrm>
            <a:off x="1313336" y="5678646"/>
            <a:ext cx="634754" cy="753305"/>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74" name="正方形/長方形 73"/>
          <p:cNvSpPr/>
          <p:nvPr/>
        </p:nvSpPr>
        <p:spPr>
          <a:xfrm>
            <a:off x="8349549" y="3321966"/>
            <a:ext cx="687938" cy="1031053"/>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82" name="テキスト ボックス 81"/>
          <p:cNvSpPr txBox="1"/>
          <p:nvPr/>
        </p:nvSpPr>
        <p:spPr>
          <a:xfrm>
            <a:off x="2615146" y="6405806"/>
            <a:ext cx="2791648" cy="261610"/>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defTabSz="914400" fontAlgn="base">
              <a:spcBef>
                <a:spcPct val="0"/>
              </a:spcBef>
              <a:spcAft>
                <a:spcPct val="0"/>
              </a:spcAft>
            </a:pPr>
            <a:r>
              <a:rPr lang="ja-JP" altLang="en-US" sz="1100" dirty="0" smtClean="0">
                <a:solidFill>
                  <a:srgbClr val="FF0000"/>
                </a:solidFill>
                <a:latin typeface="AR P丸ゴシック体M" panose="020F0600000000000000" pitchFamily="50" charset="-128"/>
                <a:ea typeface="AR P丸ゴシック体M" panose="020F0600000000000000" pitchFamily="50" charset="-128"/>
              </a:rPr>
              <a:t>赤枠部分：総務省補助事業による支援対象</a:t>
            </a:r>
            <a:endParaRPr lang="ja-JP" altLang="en-US" sz="1100" dirty="0">
              <a:solidFill>
                <a:srgbClr val="FF0000"/>
              </a:solidFill>
              <a:latin typeface="AR P丸ゴシック体M" panose="020F0600000000000000" pitchFamily="50" charset="-128"/>
              <a:ea typeface="AR P丸ゴシック体M" panose="020F0600000000000000" pitchFamily="50" charset="-128"/>
            </a:endParaRPr>
          </a:p>
        </p:txBody>
      </p:sp>
      <p:sp>
        <p:nvSpPr>
          <p:cNvPr id="84" name="正方形/長方形 83"/>
          <p:cNvSpPr/>
          <p:nvPr/>
        </p:nvSpPr>
        <p:spPr>
          <a:xfrm>
            <a:off x="799966" y="4353019"/>
            <a:ext cx="554616" cy="705918"/>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85" name="正方形/長方形 84"/>
          <p:cNvSpPr/>
          <p:nvPr/>
        </p:nvSpPr>
        <p:spPr>
          <a:xfrm>
            <a:off x="2835478" y="4133161"/>
            <a:ext cx="1044000" cy="252000"/>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sp>
        <p:nvSpPr>
          <p:cNvPr id="86" name="正方形/長方形 85"/>
          <p:cNvSpPr/>
          <p:nvPr/>
        </p:nvSpPr>
        <p:spPr>
          <a:xfrm>
            <a:off x="5999943" y="5053180"/>
            <a:ext cx="590953" cy="911681"/>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sz="2000">
              <a:solidFill>
                <a:prstClr val="white"/>
              </a:solidFill>
            </a:endParaRPr>
          </a:p>
        </p:txBody>
      </p:sp>
      <p:pic>
        <p:nvPicPr>
          <p:cNvPr id="6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0808581">
            <a:off x="6156852" y="5945442"/>
            <a:ext cx="527629" cy="464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 name="テキスト ボックス 62"/>
          <p:cNvSpPr txBox="1"/>
          <p:nvPr/>
        </p:nvSpPr>
        <p:spPr>
          <a:xfrm>
            <a:off x="5940979" y="6447182"/>
            <a:ext cx="1185305" cy="276999"/>
          </a:xfrm>
          <a:prstGeom prst="rect">
            <a:avLst/>
          </a:prstGeom>
          <a:noFill/>
        </p:spPr>
        <p:txBody>
          <a:bodyPr wrap="square" rtlCol="0">
            <a:spAutoFit/>
          </a:bodyPr>
          <a:lstStyle/>
          <a:p>
            <a:pPr algn="ctr" defTabSz="914400" fontAlgn="base">
              <a:spcBef>
                <a:spcPct val="0"/>
              </a:spcBef>
              <a:spcAft>
                <a:spcPct val="0"/>
              </a:spcAft>
            </a:pPr>
            <a:r>
              <a:rPr lang="ja-JP" altLang="en-US" sz="1200" dirty="0" smtClean="0">
                <a:solidFill>
                  <a:prstClr val="black"/>
                </a:solidFill>
                <a:latin typeface="AR P丸ゴシック体M" panose="020F0600000000000000" pitchFamily="50" charset="-128"/>
                <a:ea typeface="AR P丸ゴシック体M" panose="020F0600000000000000" pitchFamily="50" charset="-128"/>
              </a:rPr>
              <a:t>インターネット</a:t>
            </a:r>
            <a:endParaRPr lang="ja-JP" altLang="en-US" sz="1200" dirty="0">
              <a:solidFill>
                <a:prstClr val="black"/>
              </a:solidFill>
              <a:latin typeface="AR P丸ゴシック体M" panose="020F0600000000000000" pitchFamily="50" charset="-128"/>
              <a:ea typeface="AR P丸ゴシック体M" panose="020F0600000000000000" pitchFamily="50" charset="-128"/>
            </a:endParaRPr>
          </a:p>
        </p:txBody>
      </p:sp>
      <p:sp>
        <p:nvSpPr>
          <p:cNvPr id="68" name="テキスト ボックス 67"/>
          <p:cNvSpPr txBox="1"/>
          <p:nvPr/>
        </p:nvSpPr>
        <p:spPr>
          <a:xfrm>
            <a:off x="2034444" y="5987090"/>
            <a:ext cx="869805" cy="261610"/>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400" fontAlgn="base">
              <a:spcBef>
                <a:spcPct val="0"/>
              </a:spcBef>
              <a:spcAft>
                <a:spcPct val="0"/>
              </a:spcAft>
            </a:pPr>
            <a:r>
              <a:rPr lang="ja-JP" altLang="en-US" sz="1100" dirty="0">
                <a:solidFill>
                  <a:prstClr val="black"/>
                </a:solidFill>
                <a:latin typeface="AR P丸ゴシック体M" panose="020F0600000000000000" pitchFamily="50" charset="-128"/>
                <a:ea typeface="AR P丸ゴシック体M" panose="020F0600000000000000" pitchFamily="50" charset="-128"/>
              </a:rPr>
              <a:t>グラウンド</a:t>
            </a:r>
          </a:p>
        </p:txBody>
      </p:sp>
      <p:sp>
        <p:nvSpPr>
          <p:cNvPr id="69" name="テキスト ボックス 68"/>
          <p:cNvSpPr txBox="1"/>
          <p:nvPr/>
        </p:nvSpPr>
        <p:spPr>
          <a:xfrm>
            <a:off x="7963278" y="4444368"/>
            <a:ext cx="1460479" cy="261610"/>
          </a:xfrm>
          <a:prstGeom prst="rect">
            <a:avLst/>
          </a:prstGeom>
          <a:noFill/>
          <a:ln w="12700">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defTabSz="914400" fontAlgn="base">
              <a:spcBef>
                <a:spcPct val="0"/>
              </a:spcBef>
              <a:spcAft>
                <a:spcPct val="0"/>
              </a:spcAft>
            </a:pPr>
            <a:r>
              <a:rPr lang="en-US" altLang="ja-JP" sz="1100" dirty="0">
                <a:solidFill>
                  <a:prstClr val="black"/>
                </a:solidFill>
                <a:latin typeface="AR P丸ゴシック体M" panose="020F0600000000000000" pitchFamily="50" charset="-128"/>
                <a:ea typeface="AR P丸ゴシック体M" panose="020F0600000000000000" pitchFamily="50" charset="-128"/>
              </a:rPr>
              <a:t>Wi-Fi</a:t>
            </a:r>
            <a:r>
              <a:rPr lang="ja-JP" altLang="en-US" sz="1100" dirty="0" smtClean="0">
                <a:solidFill>
                  <a:prstClr val="black"/>
                </a:solidFill>
                <a:latin typeface="AR P丸ゴシック体M" panose="020F0600000000000000" pitchFamily="50" charset="-128"/>
                <a:ea typeface="AR P丸ゴシック体M" panose="020F0600000000000000" pitchFamily="50" charset="-128"/>
              </a:rPr>
              <a:t>アクセスポイント</a:t>
            </a:r>
            <a:endParaRPr lang="en-US" altLang="ja-JP" sz="1100" dirty="0" smtClean="0">
              <a:solidFill>
                <a:prstClr val="black"/>
              </a:solidFill>
              <a:latin typeface="AR P丸ゴシック体M" panose="020F0600000000000000" pitchFamily="50" charset="-128"/>
              <a:ea typeface="AR P丸ゴシック体M" panose="020F0600000000000000" pitchFamily="50" charset="-128"/>
            </a:endParaRPr>
          </a:p>
        </p:txBody>
      </p:sp>
    </p:spTree>
    <p:extLst>
      <p:ext uri="{BB962C8B-B14F-4D97-AF65-F5344CB8AC3E}">
        <p14:creationId xmlns:p14="http://schemas.microsoft.com/office/powerpoint/2010/main" val="8788858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大項目"/>
          <p:cNvSpPr txBox="1"/>
          <p:nvPr/>
        </p:nvSpPr>
        <p:spPr>
          <a:xfrm>
            <a:off x="0" y="50779"/>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a:latin typeface="HGP創英角ｺﾞｼｯｸUB" pitchFamily="50" charset="-128"/>
                <a:ea typeface="HGP創英角ｺﾞｼｯｸUB" pitchFamily="50" charset="-128"/>
                <a:cs typeface="Courier New" pitchFamily="49" charset="0"/>
              </a:rPr>
              <a:t>Ⅰ</a:t>
            </a:r>
            <a:r>
              <a:rPr lang="ja-JP" altLang="en-US" sz="2200" dirty="0" err="1" smtClean="0">
                <a:latin typeface="HGP創英角ｺﾞｼｯｸUB" pitchFamily="50" charset="-128"/>
                <a:ea typeface="HGP創英角ｺﾞｼｯｸUB" pitchFamily="50" charset="-128"/>
                <a:cs typeface="Courier New" pitchFamily="49" charset="0"/>
              </a:rPr>
              <a:t>．</a:t>
            </a:r>
            <a:r>
              <a:rPr lang="ja-JP" altLang="en-US" sz="2200" dirty="0" smtClean="0">
                <a:latin typeface="HGP創英角ｺﾞｼｯｸUB" pitchFamily="50" charset="-128"/>
                <a:ea typeface="HGP創英角ｺﾞｼｯｸUB" pitchFamily="50" charset="-128"/>
                <a:cs typeface="Courier New" pitchFamily="49" charset="0"/>
              </a:rPr>
              <a:t>地方創生と経済好循環の確立</a:t>
            </a:r>
            <a:r>
              <a:rPr lang="en-US" altLang="ja-JP" sz="20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 </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　２．</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を活用した地域の活性化　</a:t>
            </a:r>
            <a:r>
              <a:rPr lang="en-US" altLang="ja-JP" sz="1600" dirty="0" smtClean="0">
                <a:latin typeface="HGP創英角ｺﾞｼｯｸUB" pitchFamily="50" charset="-128"/>
                <a:ea typeface="HGP創英角ｺﾞｼｯｸUB" pitchFamily="50" charset="-128"/>
                <a:cs typeface="Courier New" pitchFamily="49" charset="0"/>
              </a:rPr>
              <a:t>-</a:t>
            </a:r>
            <a:endParaRPr lang="en-US" altLang="ja-JP" sz="1600" dirty="0">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56" name="01 人事評価 本文"/>
          <p:cNvSpPr txBox="1"/>
          <p:nvPr/>
        </p:nvSpPr>
        <p:spPr>
          <a:xfrm>
            <a:off x="454942" y="4457784"/>
            <a:ext cx="5178447" cy="338554"/>
          </a:xfrm>
          <a:prstGeom prst="rect">
            <a:avLst/>
          </a:prstGeom>
          <a:noFill/>
        </p:spPr>
        <p:txBody>
          <a:bodyPr wrap="square" rtlCol="0">
            <a:spAutoFit/>
          </a:bodyPr>
          <a:lstStyle/>
          <a:p>
            <a:pPr marL="215900" indent="-215900" algn="just" fontAlgn="base">
              <a:spcBef>
                <a:spcPct val="0"/>
              </a:spcBef>
              <a:spcAft>
                <a:spcPct val="0"/>
              </a:spcAft>
            </a:pPr>
            <a:r>
              <a:rPr lang="ja-JP" altLang="en-US" sz="1600" dirty="0">
                <a:latin typeface="ＭＳ 明朝" pitchFamily="17" charset="-128"/>
                <a:ea typeface="ＭＳ 明朝" pitchFamily="17" charset="-128"/>
              </a:rPr>
              <a:t>　</a:t>
            </a:r>
            <a:r>
              <a:rPr lang="ja-JP" altLang="en-US" sz="1600" dirty="0" smtClean="0">
                <a:latin typeface="ＭＳ 明朝" pitchFamily="17" charset="-128"/>
                <a:ea typeface="ＭＳ 明朝" pitchFamily="17" charset="-128"/>
              </a:rPr>
              <a:t>　</a:t>
            </a:r>
            <a:endParaRPr lang="ja-JP" altLang="en-US" sz="1600" dirty="0">
              <a:latin typeface="ＭＳ 明朝" pitchFamily="17" charset="-128"/>
              <a:ea typeface="ＭＳ 明朝" pitchFamily="17" charset="-128"/>
            </a:endParaRPr>
          </a:p>
        </p:txBody>
      </p:sp>
      <p:sp>
        <p:nvSpPr>
          <p:cNvPr id="63" name="角丸四角形 62"/>
          <p:cNvSpPr/>
          <p:nvPr/>
        </p:nvSpPr>
        <p:spPr>
          <a:xfrm rot="16200000">
            <a:off x="3825365" y="-2356900"/>
            <a:ext cx="2083582" cy="9488218"/>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64" name="Rectangle 4"/>
          <p:cNvSpPr>
            <a:spLocks noChangeArrowheads="1"/>
          </p:cNvSpPr>
          <p:nvPr/>
        </p:nvSpPr>
        <p:spPr bwMode="auto">
          <a:xfrm>
            <a:off x="314964" y="2615118"/>
            <a:ext cx="9296300" cy="803297"/>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indent="-285750">
              <a:lnSpc>
                <a:spcPct val="110000"/>
              </a:lnSpc>
              <a:spcBef>
                <a:spcPts val="400"/>
              </a:spcBef>
              <a:buClr>
                <a:srgbClr val="FF9900"/>
              </a:buClr>
              <a:buSzPct val="120000"/>
              <a:buFont typeface="Arial" pitchFamily="34" charset="0"/>
              <a:buChar char="•"/>
              <a:defRPr/>
            </a:pPr>
            <a:r>
              <a:rPr lang="ja-JP" altLang="en-US" sz="1400" dirty="0">
                <a:ln w="1905"/>
                <a:latin typeface="ＭＳ 明朝" panose="02020609040205080304" pitchFamily="17" charset="-128"/>
                <a:ea typeface="ＭＳ 明朝" panose="02020609040205080304" pitchFamily="17" charset="-128"/>
              </a:rPr>
              <a:t>地域が抱える様々な</a:t>
            </a:r>
            <a:r>
              <a:rPr lang="ja-JP" altLang="en-US" sz="1400" dirty="0" smtClean="0">
                <a:ln w="1905"/>
                <a:latin typeface="ＭＳ 明朝" panose="02020609040205080304" pitchFamily="17" charset="-128"/>
                <a:ea typeface="ＭＳ 明朝" panose="02020609040205080304" pitchFamily="17" charset="-128"/>
              </a:rPr>
              <a:t>課題の解決</a:t>
            </a:r>
            <a:r>
              <a:rPr lang="ja-JP" altLang="en-US" sz="1400" dirty="0">
                <a:ln w="1905"/>
                <a:latin typeface="ＭＳ 明朝" panose="02020609040205080304" pitchFamily="17" charset="-128"/>
                <a:ea typeface="ＭＳ 明朝" panose="02020609040205080304" pitchFamily="17" charset="-128"/>
              </a:rPr>
              <a:t>や地域活性化・地方創生を目的として、防災、医療・健康、観光、教育等各分野における成功モデルの普及展開を推進するとともに、</a:t>
            </a:r>
            <a:r>
              <a:rPr lang="en-US" altLang="ja-JP" sz="1400" dirty="0">
                <a:ln w="1905"/>
                <a:latin typeface="ＭＳ 明朝" panose="02020609040205080304" pitchFamily="17" charset="-128"/>
                <a:ea typeface="ＭＳ 明朝" panose="02020609040205080304" pitchFamily="17" charset="-128"/>
              </a:rPr>
              <a:t>ICT</a:t>
            </a:r>
            <a:r>
              <a:rPr lang="ja-JP" altLang="en-US" sz="1400" dirty="0">
                <a:ln w="1905"/>
                <a:latin typeface="ＭＳ 明朝" panose="02020609040205080304" pitchFamily="17" charset="-128"/>
                <a:ea typeface="ＭＳ 明朝" panose="02020609040205080304" pitchFamily="17" charset="-128"/>
              </a:rPr>
              <a:t>を活用した分野横断的なスマートシティ型の街づくりを推進する</a:t>
            </a:r>
          </a:p>
        </p:txBody>
      </p:sp>
      <p:sp>
        <p:nvSpPr>
          <p:cNvPr id="65" name="テキスト ボックス 64"/>
          <p:cNvSpPr txBox="1"/>
          <p:nvPr/>
        </p:nvSpPr>
        <p:spPr>
          <a:xfrm>
            <a:off x="196425" y="1345418"/>
            <a:ext cx="9565332"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ja-JP" altLang="en-US" dirty="0">
                <a:ln w="1905"/>
                <a:latin typeface="HGP創英角ｺﾞｼｯｸUB" pitchFamily="50" charset="-128"/>
                <a:ea typeface="HGP創英角ｺﾞｼｯｸUB" pitchFamily="50" charset="-128"/>
              </a:rPr>
              <a:t>　</a:t>
            </a:r>
            <a:r>
              <a:rPr lang="en-US" altLang="ja-JP" dirty="0">
                <a:ln w="1905"/>
                <a:latin typeface="HGP創英角ｺﾞｼｯｸUB" pitchFamily="50" charset="-128"/>
                <a:ea typeface="HGP創英角ｺﾞｼｯｸUB" pitchFamily="50" charset="-128"/>
              </a:rPr>
              <a:t>ICT</a:t>
            </a:r>
            <a:r>
              <a:rPr lang="ja-JP" altLang="en-US" dirty="0">
                <a:ln w="1905"/>
                <a:latin typeface="HGP創英角ｺﾞｼｯｸUB" pitchFamily="50" charset="-128"/>
                <a:ea typeface="HGP創英角ｺﾞｼｯｸUB" pitchFamily="50" charset="-128"/>
              </a:rPr>
              <a:t>スマートシティ整備推進事業</a:t>
            </a:r>
          </a:p>
        </p:txBody>
      </p:sp>
      <p:sp>
        <p:nvSpPr>
          <p:cNvPr id="13" name="中項目"/>
          <p:cNvSpPr/>
          <p:nvPr/>
        </p:nvSpPr>
        <p:spPr>
          <a:xfrm>
            <a:off x="123796" y="749233"/>
            <a:ext cx="6356984"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en-US" altLang="ja-JP" sz="2000" dirty="0" smtClean="0">
                <a:solidFill>
                  <a:prstClr val="black"/>
                </a:solidFill>
                <a:latin typeface="HGP創英角ｺﾞｼｯｸUB" pitchFamily="50" charset="-128"/>
                <a:ea typeface="HGP創英角ｺﾞｼｯｸUB" pitchFamily="50" charset="-128"/>
              </a:rPr>
              <a:t>(</a:t>
            </a:r>
            <a:r>
              <a:rPr lang="en-US" altLang="ja-JP" sz="2000" dirty="0">
                <a:solidFill>
                  <a:prstClr val="black"/>
                </a:solidFill>
                <a:latin typeface="HGP創英角ｺﾞｼｯｸUB" pitchFamily="50" charset="-128"/>
                <a:ea typeface="HGP創英角ｺﾞｼｯｸUB" pitchFamily="50" charset="-128"/>
              </a:rPr>
              <a:t>2</a:t>
            </a: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smtClean="0">
                <a:solidFill>
                  <a:prstClr val="black"/>
                </a:solidFill>
                <a:latin typeface="HGP創英角ｺﾞｼｯｸUB" pitchFamily="50" charset="-128"/>
                <a:ea typeface="HGP創英角ｺﾞｼｯｸUB" pitchFamily="50" charset="-128"/>
              </a:rPr>
              <a:t>ＩＣＴ</a:t>
            </a:r>
            <a:r>
              <a:rPr lang="ja-JP" altLang="en-US" sz="2000" dirty="0">
                <a:solidFill>
                  <a:prstClr val="black"/>
                </a:solidFill>
                <a:latin typeface="HGP創英角ｺﾞｼｯｸUB" pitchFamily="50" charset="-128"/>
                <a:ea typeface="HGP創英角ｺﾞｼｯｸUB" pitchFamily="50" charset="-128"/>
              </a:rPr>
              <a:t>を活用した街づくり等の推進</a:t>
            </a:r>
          </a:p>
        </p:txBody>
      </p:sp>
      <p:sp>
        <p:nvSpPr>
          <p:cNvPr id="14" name="テキスト ボックス 17"/>
          <p:cNvSpPr txBox="1"/>
          <p:nvPr/>
        </p:nvSpPr>
        <p:spPr>
          <a:xfrm>
            <a:off x="629239" y="1880626"/>
            <a:ext cx="5537493" cy="692497"/>
          </a:xfrm>
          <a:prstGeom prst="rect">
            <a:avLst/>
          </a:prstGeom>
          <a:noFill/>
          <a:ln w="12700">
            <a:noFill/>
            <a:prstDash val="lgDash"/>
          </a:ln>
        </p:spPr>
        <p:txBody>
          <a:bodyPr wrap="square" rtlCol="0">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r>
              <a:rPr lang="en-US" altLang="ja-JP" sz="1300" dirty="0" smtClean="0">
                <a:latin typeface="+mn-ea"/>
              </a:rPr>
              <a:t>【</a:t>
            </a:r>
            <a:r>
              <a:rPr lang="ja-JP" altLang="en-US" sz="1300" dirty="0" smtClean="0">
                <a:latin typeface="+mn-ea"/>
              </a:rPr>
              <a:t>予算</a:t>
            </a:r>
            <a:r>
              <a:rPr lang="en-US" altLang="ja-JP" sz="1300" dirty="0" smtClean="0">
                <a:latin typeface="+mn-ea"/>
              </a:rPr>
              <a:t>】</a:t>
            </a:r>
            <a:r>
              <a:rPr lang="ja-JP" altLang="en-US" sz="1300" dirty="0">
                <a:latin typeface="+mn-ea"/>
              </a:rPr>
              <a:t>　</a:t>
            </a:r>
            <a:r>
              <a:rPr lang="en-US" altLang="ja-JP" sz="1300" dirty="0" smtClean="0">
                <a:latin typeface="+mn-ea"/>
              </a:rPr>
              <a:t>ICT</a:t>
            </a:r>
            <a:r>
              <a:rPr lang="ja-JP" altLang="en-US" sz="1300" dirty="0" smtClean="0">
                <a:latin typeface="+mn-ea"/>
              </a:rPr>
              <a:t>スマートシティ整備推進事業　１８．０億円</a:t>
            </a:r>
            <a:endParaRPr lang="en-US" altLang="ja-JP" sz="1300" dirty="0" smtClean="0">
              <a:latin typeface="+mn-ea"/>
            </a:endParaRPr>
          </a:p>
          <a:p>
            <a:r>
              <a:rPr lang="ja-JP" altLang="en-US" sz="1300" dirty="0" smtClean="0">
                <a:latin typeface="+mn-ea"/>
              </a:rPr>
              <a:t>　　　　　（ＩＣＴまち・ひと・しごと創生推進事業</a:t>
            </a:r>
            <a:r>
              <a:rPr lang="ja-JP" altLang="en-US" sz="1300" dirty="0">
                <a:latin typeface="+mn-ea"/>
              </a:rPr>
              <a:t>　</a:t>
            </a:r>
            <a:endParaRPr lang="en-US" altLang="ja-JP" sz="1300" dirty="0" smtClean="0">
              <a:latin typeface="+mn-ea"/>
            </a:endParaRPr>
          </a:p>
          <a:p>
            <a:r>
              <a:rPr lang="ja-JP" altLang="en-US" sz="1300" dirty="0">
                <a:latin typeface="+mn-ea"/>
              </a:rPr>
              <a:t>　</a:t>
            </a:r>
            <a:r>
              <a:rPr lang="ja-JP" altLang="en-US" sz="1300" dirty="0" smtClean="0">
                <a:latin typeface="+mn-ea"/>
              </a:rPr>
              <a:t>　　　　　２８年度　２．５億円</a:t>
            </a:r>
            <a:r>
              <a:rPr lang="ja-JP" altLang="en-US" sz="1300" dirty="0">
                <a:latin typeface="+mn-ea"/>
              </a:rPr>
              <a:t>、</a:t>
            </a:r>
            <a:r>
              <a:rPr lang="ja-JP" altLang="en-US" sz="1300" dirty="0" smtClean="0">
                <a:latin typeface="+mn-ea"/>
              </a:rPr>
              <a:t>２８年度</a:t>
            </a:r>
            <a:r>
              <a:rPr lang="ja-JP" altLang="en-US" sz="1300" dirty="0">
                <a:latin typeface="+mn-ea"/>
              </a:rPr>
              <a:t>補正　</a:t>
            </a:r>
            <a:r>
              <a:rPr lang="ja-JP" altLang="en-US" sz="1300" dirty="0" smtClean="0">
                <a:latin typeface="+mn-ea"/>
              </a:rPr>
              <a:t>３．０億円</a:t>
            </a:r>
            <a:r>
              <a:rPr lang="ja-JP" altLang="en-US" sz="1300" dirty="0">
                <a:latin typeface="+mn-ea"/>
              </a:rPr>
              <a:t>）　</a:t>
            </a:r>
            <a:r>
              <a:rPr lang="ja-JP" altLang="en-US" sz="1300" dirty="0" smtClean="0">
                <a:latin typeface="+mn-ea"/>
              </a:rPr>
              <a:t>　　　　</a:t>
            </a:r>
            <a:endParaRPr lang="en-US" altLang="ja-JP" sz="1300" dirty="0">
              <a:latin typeface="+mn-ea"/>
            </a:endParaRPr>
          </a:p>
        </p:txBody>
      </p:sp>
      <p:sp>
        <p:nvSpPr>
          <p:cNvPr id="15" name="正方形/長方形 14"/>
          <p:cNvSpPr/>
          <p:nvPr/>
        </p:nvSpPr>
        <p:spPr>
          <a:xfrm>
            <a:off x="1768251" y="3668269"/>
            <a:ext cx="3042666" cy="281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ja-JP"/>
            </a:defPPr>
            <a:lvl1pPr marL="0" algn="l" defTabSz="914283" rtl="0" eaLnBrk="1" latinLnBrk="0" hangingPunct="1">
              <a:defRPr kumimoji="1" sz="1800" kern="1200">
                <a:solidFill>
                  <a:schemeClr val="lt1"/>
                </a:solidFill>
                <a:latin typeface="+mn-lt"/>
                <a:ea typeface="+mn-ea"/>
                <a:cs typeface="+mn-cs"/>
              </a:defRPr>
            </a:lvl1pPr>
            <a:lvl2pPr marL="457141" algn="l" defTabSz="914283" rtl="0" eaLnBrk="1" latinLnBrk="0" hangingPunct="1">
              <a:defRPr kumimoji="1" sz="1800" kern="1200">
                <a:solidFill>
                  <a:schemeClr val="lt1"/>
                </a:solidFill>
                <a:latin typeface="+mn-lt"/>
                <a:ea typeface="+mn-ea"/>
                <a:cs typeface="+mn-cs"/>
              </a:defRPr>
            </a:lvl2pPr>
            <a:lvl3pPr marL="914283" algn="l" defTabSz="914283" rtl="0" eaLnBrk="1" latinLnBrk="0" hangingPunct="1">
              <a:defRPr kumimoji="1" sz="1800" kern="1200">
                <a:solidFill>
                  <a:schemeClr val="lt1"/>
                </a:solidFill>
                <a:latin typeface="+mn-lt"/>
                <a:ea typeface="+mn-ea"/>
                <a:cs typeface="+mn-cs"/>
              </a:defRPr>
            </a:lvl3pPr>
            <a:lvl4pPr marL="1371424" algn="l" defTabSz="914283" rtl="0" eaLnBrk="1" latinLnBrk="0" hangingPunct="1">
              <a:defRPr kumimoji="1" sz="1800" kern="1200">
                <a:solidFill>
                  <a:schemeClr val="lt1"/>
                </a:solidFill>
                <a:latin typeface="+mn-lt"/>
                <a:ea typeface="+mn-ea"/>
                <a:cs typeface="+mn-cs"/>
              </a:defRPr>
            </a:lvl4pPr>
            <a:lvl5pPr marL="1828565" algn="l" defTabSz="914283" rtl="0" eaLnBrk="1" latinLnBrk="0" hangingPunct="1">
              <a:defRPr kumimoji="1" sz="1800" kern="1200">
                <a:solidFill>
                  <a:schemeClr val="lt1"/>
                </a:solidFill>
                <a:latin typeface="+mn-lt"/>
                <a:ea typeface="+mn-ea"/>
                <a:cs typeface="+mn-cs"/>
              </a:defRPr>
            </a:lvl5pPr>
            <a:lvl6pPr marL="2285706" algn="l" defTabSz="914283" rtl="0" eaLnBrk="1" latinLnBrk="0" hangingPunct="1">
              <a:defRPr kumimoji="1" sz="1800" kern="1200">
                <a:solidFill>
                  <a:schemeClr val="lt1"/>
                </a:solidFill>
                <a:latin typeface="+mn-lt"/>
                <a:ea typeface="+mn-ea"/>
                <a:cs typeface="+mn-cs"/>
              </a:defRPr>
            </a:lvl6pPr>
            <a:lvl7pPr marL="2742848" algn="l" defTabSz="914283" rtl="0" eaLnBrk="1" latinLnBrk="0" hangingPunct="1">
              <a:defRPr kumimoji="1" sz="1800" kern="1200">
                <a:solidFill>
                  <a:schemeClr val="lt1"/>
                </a:solidFill>
                <a:latin typeface="+mn-lt"/>
                <a:ea typeface="+mn-ea"/>
                <a:cs typeface="+mn-cs"/>
              </a:defRPr>
            </a:lvl7pPr>
            <a:lvl8pPr marL="3199990" algn="l" defTabSz="914283" rtl="0" eaLnBrk="1" latinLnBrk="0" hangingPunct="1">
              <a:defRPr kumimoji="1" sz="1800" kern="1200">
                <a:solidFill>
                  <a:schemeClr val="lt1"/>
                </a:solidFill>
                <a:latin typeface="+mn-lt"/>
                <a:ea typeface="+mn-ea"/>
                <a:cs typeface="+mn-cs"/>
              </a:defRPr>
            </a:lvl8pPr>
            <a:lvl9pPr marL="3657131" algn="l" defTabSz="914283" rtl="0" eaLnBrk="1" latinLnBrk="0" hangingPunct="1">
              <a:defRPr kumimoji="1" sz="1800" kern="1200">
                <a:solidFill>
                  <a:schemeClr val="lt1"/>
                </a:solidFill>
                <a:latin typeface="+mn-lt"/>
                <a:ea typeface="+mn-ea"/>
                <a:cs typeface="+mn-cs"/>
              </a:defRPr>
            </a:lvl9pPr>
          </a:lstStyle>
          <a:p>
            <a:pPr algn="ctr">
              <a:spcAft>
                <a:spcPts val="0"/>
              </a:spcAft>
            </a:pPr>
            <a:r>
              <a:rPr lang="ja-JP" sz="1200" kern="100" dirty="0" smtClean="0">
                <a:solidFill>
                  <a:srgbClr val="000000"/>
                </a:solidFill>
                <a:effectLst/>
                <a:latin typeface="HGP創英角ｺﾞｼｯｸUB" panose="020B0900000000000000" pitchFamily="50" charset="-128"/>
                <a:ea typeface="HGP創英角ｺﾞｼｯｸUB" panose="020B0900000000000000" pitchFamily="50" charset="-128"/>
                <a:cs typeface="Times New Roman"/>
              </a:rPr>
              <a:t>＜</a:t>
            </a:r>
            <a:r>
              <a:rPr lang="ja-JP" altLang="en-US" sz="1200" kern="100" dirty="0" smtClean="0">
                <a:solidFill>
                  <a:srgbClr val="000000"/>
                </a:solidFill>
                <a:latin typeface="HGP創英角ｺﾞｼｯｸUB" panose="020B0900000000000000" pitchFamily="50" charset="-128"/>
                <a:ea typeface="HGP創英角ｺﾞｼｯｸUB" panose="020B0900000000000000" pitchFamily="50" charset="-128"/>
                <a:cs typeface="Times New Roman"/>
              </a:rPr>
              <a:t>各分野における成功事例（防災の例）</a:t>
            </a:r>
            <a:r>
              <a:rPr lang="ja-JP" sz="1200" kern="100" dirty="0" smtClean="0">
                <a:solidFill>
                  <a:srgbClr val="000000"/>
                </a:solidFill>
                <a:effectLst/>
                <a:latin typeface="HGP創英角ｺﾞｼｯｸUB" panose="020B0900000000000000" pitchFamily="50" charset="-128"/>
                <a:ea typeface="HGP創英角ｺﾞｼｯｸUB" panose="020B0900000000000000" pitchFamily="50" charset="-128"/>
                <a:cs typeface="Times New Roman"/>
              </a:rPr>
              <a:t>＞</a:t>
            </a:r>
            <a:endParaRPr lang="ja-JP" sz="1200" kern="100" dirty="0">
              <a:effectLst/>
              <a:latin typeface="HGP創英角ｺﾞｼｯｸUB" panose="020B0900000000000000" pitchFamily="50" charset="-128"/>
              <a:ea typeface="HGP創英角ｺﾞｼｯｸUB" panose="020B0900000000000000" pitchFamily="50" charset="-128"/>
              <a:cs typeface="Times New Roman"/>
            </a:endParaRPr>
          </a:p>
        </p:txBody>
      </p:sp>
      <p:sp>
        <p:nvSpPr>
          <p:cNvPr id="16" name="正方形/長方形 15"/>
          <p:cNvSpPr/>
          <p:nvPr/>
        </p:nvSpPr>
        <p:spPr>
          <a:xfrm>
            <a:off x="4982916" y="3655569"/>
            <a:ext cx="3354919" cy="281940"/>
          </a:xfrm>
          <a:prstGeom prst="rect">
            <a:avLst/>
          </a:prstGeom>
          <a:noFill/>
          <a:ln w="25400" cap="flat" cmpd="sng" algn="ctr">
            <a:noFill/>
            <a:prstDash val="solid"/>
          </a:ln>
          <a:effectLst/>
        </p:spPr>
        <p:txBody>
          <a:bodyPr rot="0" spcFirstLastPara="0" vert="horz" wrap="square" lIns="0" tIns="0" rIns="0" bIns="0" numCol="1" spcCol="0" rtlCol="0" fromWordArt="0" anchor="t" anchorCtr="0" forceAA="0" compatLnSpc="1">
            <a:prstTxWarp prst="textNoShape">
              <a:avLst/>
            </a:prstTxWarp>
            <a:no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algn="ctr">
              <a:spcAft>
                <a:spcPts val="0"/>
              </a:spcAft>
            </a:pPr>
            <a:r>
              <a:rPr lang="ja-JP" sz="1200" kern="100" dirty="0" smtClean="0">
                <a:solidFill>
                  <a:srgbClr val="000000"/>
                </a:solidFill>
                <a:effectLst/>
                <a:latin typeface="HGP創英角ｺﾞｼｯｸUB" panose="020B0900000000000000" pitchFamily="50" charset="-128"/>
                <a:ea typeface="HGP創英角ｺﾞｼｯｸUB" panose="020B0900000000000000" pitchFamily="50" charset="-128"/>
                <a:cs typeface="Times New Roman"/>
              </a:rPr>
              <a:t>＜</a:t>
            </a:r>
            <a:r>
              <a:rPr lang="ja-JP" altLang="en-US" sz="1200" kern="100" dirty="0" smtClean="0">
                <a:solidFill>
                  <a:srgbClr val="000000"/>
                </a:solidFill>
                <a:latin typeface="HGP創英角ｺﾞｼｯｸUB" panose="020B0900000000000000" pitchFamily="50" charset="-128"/>
                <a:ea typeface="HGP創英角ｺﾞｼｯｸUB" panose="020B0900000000000000" pitchFamily="50" charset="-128"/>
                <a:cs typeface="Times New Roman"/>
              </a:rPr>
              <a:t>スマートシティ型モデルの例</a:t>
            </a:r>
            <a:r>
              <a:rPr lang="ja-JP" sz="1200" kern="100" dirty="0" smtClean="0">
                <a:solidFill>
                  <a:srgbClr val="000000"/>
                </a:solidFill>
                <a:effectLst/>
                <a:latin typeface="HGP創英角ｺﾞｼｯｸUB" panose="020B0900000000000000" pitchFamily="50" charset="-128"/>
                <a:ea typeface="HGP創英角ｺﾞｼｯｸUB" panose="020B0900000000000000" pitchFamily="50" charset="-128"/>
                <a:cs typeface="Times New Roman"/>
              </a:rPr>
              <a:t>＞</a:t>
            </a:r>
            <a:endParaRPr lang="ja-JP" sz="1200" kern="100" dirty="0">
              <a:effectLst/>
              <a:latin typeface="HGP創英角ｺﾞｼｯｸUB" panose="020B0900000000000000" pitchFamily="50" charset="-128"/>
              <a:ea typeface="HGP創英角ｺﾞｼｯｸUB" panose="020B0900000000000000" pitchFamily="50" charset="-128"/>
              <a:cs typeface="Times New Roman"/>
            </a:endParaRPr>
          </a:p>
        </p:txBody>
      </p:sp>
      <p:grpSp>
        <p:nvGrpSpPr>
          <p:cNvPr id="17" name="グループ化 16"/>
          <p:cNvGrpSpPr/>
          <p:nvPr/>
        </p:nvGrpSpPr>
        <p:grpSpPr>
          <a:xfrm>
            <a:off x="5244189" y="4028173"/>
            <a:ext cx="2770571" cy="2757759"/>
            <a:chOff x="7500704" y="2520628"/>
            <a:chExt cx="2998470" cy="3476625"/>
          </a:xfrm>
        </p:grpSpPr>
        <p:pic>
          <p:nvPicPr>
            <p:cNvPr id="18" name="図 17" descr="D:\user\008606\Desktop\図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00704" y="2520628"/>
              <a:ext cx="2998470" cy="2741295"/>
            </a:xfrm>
            <a:prstGeom prst="rect">
              <a:avLst/>
            </a:prstGeom>
            <a:noFill/>
            <a:ln>
              <a:noFill/>
            </a:ln>
          </p:spPr>
        </p:pic>
        <p:pic>
          <p:nvPicPr>
            <p:cNvPr id="19" name="図 18" descr="D:\user\008606\Desktop\図1.pn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78859" y="5222553"/>
              <a:ext cx="2501900" cy="774700"/>
            </a:xfrm>
            <a:prstGeom prst="rect">
              <a:avLst/>
            </a:prstGeom>
            <a:noFill/>
            <a:ln>
              <a:noFill/>
            </a:ln>
          </p:spPr>
        </p:pic>
      </p:grpSp>
      <p:pic>
        <p:nvPicPr>
          <p:cNvPr id="21"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4879" y="4004644"/>
            <a:ext cx="3193128" cy="2777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円/楕円 19"/>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14</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7282957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正方形/長方形 45"/>
          <p:cNvSpPr/>
          <p:nvPr/>
        </p:nvSpPr>
        <p:spPr>
          <a:xfrm>
            <a:off x="6075825" y="4413221"/>
            <a:ext cx="1101967" cy="102043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00"/>
            <a:endParaRPr lang="ja-JP" altLang="en-US">
              <a:solidFill>
                <a:prstClr val="black"/>
              </a:solidFill>
            </a:endParaRPr>
          </a:p>
        </p:txBody>
      </p:sp>
      <p:pic>
        <p:nvPicPr>
          <p:cNvPr id="62" name="Picture 2" descr="M:\国際競争力ライン\18 IT利活用促進（中小企業）\00 お勉強\イラスト\社員１.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27836" y="5905760"/>
            <a:ext cx="625365" cy="625365"/>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p:cNvSpPr/>
          <p:nvPr/>
        </p:nvSpPr>
        <p:spPr>
          <a:xfrm>
            <a:off x="297" y="489678"/>
            <a:ext cx="9906000" cy="67409"/>
          </a:xfrm>
          <a:prstGeom prst="rect">
            <a:avLst/>
          </a:prstGeom>
        </p:spPr>
        <p:style>
          <a:lnRef idx="0">
            <a:schemeClr val="accent6"/>
          </a:lnRef>
          <a:fillRef idx="3">
            <a:schemeClr val="accent6"/>
          </a:fillRef>
          <a:effectRef idx="3">
            <a:schemeClr val="accent6"/>
          </a:effectRef>
          <a:fontRef idx="minor">
            <a:schemeClr val="lt1"/>
          </a:fontRef>
        </p:style>
        <p:txBody>
          <a:bodyPr lIns="91285" tIns="45645" rIns="91285" bIns="45645" rtlCol="0" anchor="ctr"/>
          <a:lstStyle/>
          <a:p>
            <a:pPr algn="ctr" defTabSz="912833"/>
            <a:endParaRPr lang="ja-JP" altLang="en-US" dirty="0">
              <a:solidFill>
                <a:prstClr val="white"/>
              </a:solidFill>
            </a:endParaRPr>
          </a:p>
        </p:txBody>
      </p:sp>
      <p:sp>
        <p:nvSpPr>
          <p:cNvPr id="4" name="テキスト ボックス 27"/>
          <p:cNvSpPr txBox="1">
            <a:spLocks noChangeArrowheads="1"/>
          </p:cNvSpPr>
          <p:nvPr/>
        </p:nvSpPr>
        <p:spPr bwMode="auto">
          <a:xfrm>
            <a:off x="-12700" y="23416"/>
            <a:ext cx="990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a:tabLst>
                <a:tab pos="4040188" algn="l"/>
              </a:tabLst>
              <a:defRPr sz="2200">
                <a:latin typeface="HGP創英角ｺﾞｼｯｸUB" panose="020B0900000000000000" pitchFamily="50" charset="-128"/>
                <a:ea typeface="HGP創英角ｺﾞｼｯｸUB" panose="020B0900000000000000" pitchFamily="50" charset="-128"/>
              </a:defRPr>
            </a:lvl1pPr>
            <a:lvl2pPr marL="742950" indent="-285750">
              <a:defRPr>
                <a:latin typeface="Calibri" pitchFamily="34" charset="0"/>
                <a:ea typeface="ＭＳ Ｐゴシック" pitchFamily="50" charset="-128"/>
              </a:defRPr>
            </a:lvl2pPr>
            <a:lvl3pPr marL="1143000" indent="-228600">
              <a:defRPr>
                <a:latin typeface="Calibri" pitchFamily="34" charset="0"/>
                <a:ea typeface="ＭＳ Ｐゴシック" pitchFamily="50" charset="-128"/>
              </a:defRPr>
            </a:lvl3pPr>
            <a:lvl4pPr marL="1600200" indent="-228600">
              <a:defRPr>
                <a:latin typeface="Calibri" pitchFamily="34" charset="0"/>
                <a:ea typeface="ＭＳ Ｐゴシック" pitchFamily="50" charset="-128"/>
              </a:defRPr>
            </a:lvl4pPr>
            <a:lvl5pPr marL="2057400" indent="-228600">
              <a:defRPr>
                <a:latin typeface="Calibri" pitchFamily="34" charset="0"/>
                <a:ea typeface="ＭＳ Ｐゴシック" pitchFamily="50" charset="-128"/>
              </a:defRPr>
            </a:lvl5pPr>
            <a:lvl6pPr marL="2514600" indent="-228600" defTabSz="457200" fontAlgn="base">
              <a:spcBef>
                <a:spcPct val="0"/>
              </a:spcBef>
              <a:spcAft>
                <a:spcPct val="0"/>
              </a:spcAft>
              <a:defRPr>
                <a:latin typeface="Calibri" pitchFamily="34" charset="0"/>
                <a:ea typeface="ＭＳ Ｐゴシック" pitchFamily="50" charset="-128"/>
              </a:defRPr>
            </a:lvl6pPr>
            <a:lvl7pPr marL="2971800" indent="-228600" defTabSz="457200" fontAlgn="base">
              <a:spcBef>
                <a:spcPct val="0"/>
              </a:spcBef>
              <a:spcAft>
                <a:spcPct val="0"/>
              </a:spcAft>
              <a:defRPr>
                <a:latin typeface="Calibri" pitchFamily="34" charset="0"/>
                <a:ea typeface="ＭＳ Ｐゴシック" pitchFamily="50" charset="-128"/>
              </a:defRPr>
            </a:lvl7pPr>
            <a:lvl8pPr marL="3429000" indent="-228600" defTabSz="457200" fontAlgn="base">
              <a:spcBef>
                <a:spcPct val="0"/>
              </a:spcBef>
              <a:spcAft>
                <a:spcPct val="0"/>
              </a:spcAft>
              <a:defRPr>
                <a:latin typeface="Calibri" pitchFamily="34" charset="0"/>
                <a:ea typeface="ＭＳ Ｐゴシック" pitchFamily="50" charset="-128"/>
              </a:defRPr>
            </a:lvl8pPr>
            <a:lvl9pPr marL="3886200" indent="-228600" defTabSz="457200" fontAlgn="base">
              <a:spcBef>
                <a:spcPct val="0"/>
              </a:spcBef>
              <a:spcAft>
                <a:spcPct val="0"/>
              </a:spcAft>
              <a:defRPr>
                <a:latin typeface="Calibri" pitchFamily="34" charset="0"/>
                <a:ea typeface="ＭＳ Ｐゴシック" pitchFamily="50" charset="-128"/>
              </a:defRPr>
            </a:lvl9pPr>
          </a:lstStyle>
          <a:p>
            <a:pPr defTabSz="914400"/>
            <a:r>
              <a:rPr lang="ja-JP" altLang="en-US" sz="2400" dirty="0">
                <a:solidFill>
                  <a:prstClr val="black"/>
                </a:solidFill>
              </a:rPr>
              <a:t>ＩＣＴを活用した</a:t>
            </a:r>
            <a:r>
              <a:rPr lang="ja-JP" altLang="en-US" sz="2400" dirty="0" smtClean="0">
                <a:solidFill>
                  <a:prstClr val="black"/>
                </a:solidFill>
              </a:rPr>
              <a:t>街づくり事業の拡充の方向性</a:t>
            </a:r>
            <a:endParaRPr lang="ja-JP" altLang="en-US" sz="2400" dirty="0">
              <a:solidFill>
                <a:prstClr val="black"/>
              </a:solidFill>
            </a:endParaRPr>
          </a:p>
        </p:txBody>
      </p:sp>
      <p:grpSp>
        <p:nvGrpSpPr>
          <p:cNvPr id="12" name="グループ化 11"/>
          <p:cNvGrpSpPr/>
          <p:nvPr/>
        </p:nvGrpSpPr>
        <p:grpSpPr>
          <a:xfrm>
            <a:off x="410146" y="836712"/>
            <a:ext cx="2314937" cy="542343"/>
            <a:chOff x="335666" y="3061973"/>
            <a:chExt cx="2314937" cy="542343"/>
          </a:xfrm>
        </p:grpSpPr>
        <p:sp>
          <p:nvSpPr>
            <p:cNvPr id="9" name="額縁 8"/>
            <p:cNvSpPr/>
            <p:nvPr/>
          </p:nvSpPr>
          <p:spPr>
            <a:xfrm>
              <a:off x="335666" y="3061973"/>
              <a:ext cx="2314937" cy="542343"/>
            </a:xfrm>
            <a:prstGeom prst="bevel">
              <a:avLst/>
            </a:prstGeom>
            <a:solidFill>
              <a:schemeClr val="accent4">
                <a:lumMod val="75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2" name="テキスト ボックス 1"/>
            <p:cNvSpPr txBox="1"/>
            <p:nvPr/>
          </p:nvSpPr>
          <p:spPr>
            <a:xfrm>
              <a:off x="410145" y="3133089"/>
              <a:ext cx="1967205" cy="369332"/>
            </a:xfrm>
            <a:prstGeom prst="rect">
              <a:avLst/>
            </a:prstGeom>
            <a:noFill/>
          </p:spPr>
          <p:txBody>
            <a:bodyPr wrap="none" rtlCol="0">
              <a:spAutoFit/>
            </a:bodyPr>
            <a:lstStyle/>
            <a:p>
              <a:pPr defTabSz="914400"/>
              <a:r>
                <a:rPr lang="ja-JP" altLang="en-US" dirty="0" smtClean="0">
                  <a:solidFill>
                    <a:prstClr val="white"/>
                  </a:solidFill>
                </a:rPr>
                <a:t>平成２４～２６年度</a:t>
              </a:r>
              <a:endParaRPr lang="ja-JP" altLang="en-US" dirty="0">
                <a:solidFill>
                  <a:prstClr val="white"/>
                </a:solidFill>
              </a:endParaRPr>
            </a:p>
          </p:txBody>
        </p:sp>
      </p:grpSp>
      <p:sp>
        <p:nvSpPr>
          <p:cNvPr id="10" name="額縁 9"/>
          <p:cNvSpPr/>
          <p:nvPr/>
        </p:nvSpPr>
        <p:spPr>
          <a:xfrm>
            <a:off x="3492686" y="836712"/>
            <a:ext cx="2314937" cy="542343"/>
          </a:xfrm>
          <a:prstGeom prst="bevel">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7" name="テキスト ボックス 6"/>
          <p:cNvSpPr txBox="1"/>
          <p:nvPr/>
        </p:nvSpPr>
        <p:spPr>
          <a:xfrm>
            <a:off x="3567165" y="907826"/>
            <a:ext cx="1967205" cy="369332"/>
          </a:xfrm>
          <a:prstGeom prst="rect">
            <a:avLst/>
          </a:prstGeom>
          <a:noFill/>
        </p:spPr>
        <p:txBody>
          <a:bodyPr wrap="none" rtlCol="0">
            <a:spAutoFit/>
          </a:bodyPr>
          <a:lstStyle/>
          <a:p>
            <a:pPr defTabSz="914400"/>
            <a:r>
              <a:rPr lang="ja-JP" altLang="en-US" dirty="0" smtClean="0">
                <a:solidFill>
                  <a:prstClr val="white"/>
                </a:solidFill>
              </a:rPr>
              <a:t>平成２７～２８年度</a:t>
            </a:r>
            <a:endParaRPr lang="ja-JP" altLang="en-US" dirty="0">
              <a:solidFill>
                <a:prstClr val="white"/>
              </a:solidFill>
            </a:endParaRPr>
          </a:p>
        </p:txBody>
      </p:sp>
      <p:sp>
        <p:nvSpPr>
          <p:cNvPr id="11" name="額縁 10"/>
          <p:cNvSpPr/>
          <p:nvPr/>
        </p:nvSpPr>
        <p:spPr>
          <a:xfrm>
            <a:off x="6575226" y="836712"/>
            <a:ext cx="2314937" cy="542343"/>
          </a:xfrm>
          <a:prstGeom prst="bevel">
            <a:avLst/>
          </a:prstGeom>
          <a:solidFill>
            <a:srgbClr val="00B050"/>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8" name="テキスト ボックス 7"/>
          <p:cNvSpPr txBox="1"/>
          <p:nvPr/>
        </p:nvSpPr>
        <p:spPr>
          <a:xfrm>
            <a:off x="6696194" y="907826"/>
            <a:ext cx="1883849" cy="369332"/>
          </a:xfrm>
          <a:prstGeom prst="rect">
            <a:avLst/>
          </a:prstGeom>
          <a:noFill/>
        </p:spPr>
        <p:txBody>
          <a:bodyPr wrap="none" rtlCol="0">
            <a:spAutoFit/>
          </a:bodyPr>
          <a:lstStyle/>
          <a:p>
            <a:pPr defTabSz="914400"/>
            <a:r>
              <a:rPr lang="ja-JP" altLang="en-US" dirty="0" smtClean="0">
                <a:solidFill>
                  <a:prstClr val="white"/>
                </a:solidFill>
              </a:rPr>
              <a:t>平成２９年度以後</a:t>
            </a:r>
            <a:endParaRPr lang="ja-JP" altLang="en-US" dirty="0">
              <a:solidFill>
                <a:prstClr val="white"/>
              </a:solidFill>
            </a:endParaRPr>
          </a:p>
        </p:txBody>
      </p:sp>
      <p:sp>
        <p:nvSpPr>
          <p:cNvPr id="15" name="角丸四角形 14"/>
          <p:cNvSpPr/>
          <p:nvPr/>
        </p:nvSpPr>
        <p:spPr>
          <a:xfrm>
            <a:off x="410145" y="1470722"/>
            <a:ext cx="2314937" cy="1864071"/>
          </a:xfrm>
          <a:prstGeom prst="roundRect">
            <a:avLst>
              <a:gd name="adj" fmla="val 11225"/>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6" name="角丸四角形 15"/>
          <p:cNvSpPr/>
          <p:nvPr/>
        </p:nvSpPr>
        <p:spPr>
          <a:xfrm>
            <a:off x="3478803" y="1470722"/>
            <a:ext cx="2314937" cy="1864071"/>
          </a:xfrm>
          <a:prstGeom prst="roundRect">
            <a:avLst>
              <a:gd name="adj" fmla="val 11225"/>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7" name="角丸四角形 16"/>
          <p:cNvSpPr/>
          <p:nvPr/>
        </p:nvSpPr>
        <p:spPr>
          <a:xfrm>
            <a:off x="6547460" y="1470722"/>
            <a:ext cx="3075124" cy="1864071"/>
          </a:xfrm>
          <a:prstGeom prst="roundRect">
            <a:avLst>
              <a:gd name="adj" fmla="val 11225"/>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9" name="テキスト ボックス 18"/>
          <p:cNvSpPr txBox="1"/>
          <p:nvPr/>
        </p:nvSpPr>
        <p:spPr>
          <a:xfrm>
            <a:off x="577599" y="1864146"/>
            <a:ext cx="1980029" cy="1077218"/>
          </a:xfrm>
          <a:prstGeom prst="rect">
            <a:avLst/>
          </a:prstGeom>
          <a:noFill/>
        </p:spPr>
        <p:txBody>
          <a:bodyPr wrap="none" rtlCol="0">
            <a:spAutoFit/>
          </a:bodyPr>
          <a:lstStyle/>
          <a:p>
            <a:pPr algn="ctr" defTabSz="914400"/>
            <a:r>
              <a:rPr lang="ja-JP" altLang="en-US" sz="3600" dirty="0" smtClean="0">
                <a:solidFill>
                  <a:prstClr val="black"/>
                </a:solidFill>
              </a:rPr>
              <a:t>街づくり</a:t>
            </a:r>
            <a:endParaRPr lang="en-US" altLang="ja-JP" sz="3600" dirty="0" smtClean="0">
              <a:solidFill>
                <a:prstClr val="black"/>
              </a:solidFill>
            </a:endParaRPr>
          </a:p>
          <a:p>
            <a:pPr defTabSz="914400"/>
            <a:r>
              <a:rPr lang="ja-JP" altLang="en-US" sz="2800" dirty="0" smtClean="0">
                <a:solidFill>
                  <a:prstClr val="black"/>
                </a:solidFill>
              </a:rPr>
              <a:t>（個別実証）</a:t>
            </a:r>
            <a:endParaRPr lang="ja-JP" altLang="en-US" sz="2800" dirty="0">
              <a:solidFill>
                <a:prstClr val="black"/>
              </a:solidFill>
            </a:endParaRPr>
          </a:p>
        </p:txBody>
      </p:sp>
      <p:sp>
        <p:nvSpPr>
          <p:cNvPr id="20" name="テキスト ボックス 19"/>
          <p:cNvSpPr txBox="1"/>
          <p:nvPr/>
        </p:nvSpPr>
        <p:spPr>
          <a:xfrm>
            <a:off x="3774498" y="1739578"/>
            <a:ext cx="1723549" cy="707886"/>
          </a:xfrm>
          <a:prstGeom prst="rect">
            <a:avLst/>
          </a:prstGeom>
          <a:noFill/>
        </p:spPr>
        <p:txBody>
          <a:bodyPr wrap="none" rtlCol="0">
            <a:spAutoFit/>
          </a:bodyPr>
          <a:lstStyle/>
          <a:p>
            <a:pPr defTabSz="914400"/>
            <a:r>
              <a:rPr lang="ja-JP" altLang="en-US" sz="4000" dirty="0" smtClean="0">
                <a:solidFill>
                  <a:prstClr val="black"/>
                </a:solidFill>
              </a:rPr>
              <a:t>横展開</a:t>
            </a:r>
            <a:endParaRPr lang="ja-JP" altLang="en-US" sz="4000" dirty="0">
              <a:solidFill>
                <a:prstClr val="black"/>
              </a:solidFill>
            </a:endParaRPr>
          </a:p>
        </p:txBody>
      </p:sp>
      <p:sp>
        <p:nvSpPr>
          <p:cNvPr id="21" name="テキスト ボックス 20"/>
          <p:cNvSpPr txBox="1"/>
          <p:nvPr/>
        </p:nvSpPr>
        <p:spPr>
          <a:xfrm>
            <a:off x="6607696" y="1645933"/>
            <a:ext cx="2954655" cy="954107"/>
          </a:xfrm>
          <a:prstGeom prst="rect">
            <a:avLst/>
          </a:prstGeom>
          <a:noFill/>
        </p:spPr>
        <p:txBody>
          <a:bodyPr wrap="none" rtlCol="0">
            <a:spAutoFit/>
          </a:bodyPr>
          <a:lstStyle/>
          <a:p>
            <a:pPr defTabSz="914400"/>
            <a:r>
              <a:rPr lang="ja-JP" altLang="en-US" sz="3200" dirty="0" smtClean="0">
                <a:solidFill>
                  <a:prstClr val="black"/>
                </a:solidFill>
              </a:rPr>
              <a:t>スマートシティ</a:t>
            </a:r>
            <a:endParaRPr lang="en-US" altLang="ja-JP" sz="3200" dirty="0" smtClean="0">
              <a:solidFill>
                <a:prstClr val="black"/>
              </a:solidFill>
            </a:endParaRPr>
          </a:p>
          <a:p>
            <a:pPr defTabSz="914400"/>
            <a:r>
              <a:rPr lang="ja-JP" altLang="en-US" sz="2400" dirty="0" smtClean="0">
                <a:solidFill>
                  <a:prstClr val="black"/>
                </a:solidFill>
              </a:rPr>
              <a:t>（大規模／多機能型）</a:t>
            </a:r>
            <a:endParaRPr lang="ja-JP" altLang="en-US" sz="2400" dirty="0">
              <a:solidFill>
                <a:prstClr val="black"/>
              </a:solidFill>
            </a:endParaRPr>
          </a:p>
        </p:txBody>
      </p:sp>
      <p:sp>
        <p:nvSpPr>
          <p:cNvPr id="22" name="右矢印 21"/>
          <p:cNvSpPr/>
          <p:nvPr/>
        </p:nvSpPr>
        <p:spPr>
          <a:xfrm>
            <a:off x="6746857" y="2738124"/>
            <a:ext cx="582545" cy="353023"/>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24" name="テキスト ボックス 23"/>
          <p:cNvSpPr txBox="1"/>
          <p:nvPr/>
        </p:nvSpPr>
        <p:spPr>
          <a:xfrm>
            <a:off x="7329404" y="2683804"/>
            <a:ext cx="2279791" cy="461665"/>
          </a:xfrm>
          <a:prstGeom prst="rect">
            <a:avLst/>
          </a:prstGeom>
          <a:noFill/>
        </p:spPr>
        <p:txBody>
          <a:bodyPr wrap="none" rtlCol="0">
            <a:spAutoFit/>
          </a:bodyPr>
          <a:lstStyle/>
          <a:p>
            <a:pPr defTabSz="914400"/>
            <a:r>
              <a:rPr lang="ja-JP" altLang="en-US" sz="2400" dirty="0">
                <a:solidFill>
                  <a:prstClr val="black"/>
                </a:solidFill>
              </a:rPr>
              <a:t>海外</a:t>
            </a:r>
            <a:r>
              <a:rPr lang="ja-JP" altLang="en-US" sz="2400" dirty="0" smtClean="0">
                <a:solidFill>
                  <a:prstClr val="black"/>
                </a:solidFill>
              </a:rPr>
              <a:t>展開も視野</a:t>
            </a:r>
            <a:endParaRPr lang="ja-JP" altLang="en-US" sz="2400" dirty="0">
              <a:solidFill>
                <a:prstClr val="black"/>
              </a:solidFill>
            </a:endParaRPr>
          </a:p>
        </p:txBody>
      </p:sp>
      <p:sp>
        <p:nvSpPr>
          <p:cNvPr id="25" name="テキスト ボックス 24"/>
          <p:cNvSpPr txBox="1"/>
          <p:nvPr/>
        </p:nvSpPr>
        <p:spPr>
          <a:xfrm>
            <a:off x="3489714" y="2443315"/>
            <a:ext cx="2234907" cy="830997"/>
          </a:xfrm>
          <a:prstGeom prst="rect">
            <a:avLst/>
          </a:prstGeom>
          <a:noFill/>
        </p:spPr>
        <p:txBody>
          <a:bodyPr wrap="none" rtlCol="0">
            <a:spAutoFit/>
          </a:bodyPr>
          <a:lstStyle/>
          <a:p>
            <a:pPr defTabSz="914400"/>
            <a:r>
              <a:rPr lang="en-US" altLang="ja-JP" sz="1600" dirty="0" smtClean="0">
                <a:solidFill>
                  <a:prstClr val="black"/>
                </a:solidFill>
              </a:rPr>
              <a:t>※</a:t>
            </a:r>
            <a:r>
              <a:rPr lang="ja-JP" altLang="en-US" sz="1600" dirty="0" smtClean="0">
                <a:solidFill>
                  <a:prstClr val="black"/>
                </a:solidFill>
              </a:rPr>
              <a:t>「横展開」については</a:t>
            </a:r>
            <a:endParaRPr lang="en-US" altLang="ja-JP" sz="1600" dirty="0" smtClean="0">
              <a:solidFill>
                <a:prstClr val="black"/>
              </a:solidFill>
            </a:endParaRPr>
          </a:p>
          <a:p>
            <a:pPr defTabSz="914400"/>
            <a:r>
              <a:rPr lang="ja-JP" altLang="en-US" sz="1600" dirty="0">
                <a:solidFill>
                  <a:prstClr val="black"/>
                </a:solidFill>
              </a:rPr>
              <a:t>　</a:t>
            </a:r>
            <a:r>
              <a:rPr lang="ja-JP" altLang="en-US" sz="1600" dirty="0" smtClean="0">
                <a:solidFill>
                  <a:prstClr val="black"/>
                </a:solidFill>
              </a:rPr>
              <a:t>　自治部局、関係省庁</a:t>
            </a:r>
            <a:endParaRPr lang="en-US" altLang="ja-JP" sz="1600" dirty="0" smtClean="0">
              <a:solidFill>
                <a:prstClr val="black"/>
              </a:solidFill>
            </a:endParaRPr>
          </a:p>
          <a:p>
            <a:pPr defTabSz="914400"/>
            <a:r>
              <a:rPr lang="ja-JP" altLang="en-US" sz="1600" dirty="0">
                <a:solidFill>
                  <a:prstClr val="black"/>
                </a:solidFill>
              </a:rPr>
              <a:t>　</a:t>
            </a:r>
            <a:r>
              <a:rPr lang="ja-JP" altLang="en-US" sz="1600" dirty="0" smtClean="0">
                <a:solidFill>
                  <a:prstClr val="black"/>
                </a:solidFill>
              </a:rPr>
              <a:t>　と連携推進</a:t>
            </a:r>
            <a:endParaRPr lang="ja-JP" altLang="en-US" sz="1600" dirty="0">
              <a:solidFill>
                <a:prstClr val="black"/>
              </a:solidFill>
            </a:endParaRPr>
          </a:p>
        </p:txBody>
      </p:sp>
      <p:sp>
        <p:nvSpPr>
          <p:cNvPr id="26" name="右矢印 25"/>
          <p:cNvSpPr/>
          <p:nvPr/>
        </p:nvSpPr>
        <p:spPr>
          <a:xfrm>
            <a:off x="2810669" y="1815235"/>
            <a:ext cx="582545" cy="1175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28" name="右矢印 27"/>
          <p:cNvSpPr/>
          <p:nvPr/>
        </p:nvSpPr>
        <p:spPr>
          <a:xfrm>
            <a:off x="5879327" y="1815235"/>
            <a:ext cx="582545" cy="1175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54" name="正方形/長方形 53"/>
          <p:cNvSpPr/>
          <p:nvPr/>
        </p:nvSpPr>
        <p:spPr>
          <a:xfrm>
            <a:off x="5605463" y="5577667"/>
            <a:ext cx="273865" cy="1008112"/>
          </a:xfrm>
          <a:prstGeom prst="rect">
            <a:avLst/>
          </a:prstGeom>
          <a:solidFill>
            <a:srgbClr val="EEB500"/>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914400"/>
            <a:r>
              <a:rPr lang="ja-JP" altLang="en-US" sz="1200" dirty="0" smtClean="0">
                <a:solidFill>
                  <a:prstClr val="white"/>
                </a:solidFill>
              </a:rPr>
              <a:t>商業の活性化</a:t>
            </a:r>
            <a:endParaRPr lang="ja-JP" altLang="en-US" sz="1200" dirty="0">
              <a:solidFill>
                <a:prstClr val="white"/>
              </a:solidFill>
            </a:endParaRPr>
          </a:p>
        </p:txBody>
      </p:sp>
      <p:sp>
        <p:nvSpPr>
          <p:cNvPr id="55" name="正方形/長方形 54"/>
          <p:cNvSpPr/>
          <p:nvPr/>
        </p:nvSpPr>
        <p:spPr>
          <a:xfrm>
            <a:off x="5594410" y="5565349"/>
            <a:ext cx="2382926" cy="1020430"/>
          </a:xfrm>
          <a:prstGeom prst="rect">
            <a:avLst/>
          </a:prstGeom>
          <a:noFill/>
          <a:ln>
            <a:solidFill>
              <a:srgbClr val="EEB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61" name="テキスト ボックス 60"/>
          <p:cNvSpPr txBox="1"/>
          <p:nvPr/>
        </p:nvSpPr>
        <p:spPr>
          <a:xfrm>
            <a:off x="5996243" y="5631052"/>
            <a:ext cx="1765070" cy="246221"/>
          </a:xfrm>
          <a:prstGeom prst="rect">
            <a:avLst/>
          </a:prstGeom>
          <a:noFill/>
        </p:spPr>
        <p:txBody>
          <a:bodyPr wrap="square" rtlCol="0">
            <a:spAutoFit/>
          </a:bodyPr>
          <a:lstStyle/>
          <a:p>
            <a:pPr defTabSz="914400"/>
            <a:r>
              <a:rPr lang="ja-JP" altLang="en-US" sz="1000" dirty="0" smtClean="0">
                <a:solidFill>
                  <a:prstClr val="black"/>
                </a:solidFill>
              </a:rPr>
              <a:t>・属性等に応じた商品の充実</a:t>
            </a:r>
            <a:endParaRPr lang="ja-JP" altLang="en-US" sz="1000" dirty="0">
              <a:solidFill>
                <a:prstClr val="black"/>
              </a:solidFill>
            </a:endParaRPr>
          </a:p>
        </p:txBody>
      </p:sp>
      <p:cxnSp>
        <p:nvCxnSpPr>
          <p:cNvPr id="23" name="直線コネクタ 22"/>
          <p:cNvCxnSpPr/>
          <p:nvPr/>
        </p:nvCxnSpPr>
        <p:spPr>
          <a:xfrm>
            <a:off x="4880992" y="3501008"/>
            <a:ext cx="0" cy="32403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976" y="4128193"/>
            <a:ext cx="2222736" cy="24575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1460" y="4125191"/>
            <a:ext cx="2222735" cy="2457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 name="テキスト ボックス 68"/>
          <p:cNvSpPr txBox="1"/>
          <p:nvPr/>
        </p:nvSpPr>
        <p:spPr>
          <a:xfrm>
            <a:off x="599564" y="3716492"/>
            <a:ext cx="3417332" cy="276999"/>
          </a:xfrm>
          <a:prstGeom prst="rect">
            <a:avLst/>
          </a:prstGeom>
          <a:solidFill>
            <a:schemeClr val="accent6">
              <a:lumMod val="75000"/>
            </a:schemeClr>
          </a:solidFill>
        </p:spPr>
        <p:txBody>
          <a:bodyPr wrap="square" rtlCol="0">
            <a:spAutoFit/>
          </a:bodyPr>
          <a:lstStyle/>
          <a:p>
            <a:pPr algn="ctr" defTabSz="914400"/>
            <a:r>
              <a:rPr lang="ja-JP" altLang="en-US" sz="1200" dirty="0" smtClean="0">
                <a:solidFill>
                  <a:prstClr val="white"/>
                </a:solidFill>
              </a:rPr>
              <a:t>これまで横展開を行った成功モデルの例</a:t>
            </a:r>
            <a:endParaRPr lang="ja-JP" altLang="en-US" sz="1200" dirty="0">
              <a:solidFill>
                <a:prstClr val="white"/>
              </a:solidFill>
            </a:endParaRPr>
          </a:p>
        </p:txBody>
      </p:sp>
      <p:sp>
        <p:nvSpPr>
          <p:cNvPr id="70" name="テキスト ボックス 69"/>
          <p:cNvSpPr txBox="1"/>
          <p:nvPr/>
        </p:nvSpPr>
        <p:spPr>
          <a:xfrm>
            <a:off x="5664213" y="3716492"/>
            <a:ext cx="3417332" cy="276999"/>
          </a:xfrm>
          <a:prstGeom prst="rect">
            <a:avLst/>
          </a:prstGeom>
          <a:solidFill>
            <a:srgbClr val="00B050"/>
          </a:solidFill>
        </p:spPr>
        <p:txBody>
          <a:bodyPr wrap="square" rtlCol="0">
            <a:spAutoFit/>
          </a:bodyPr>
          <a:lstStyle/>
          <a:p>
            <a:pPr algn="ctr" defTabSz="914400"/>
            <a:r>
              <a:rPr lang="ja-JP" altLang="en-US" sz="1200" dirty="0" smtClean="0">
                <a:solidFill>
                  <a:prstClr val="white"/>
                </a:solidFill>
              </a:rPr>
              <a:t>スマートシティに係る具体的なサービス例</a:t>
            </a:r>
            <a:endParaRPr lang="ja-JP" altLang="en-US" sz="1200" dirty="0">
              <a:solidFill>
                <a:prstClr val="white"/>
              </a:solidFill>
            </a:endParaRPr>
          </a:p>
        </p:txBody>
      </p:sp>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33321" y="4128193"/>
            <a:ext cx="1101967" cy="1306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乗算記号 32"/>
          <p:cNvSpPr/>
          <p:nvPr/>
        </p:nvSpPr>
        <p:spPr>
          <a:xfrm>
            <a:off x="7041232" y="4520920"/>
            <a:ext cx="860004" cy="672770"/>
          </a:xfrm>
          <a:prstGeom prst="mathMultiply">
            <a:avLst>
              <a:gd name="adj1" fmla="val 11297"/>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52" name="二等辺三角形 51"/>
          <p:cNvSpPr/>
          <p:nvPr/>
        </p:nvSpPr>
        <p:spPr>
          <a:xfrm rot="5400000">
            <a:off x="4938456" y="5836378"/>
            <a:ext cx="709336" cy="409842"/>
          </a:xfrm>
          <a:prstGeom prst="triangl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pic>
        <p:nvPicPr>
          <p:cNvPr id="18" name="Picture 5" descr="D:\user\008606\Desktop\無題.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23210" y="5877272"/>
            <a:ext cx="478062" cy="3964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6" descr="D:\user\008606\Desktop\無題.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99227" y="6057288"/>
            <a:ext cx="476180" cy="486905"/>
          </a:xfrm>
          <a:prstGeom prst="rect">
            <a:avLst/>
          </a:prstGeom>
          <a:noFill/>
          <a:extLst>
            <a:ext uri="{909E8E84-426E-40DD-AFC4-6F175D3DCCD1}">
              <a14:hiddenFill xmlns:a14="http://schemas.microsoft.com/office/drawing/2010/main">
                <a:solidFill>
                  <a:srgbClr val="FFFFFF"/>
                </a:solidFill>
              </a14:hiddenFill>
            </a:ext>
          </a:extLst>
        </p:spPr>
      </p:pic>
      <p:sp>
        <p:nvSpPr>
          <p:cNvPr id="5" name="テキスト ボックス 4"/>
          <p:cNvSpPr txBox="1"/>
          <p:nvPr/>
        </p:nvSpPr>
        <p:spPr>
          <a:xfrm>
            <a:off x="6444728" y="4630448"/>
            <a:ext cx="380480" cy="165036"/>
          </a:xfrm>
          <a:prstGeom prst="rect">
            <a:avLst/>
          </a:prstGeom>
          <a:ln w="9525"/>
        </p:spPr>
        <p:style>
          <a:lnRef idx="2">
            <a:schemeClr val="dk1"/>
          </a:lnRef>
          <a:fillRef idx="1">
            <a:schemeClr val="lt1"/>
          </a:fillRef>
          <a:effectRef idx="0">
            <a:schemeClr val="dk1"/>
          </a:effectRef>
          <a:fontRef idx="minor">
            <a:schemeClr val="dk1"/>
          </a:fontRef>
        </p:style>
        <p:txBody>
          <a:bodyPr wrap="none" lIns="36000" tIns="36000" rIns="36000" bIns="36000" rtlCol="0">
            <a:spAutoFit/>
          </a:bodyPr>
          <a:lstStyle/>
          <a:p>
            <a:pPr defTabSz="914400"/>
            <a:r>
              <a:rPr lang="ja-JP" altLang="en-US" sz="600" dirty="0" smtClean="0">
                <a:solidFill>
                  <a:prstClr val="black"/>
                </a:solidFill>
              </a:rPr>
              <a:t>属性情報</a:t>
            </a:r>
            <a:endParaRPr lang="ja-JP" altLang="en-US" sz="600" dirty="0">
              <a:solidFill>
                <a:prstClr val="black"/>
              </a:solidFill>
            </a:endParaRPr>
          </a:p>
        </p:txBody>
      </p:sp>
      <p:sp>
        <p:nvSpPr>
          <p:cNvPr id="45" name="テキスト ボックス 44"/>
          <p:cNvSpPr txBox="1"/>
          <p:nvPr/>
        </p:nvSpPr>
        <p:spPr>
          <a:xfrm>
            <a:off x="6321152" y="4442683"/>
            <a:ext cx="611312" cy="165036"/>
          </a:xfrm>
          <a:prstGeom prst="rect">
            <a:avLst/>
          </a:prstGeom>
          <a:ln w="9525"/>
        </p:spPr>
        <p:style>
          <a:lnRef idx="2">
            <a:schemeClr val="dk1"/>
          </a:lnRef>
          <a:fillRef idx="1">
            <a:schemeClr val="lt1"/>
          </a:fillRef>
          <a:effectRef idx="0">
            <a:schemeClr val="dk1"/>
          </a:effectRef>
          <a:fontRef idx="minor">
            <a:schemeClr val="dk1"/>
          </a:fontRef>
        </p:style>
        <p:txBody>
          <a:bodyPr wrap="none" lIns="36000" tIns="36000" rIns="36000" bIns="36000" rtlCol="0">
            <a:spAutoFit/>
          </a:bodyPr>
          <a:lstStyle/>
          <a:p>
            <a:pPr defTabSz="914400"/>
            <a:r>
              <a:rPr lang="ja-JP" altLang="en-US" sz="600" dirty="0" smtClean="0">
                <a:solidFill>
                  <a:prstClr val="black"/>
                </a:solidFill>
              </a:rPr>
              <a:t>市内の周遊情報</a:t>
            </a:r>
            <a:endParaRPr lang="ja-JP" altLang="en-US" sz="600" dirty="0">
              <a:solidFill>
                <a:prstClr val="black"/>
              </a:solidFill>
            </a:endParaRPr>
          </a:p>
        </p:txBody>
      </p:sp>
      <p:sp>
        <p:nvSpPr>
          <p:cNvPr id="6" name="テキスト ボックス 5"/>
          <p:cNvSpPr txBox="1"/>
          <p:nvPr/>
        </p:nvSpPr>
        <p:spPr>
          <a:xfrm>
            <a:off x="6073123" y="4191675"/>
            <a:ext cx="1101966" cy="21544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defTabSz="914400"/>
            <a:r>
              <a:rPr lang="ja-JP" altLang="en-US" sz="800" dirty="0" smtClean="0">
                <a:solidFill>
                  <a:prstClr val="white"/>
                </a:solidFill>
              </a:rPr>
              <a:t>ＷｉＦｉや携帯基地局</a:t>
            </a:r>
            <a:endParaRPr lang="ja-JP" altLang="en-US" sz="800" dirty="0">
              <a:solidFill>
                <a:prstClr val="white"/>
              </a:solidFill>
            </a:endParaRPr>
          </a:p>
        </p:txBody>
      </p:sp>
      <p:pic>
        <p:nvPicPr>
          <p:cNvPr id="31" name="Picture 4" descr="D:\user\008606\Desktop\無題.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0849" y="5045529"/>
            <a:ext cx="462071" cy="3580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D:\user\008606\Desktop\th.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170600" y="4796076"/>
            <a:ext cx="283647" cy="22150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 descr="D:\user\008606\Desktop\th5AG9CY3D.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48606" y="4823674"/>
            <a:ext cx="485461" cy="577592"/>
          </a:xfrm>
          <a:prstGeom prst="rect">
            <a:avLst/>
          </a:prstGeom>
          <a:noFill/>
          <a:extLst>
            <a:ext uri="{909E8E84-426E-40DD-AFC4-6F175D3DCCD1}">
              <a14:hiddenFill xmlns:a14="http://schemas.microsoft.com/office/drawing/2010/main">
                <a:solidFill>
                  <a:srgbClr val="FFFFFF"/>
                </a:solidFill>
              </a14:hiddenFill>
            </a:ext>
          </a:extLst>
        </p:spPr>
      </p:pic>
      <p:sp>
        <p:nvSpPr>
          <p:cNvPr id="51" name="正方形/長方形 50"/>
          <p:cNvSpPr/>
          <p:nvPr/>
        </p:nvSpPr>
        <p:spPr>
          <a:xfrm>
            <a:off x="8129675" y="5565349"/>
            <a:ext cx="1152447" cy="1020430"/>
          </a:xfrm>
          <a:prstGeom prst="rect">
            <a:avLst/>
          </a:prstGeom>
          <a:ln>
            <a:solidFill>
              <a:schemeClr val="accent3">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400"/>
            <a:endParaRPr lang="ja-JP" altLang="en-US">
              <a:solidFill>
                <a:prstClr val="black"/>
              </a:solidFill>
            </a:endParaRPr>
          </a:p>
        </p:txBody>
      </p:sp>
      <p:sp>
        <p:nvSpPr>
          <p:cNvPr id="53" name="正方形/長方形 52"/>
          <p:cNvSpPr/>
          <p:nvPr/>
        </p:nvSpPr>
        <p:spPr>
          <a:xfrm>
            <a:off x="8140728" y="5580589"/>
            <a:ext cx="273865" cy="1008112"/>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defTabSz="914400"/>
            <a:r>
              <a:rPr lang="ja-JP" altLang="en-US" sz="1200" dirty="0" smtClean="0">
                <a:solidFill>
                  <a:prstClr val="white"/>
                </a:solidFill>
              </a:rPr>
              <a:t>交通の最適化</a:t>
            </a:r>
            <a:endParaRPr lang="ja-JP" altLang="en-US" sz="1200" dirty="0">
              <a:solidFill>
                <a:prstClr val="white"/>
              </a:solidFill>
            </a:endParaRPr>
          </a:p>
        </p:txBody>
      </p:sp>
      <p:sp>
        <p:nvSpPr>
          <p:cNvPr id="56" name="テキスト ボックス 55"/>
          <p:cNvSpPr txBox="1"/>
          <p:nvPr/>
        </p:nvSpPr>
        <p:spPr>
          <a:xfrm>
            <a:off x="8352360" y="5563024"/>
            <a:ext cx="993129" cy="553998"/>
          </a:xfrm>
          <a:prstGeom prst="rect">
            <a:avLst/>
          </a:prstGeom>
          <a:noFill/>
        </p:spPr>
        <p:txBody>
          <a:bodyPr wrap="square" rtlCol="0">
            <a:spAutoFit/>
          </a:bodyPr>
          <a:lstStyle/>
          <a:p>
            <a:pPr defTabSz="914400"/>
            <a:r>
              <a:rPr lang="ja-JP" altLang="en-US" sz="1000" dirty="0" smtClean="0">
                <a:solidFill>
                  <a:prstClr val="black"/>
                </a:solidFill>
              </a:rPr>
              <a:t>・タクシー、バス、電車など</a:t>
            </a:r>
            <a:r>
              <a:rPr lang="ja-JP" altLang="en-US" sz="1000" dirty="0">
                <a:solidFill>
                  <a:prstClr val="black"/>
                </a:solidFill>
              </a:rPr>
              <a:t>を</a:t>
            </a:r>
            <a:r>
              <a:rPr lang="ja-JP" altLang="en-US" sz="1000" dirty="0" smtClean="0">
                <a:solidFill>
                  <a:prstClr val="black"/>
                </a:solidFill>
              </a:rPr>
              <a:t>効率的</a:t>
            </a:r>
            <a:r>
              <a:rPr lang="ja-JP" altLang="en-US" sz="1000" dirty="0">
                <a:solidFill>
                  <a:prstClr val="black"/>
                </a:solidFill>
              </a:rPr>
              <a:t>に運行</a:t>
            </a:r>
          </a:p>
        </p:txBody>
      </p:sp>
      <p:pic>
        <p:nvPicPr>
          <p:cNvPr id="57" name="Picture 3" descr="D:\user\008606\Desktop\無題.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759956" y="6263279"/>
            <a:ext cx="514275" cy="265379"/>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4" descr="D:\user\008606\Desktop\images.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469297" y="6109467"/>
            <a:ext cx="434296" cy="249427"/>
          </a:xfrm>
          <a:prstGeom prst="rect">
            <a:avLst/>
          </a:prstGeom>
          <a:noFill/>
          <a:extLst>
            <a:ext uri="{909E8E84-426E-40DD-AFC4-6F175D3DCCD1}">
              <a14:hiddenFill xmlns:a14="http://schemas.microsoft.com/office/drawing/2010/main">
                <a:solidFill>
                  <a:srgbClr val="FFFFFF"/>
                </a:solidFill>
              </a14:hiddenFill>
            </a:ext>
          </a:extLst>
        </p:spPr>
      </p:pic>
      <p:sp>
        <p:nvSpPr>
          <p:cNvPr id="49" name="円/楕円 48"/>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15</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30249306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297" y="2"/>
            <a:ext cx="9906000" cy="461665"/>
          </a:xfrm>
          <a:prstGeom prst="rect">
            <a:avLst/>
          </a:prstGeom>
        </p:spPr>
        <p:txBody>
          <a:bodyPr wrap="square">
            <a:spAutoFit/>
          </a:bodyPr>
          <a:lstStyle/>
          <a:p>
            <a:pPr algn="ctr" defTabSz="914400"/>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「Ｇ空間</a:t>
            </a:r>
            <a:r>
              <a:rPr lang="en-US" altLang="ja-JP" sz="24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ＩＣＴ」</a:t>
            </a: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プロジェクトや地域情報化の成功</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モデルの普及展開</a:t>
            </a:r>
            <a:endParaRPr lang="ja-JP" altLang="en-US" sz="2400" dirty="0">
              <a:solidFill>
                <a:prstClr val="black"/>
              </a:solidFill>
            </a:endParaRPr>
          </a:p>
        </p:txBody>
      </p:sp>
      <p:sp>
        <p:nvSpPr>
          <p:cNvPr id="2" name="正方形/長方形 1"/>
          <p:cNvSpPr/>
          <p:nvPr/>
        </p:nvSpPr>
        <p:spPr>
          <a:xfrm>
            <a:off x="297" y="476674"/>
            <a:ext cx="9906000" cy="67409"/>
          </a:xfrm>
          <a:prstGeom prst="rect">
            <a:avLst/>
          </a:prstGeom>
        </p:spPr>
        <p:style>
          <a:lnRef idx="0">
            <a:schemeClr val="accent6"/>
          </a:lnRef>
          <a:fillRef idx="3">
            <a:schemeClr val="accent6"/>
          </a:fillRef>
          <a:effectRef idx="3">
            <a:schemeClr val="accent6"/>
          </a:effectRef>
          <a:fontRef idx="minor">
            <a:schemeClr val="lt1"/>
          </a:fontRef>
        </p:style>
        <p:txBody>
          <a:bodyPr lIns="91285" tIns="45645" rIns="91285" bIns="45645" rtlCol="0" anchor="ctr"/>
          <a:lstStyle/>
          <a:p>
            <a:pPr algn="ctr" defTabSz="912833"/>
            <a:endParaRPr lang="ja-JP" altLang="en-US" dirty="0">
              <a:solidFill>
                <a:prstClr val="white"/>
              </a:solidFill>
            </a:endParaRPr>
          </a:p>
        </p:txBody>
      </p:sp>
      <p:sp>
        <p:nvSpPr>
          <p:cNvPr id="7" name="額縁 6"/>
          <p:cNvSpPr/>
          <p:nvPr/>
        </p:nvSpPr>
        <p:spPr>
          <a:xfrm>
            <a:off x="135237" y="692698"/>
            <a:ext cx="5672385" cy="542343"/>
          </a:xfrm>
          <a:prstGeom prst="bevel">
            <a:avLst/>
          </a:prstGeom>
          <a:solidFill>
            <a:schemeClr val="accent6">
              <a:lumMod val="7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8" name="テキスト ボックス 7"/>
          <p:cNvSpPr txBox="1"/>
          <p:nvPr/>
        </p:nvSpPr>
        <p:spPr>
          <a:xfrm>
            <a:off x="135238" y="763812"/>
            <a:ext cx="5589383" cy="369332"/>
          </a:xfrm>
          <a:prstGeom prst="rect">
            <a:avLst/>
          </a:prstGeom>
          <a:noFill/>
        </p:spPr>
        <p:txBody>
          <a:bodyPr wrap="square" rtlCol="0">
            <a:spAutoFit/>
          </a:bodyPr>
          <a:lstStyle/>
          <a:p>
            <a:pPr algn="ctr" defTabSz="914400"/>
            <a:r>
              <a:rPr lang="ja-JP" altLang="en-US" dirty="0">
                <a:solidFill>
                  <a:prstClr val="white"/>
                </a:solidFill>
              </a:rPr>
              <a:t>平成</a:t>
            </a:r>
            <a:r>
              <a:rPr lang="ja-JP" altLang="en-US" dirty="0" smtClean="0">
                <a:solidFill>
                  <a:prstClr val="white"/>
                </a:solidFill>
              </a:rPr>
              <a:t>２５年度～</a:t>
            </a:r>
            <a:r>
              <a:rPr lang="ja-JP" altLang="en-US" dirty="0">
                <a:solidFill>
                  <a:prstClr val="white"/>
                </a:solidFill>
              </a:rPr>
              <a:t>平成</a:t>
            </a:r>
            <a:r>
              <a:rPr lang="ja-JP" altLang="en-US" dirty="0" smtClean="0">
                <a:solidFill>
                  <a:prstClr val="white"/>
                </a:solidFill>
              </a:rPr>
              <a:t>２８年度</a:t>
            </a:r>
            <a:endParaRPr lang="ja-JP" altLang="en-US" dirty="0">
              <a:solidFill>
                <a:prstClr val="white"/>
              </a:solidFill>
            </a:endParaRPr>
          </a:p>
        </p:txBody>
      </p:sp>
      <p:sp>
        <p:nvSpPr>
          <p:cNvPr id="9" name="額縁 8"/>
          <p:cNvSpPr/>
          <p:nvPr/>
        </p:nvSpPr>
        <p:spPr>
          <a:xfrm>
            <a:off x="6575225" y="692698"/>
            <a:ext cx="3205133" cy="542343"/>
          </a:xfrm>
          <a:prstGeom prst="bevel">
            <a:avLst/>
          </a:prstGeom>
          <a:solidFill>
            <a:srgbClr val="00B050"/>
          </a:solidFill>
          <a:ln>
            <a:solidFill>
              <a:srgbClr val="008A3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0" name="テキスト ボックス 9"/>
          <p:cNvSpPr txBox="1"/>
          <p:nvPr/>
        </p:nvSpPr>
        <p:spPr>
          <a:xfrm>
            <a:off x="6696192" y="763812"/>
            <a:ext cx="2937328" cy="369332"/>
          </a:xfrm>
          <a:prstGeom prst="rect">
            <a:avLst/>
          </a:prstGeom>
          <a:noFill/>
        </p:spPr>
        <p:txBody>
          <a:bodyPr wrap="square" rtlCol="0">
            <a:spAutoFit/>
          </a:bodyPr>
          <a:lstStyle/>
          <a:p>
            <a:pPr algn="ctr" defTabSz="914400"/>
            <a:r>
              <a:rPr lang="ja-JP" altLang="en-US" dirty="0" smtClean="0">
                <a:solidFill>
                  <a:prstClr val="white"/>
                </a:solidFill>
              </a:rPr>
              <a:t>平成２９年度以後</a:t>
            </a:r>
            <a:endParaRPr lang="ja-JP" altLang="en-US" dirty="0">
              <a:solidFill>
                <a:prstClr val="white"/>
              </a:solidFill>
            </a:endParaRPr>
          </a:p>
        </p:txBody>
      </p:sp>
      <p:sp>
        <p:nvSpPr>
          <p:cNvPr id="11" name="角丸四角形 10"/>
          <p:cNvSpPr/>
          <p:nvPr/>
        </p:nvSpPr>
        <p:spPr>
          <a:xfrm>
            <a:off x="128464" y="1340770"/>
            <a:ext cx="5679158" cy="2276367"/>
          </a:xfrm>
          <a:prstGeom prst="roundRect">
            <a:avLst>
              <a:gd name="adj" fmla="val 11225"/>
            </a:avLst>
          </a:prstGeom>
          <a:noFill/>
          <a:ln w="38100">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3" name="角丸四角形 12"/>
          <p:cNvSpPr/>
          <p:nvPr/>
        </p:nvSpPr>
        <p:spPr>
          <a:xfrm>
            <a:off x="6544637" y="1340770"/>
            <a:ext cx="3232899" cy="2276367"/>
          </a:xfrm>
          <a:prstGeom prst="roundRect">
            <a:avLst>
              <a:gd name="adj" fmla="val 11225"/>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4" name="テキスト ボックス 13"/>
          <p:cNvSpPr txBox="1"/>
          <p:nvPr/>
        </p:nvSpPr>
        <p:spPr>
          <a:xfrm>
            <a:off x="135237" y="2492897"/>
            <a:ext cx="5589383" cy="1107996"/>
          </a:xfrm>
          <a:prstGeom prst="rect">
            <a:avLst/>
          </a:prstGeom>
          <a:noFill/>
        </p:spPr>
        <p:txBody>
          <a:bodyPr wrap="square" rtlCol="0">
            <a:spAutoFit/>
          </a:bodyPr>
          <a:lstStyle/>
          <a:p>
            <a:pPr defTabSz="914400"/>
            <a:r>
              <a:rPr lang="ja-JP" altLang="en-US" sz="2800" dirty="0" smtClean="0">
                <a:solidFill>
                  <a:prstClr val="black"/>
                </a:solidFill>
                <a:latin typeface="HGP創英角ｺﾞｼｯｸUB" panose="020B0900000000000000" pitchFamily="50" charset="-128"/>
                <a:ea typeface="HGP創英角ｺﾞｼｯｸUB" panose="020B0900000000000000" pitchFamily="50" charset="-128"/>
              </a:rPr>
              <a:t>◆ 地域</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情報化大賞</a:t>
            </a:r>
            <a:endParaRPr lang="en-US" altLang="ja-JP" sz="2800" dirty="0" smtClean="0">
              <a:solidFill>
                <a:prstClr val="black"/>
              </a:solidFill>
              <a:latin typeface="HGP創英角ｺﾞｼｯｸUB" panose="020B0900000000000000" pitchFamily="50" charset="-128"/>
              <a:ea typeface="HGP創英角ｺﾞｼｯｸUB" panose="020B0900000000000000" pitchFamily="50" charset="-128"/>
            </a:endParaRPr>
          </a:p>
          <a:p>
            <a:pPr defTabSz="914400"/>
            <a:r>
              <a:rPr lang="ja-JP" altLang="en-US" sz="2000" dirty="0" smtClean="0">
                <a:solidFill>
                  <a:prstClr val="black"/>
                </a:solidFill>
              </a:rPr>
              <a:t>        </a:t>
            </a:r>
            <a:r>
              <a:rPr lang="ja-JP" altLang="en-US" dirty="0" smtClean="0">
                <a:solidFill>
                  <a:prstClr val="black"/>
                </a:solidFill>
              </a:rPr>
              <a:t>地域の課題解決や地域活性化等のＩＣＴを活用した</a:t>
            </a:r>
          </a:p>
          <a:p>
            <a:pPr defTabSz="914400"/>
            <a:r>
              <a:rPr lang="ja-JP" altLang="en-US" dirty="0">
                <a:solidFill>
                  <a:prstClr val="black"/>
                </a:solidFill>
              </a:rPr>
              <a:t>　</a:t>
            </a:r>
            <a:r>
              <a:rPr lang="ja-JP" altLang="en-US" dirty="0" smtClean="0">
                <a:solidFill>
                  <a:prstClr val="black"/>
                </a:solidFill>
              </a:rPr>
              <a:t>　　成功事例</a:t>
            </a:r>
            <a:r>
              <a:rPr lang="ja-JP" altLang="en-US" dirty="0" smtClean="0">
                <a:solidFill>
                  <a:prstClr val="black"/>
                </a:solidFill>
                <a:latin typeface="ＭＳ Ｐゴシック"/>
              </a:rPr>
              <a:t>収集</a:t>
            </a:r>
            <a:endParaRPr lang="en-US" altLang="ja-JP" dirty="0" smtClean="0">
              <a:solidFill>
                <a:prstClr val="black"/>
              </a:solidFill>
            </a:endParaRPr>
          </a:p>
        </p:txBody>
      </p:sp>
      <p:sp>
        <p:nvSpPr>
          <p:cNvPr id="16" name="テキスト ボックス 15"/>
          <p:cNvSpPr txBox="1"/>
          <p:nvPr/>
        </p:nvSpPr>
        <p:spPr>
          <a:xfrm>
            <a:off x="6709197" y="1412776"/>
            <a:ext cx="2996333" cy="2185214"/>
          </a:xfrm>
          <a:prstGeom prst="rect">
            <a:avLst/>
          </a:prstGeom>
          <a:noFill/>
        </p:spPr>
        <p:txBody>
          <a:bodyPr wrap="none" rtlCol="0">
            <a:spAutoFit/>
          </a:bodyPr>
          <a:lstStyle/>
          <a:p>
            <a:pPr defTabSz="914400"/>
            <a:r>
              <a:rPr lang="ja-JP" altLang="en-US" sz="2800" dirty="0" smtClean="0">
                <a:solidFill>
                  <a:prstClr val="black"/>
                </a:solidFill>
                <a:latin typeface="ＭＳ Ｐゴシック"/>
              </a:rPr>
              <a:t>防災、医療</a:t>
            </a:r>
            <a:r>
              <a:rPr lang="ja-JP" altLang="en-US" sz="2800" dirty="0">
                <a:solidFill>
                  <a:prstClr val="black"/>
                </a:solidFill>
                <a:latin typeface="ＭＳ Ｐゴシック"/>
              </a:rPr>
              <a:t>・健康</a:t>
            </a:r>
            <a:r>
              <a:rPr lang="ja-JP" altLang="en-US" sz="2800" dirty="0" smtClean="0">
                <a:solidFill>
                  <a:prstClr val="black"/>
                </a:solidFill>
                <a:latin typeface="ＭＳ Ｐゴシック"/>
              </a:rPr>
              <a:t>、</a:t>
            </a:r>
          </a:p>
          <a:p>
            <a:pPr defTabSz="914400"/>
            <a:r>
              <a:rPr lang="ja-JP" altLang="en-US" sz="2800" dirty="0" smtClean="0">
                <a:solidFill>
                  <a:prstClr val="black"/>
                </a:solidFill>
                <a:latin typeface="ＭＳ Ｐゴシック"/>
              </a:rPr>
              <a:t>観光、</a:t>
            </a:r>
            <a:r>
              <a:rPr lang="ja-JP" altLang="en-US" sz="2800" dirty="0">
                <a:solidFill>
                  <a:prstClr val="black"/>
                </a:solidFill>
                <a:latin typeface="ＭＳ Ｐゴシック"/>
              </a:rPr>
              <a:t>教育等</a:t>
            </a:r>
            <a:r>
              <a:rPr lang="ja-JP" altLang="en-US" sz="2800" dirty="0" smtClean="0">
                <a:solidFill>
                  <a:prstClr val="black"/>
                </a:solidFill>
                <a:latin typeface="ＭＳ Ｐゴシック"/>
              </a:rPr>
              <a:t>各分</a:t>
            </a:r>
          </a:p>
          <a:p>
            <a:pPr defTabSz="914400"/>
            <a:r>
              <a:rPr lang="ja-JP" altLang="en-US" sz="2800" dirty="0" smtClean="0">
                <a:solidFill>
                  <a:prstClr val="black"/>
                </a:solidFill>
                <a:latin typeface="ＭＳ Ｐゴシック"/>
              </a:rPr>
              <a:t>野の</a:t>
            </a:r>
            <a:r>
              <a:rPr lang="ja-JP" altLang="en-US" sz="2800" dirty="0">
                <a:solidFill>
                  <a:prstClr val="black"/>
                </a:solidFill>
              </a:rPr>
              <a:t>成功</a:t>
            </a:r>
            <a:r>
              <a:rPr lang="ja-JP" altLang="en-US" sz="2800" dirty="0" smtClean="0">
                <a:solidFill>
                  <a:prstClr val="black"/>
                </a:solidFill>
              </a:rPr>
              <a:t>ﾓﾃﾞﾙの</a:t>
            </a:r>
          </a:p>
          <a:p>
            <a:pPr defTabSz="914400"/>
            <a:r>
              <a:rPr lang="ja-JP" altLang="en-US" sz="2800" dirty="0" smtClean="0">
                <a:solidFill>
                  <a:prstClr val="black"/>
                </a:solidFill>
              </a:rPr>
              <a:t>普及展開</a:t>
            </a:r>
          </a:p>
          <a:p>
            <a:pPr defTabSz="914400"/>
            <a:r>
              <a:rPr lang="ja-JP" altLang="en-US" sz="1200" dirty="0" smtClean="0">
                <a:solidFill>
                  <a:prstClr val="black"/>
                </a:solidFill>
                <a:latin typeface="ＭＳ 明朝" panose="02020609040205080304" pitchFamily="17" charset="-128"/>
                <a:ea typeface="ＭＳ 明朝" panose="02020609040205080304" pitchFamily="17" charset="-128"/>
              </a:rPr>
              <a:t>　</a:t>
            </a:r>
            <a:r>
              <a:rPr lang="en-US" altLang="ja-JP" sz="1200" dirty="0" smtClean="0">
                <a:solidFill>
                  <a:prstClr val="black"/>
                </a:solidFill>
                <a:latin typeface="ＭＳ 明朝" panose="02020609040205080304" pitchFamily="17" charset="-128"/>
                <a:ea typeface="ＭＳ 明朝" panose="02020609040205080304" pitchFamily="17" charset="-128"/>
              </a:rPr>
              <a:t>※</a:t>
            </a:r>
            <a:r>
              <a:rPr lang="ja-JP" altLang="en-US" sz="1200" dirty="0" smtClean="0">
                <a:solidFill>
                  <a:prstClr val="black"/>
                </a:solidFill>
                <a:latin typeface="ＭＳ 明朝" panose="02020609040205080304" pitchFamily="17" charset="-128"/>
                <a:ea typeface="ＭＳ 明朝" panose="02020609040205080304" pitchFamily="17" charset="-128"/>
              </a:rPr>
              <a:t>　平成</a:t>
            </a:r>
            <a:r>
              <a:rPr lang="en-US" altLang="ja-JP" sz="1200" dirty="0">
                <a:solidFill>
                  <a:prstClr val="black"/>
                </a:solidFill>
                <a:latin typeface="ＭＳ 明朝" panose="02020609040205080304" pitchFamily="17" charset="-128"/>
                <a:ea typeface="ＭＳ 明朝" panose="02020609040205080304" pitchFamily="17" charset="-128"/>
              </a:rPr>
              <a:t>32</a:t>
            </a:r>
            <a:r>
              <a:rPr lang="ja-JP" altLang="en-US" sz="1200" dirty="0">
                <a:solidFill>
                  <a:prstClr val="black"/>
                </a:solidFill>
                <a:latin typeface="ＭＳ 明朝" panose="02020609040205080304" pitchFamily="17" charset="-128"/>
                <a:ea typeface="ＭＳ 明朝" panose="02020609040205080304" pitchFamily="17" charset="-128"/>
              </a:rPr>
              <a:t>年度までに</a:t>
            </a:r>
            <a:r>
              <a:rPr lang="en-US" altLang="ja-JP" sz="1200" dirty="0">
                <a:solidFill>
                  <a:prstClr val="black"/>
                </a:solidFill>
                <a:latin typeface="ＭＳ 明朝" panose="02020609040205080304" pitchFamily="17" charset="-128"/>
                <a:ea typeface="ＭＳ 明朝" panose="02020609040205080304" pitchFamily="17" charset="-128"/>
              </a:rPr>
              <a:t>100</a:t>
            </a:r>
            <a:r>
              <a:rPr lang="ja-JP" altLang="en-US" sz="1200" dirty="0">
                <a:solidFill>
                  <a:prstClr val="black"/>
                </a:solidFill>
                <a:latin typeface="ＭＳ 明朝" panose="02020609040205080304" pitchFamily="17" charset="-128"/>
                <a:ea typeface="ＭＳ 明朝" panose="02020609040205080304" pitchFamily="17" charset="-128"/>
              </a:rPr>
              <a:t>自治体</a:t>
            </a:r>
            <a:r>
              <a:rPr lang="ja-JP" altLang="en-US" sz="1200" dirty="0" smtClean="0">
                <a:solidFill>
                  <a:prstClr val="black"/>
                </a:solidFill>
                <a:latin typeface="ＭＳ 明朝" panose="02020609040205080304" pitchFamily="17" charset="-128"/>
                <a:ea typeface="ＭＳ 明朝" panose="02020609040205080304" pitchFamily="17" charset="-128"/>
              </a:rPr>
              <a:t>以上</a:t>
            </a:r>
          </a:p>
          <a:p>
            <a:pPr defTabSz="914400"/>
            <a:r>
              <a:rPr lang="ja-JP" altLang="en-US" sz="1200" dirty="0" smtClean="0">
                <a:solidFill>
                  <a:prstClr val="black"/>
                </a:solidFill>
                <a:latin typeface="ＭＳ 明朝" panose="02020609040205080304" pitchFamily="17" charset="-128"/>
                <a:ea typeface="ＭＳ 明朝" panose="02020609040205080304" pitchFamily="17" charset="-128"/>
              </a:rPr>
              <a:t>　　　（</a:t>
            </a:r>
            <a:r>
              <a:rPr lang="ja-JP" altLang="en-US" sz="1200" dirty="0">
                <a:solidFill>
                  <a:prstClr val="black"/>
                </a:solidFill>
                <a:latin typeface="ＭＳ 明朝" panose="02020609040205080304" pitchFamily="17" charset="-128"/>
                <a:ea typeface="ＭＳ 明朝" panose="02020609040205080304" pitchFamily="17" charset="-128"/>
              </a:rPr>
              <a:t>自主財源によるものを含む。）</a:t>
            </a:r>
            <a:endParaRPr lang="en-US" altLang="ja-JP" sz="1200" dirty="0" smtClean="0">
              <a:solidFill>
                <a:prstClr val="black"/>
              </a:solidFill>
            </a:endParaRPr>
          </a:p>
        </p:txBody>
      </p:sp>
      <p:sp>
        <p:nvSpPr>
          <p:cNvPr id="21" name="右矢印 20"/>
          <p:cNvSpPr/>
          <p:nvPr/>
        </p:nvSpPr>
        <p:spPr>
          <a:xfrm>
            <a:off x="6017864" y="1815237"/>
            <a:ext cx="428752" cy="117504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22" name="テキスト ボックス 21"/>
          <p:cNvSpPr txBox="1"/>
          <p:nvPr/>
        </p:nvSpPr>
        <p:spPr>
          <a:xfrm>
            <a:off x="128464" y="1412777"/>
            <a:ext cx="5596156" cy="1138773"/>
          </a:xfrm>
          <a:prstGeom prst="rect">
            <a:avLst/>
          </a:prstGeom>
          <a:noFill/>
        </p:spPr>
        <p:txBody>
          <a:bodyPr wrap="square" rtlCol="0">
            <a:spAutoFit/>
          </a:bodyPr>
          <a:lstStyle/>
          <a:p>
            <a:pPr defTabSz="914400"/>
            <a:r>
              <a:rPr lang="ja-JP" altLang="en-US" sz="2800" dirty="0" smtClean="0">
                <a:solidFill>
                  <a:prstClr val="black"/>
                </a:solidFill>
                <a:latin typeface="HGP創英角ｺﾞｼｯｸUB" panose="020B0900000000000000" pitchFamily="50" charset="-128"/>
                <a:ea typeface="HGP創英角ｺﾞｼｯｸUB" panose="020B0900000000000000" pitchFamily="50" charset="-128"/>
              </a:rPr>
              <a:t>◆ 「</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Ｇ空間</a:t>
            </a:r>
            <a:r>
              <a:rPr lang="en-US" altLang="ja-JP" sz="28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2800" dirty="0">
                <a:solidFill>
                  <a:prstClr val="black"/>
                </a:solidFill>
                <a:latin typeface="HGP創英角ｺﾞｼｯｸUB" panose="020B0900000000000000" pitchFamily="50" charset="-128"/>
                <a:ea typeface="HGP創英角ｺﾞｼｯｸUB" panose="020B0900000000000000" pitchFamily="50" charset="-128"/>
              </a:rPr>
              <a:t>ＩＣＴ」プロジェクト</a:t>
            </a:r>
            <a:endParaRPr lang="en-US" altLang="ja-JP" sz="2800" dirty="0" smtClean="0">
              <a:solidFill>
                <a:prstClr val="black"/>
              </a:solidFill>
            </a:endParaRPr>
          </a:p>
          <a:p>
            <a:pPr defTabSz="914400"/>
            <a:r>
              <a:rPr lang="ja-JP" altLang="en-US" sz="2000" dirty="0">
                <a:solidFill>
                  <a:prstClr val="black"/>
                </a:solidFill>
              </a:rPr>
              <a:t> </a:t>
            </a:r>
            <a:r>
              <a:rPr lang="ja-JP" altLang="en-US" sz="2000" dirty="0" smtClean="0">
                <a:solidFill>
                  <a:prstClr val="black"/>
                </a:solidFill>
              </a:rPr>
              <a:t>       </a:t>
            </a:r>
            <a:r>
              <a:rPr lang="ja-JP" altLang="en-US" dirty="0" smtClean="0">
                <a:solidFill>
                  <a:prstClr val="black"/>
                </a:solidFill>
              </a:rPr>
              <a:t>地理空間情報及び高精度測位を活用した 防災、</a:t>
            </a:r>
          </a:p>
          <a:p>
            <a:pPr defTabSz="914400"/>
            <a:r>
              <a:rPr lang="ja-JP" altLang="en-US" dirty="0">
                <a:solidFill>
                  <a:prstClr val="black"/>
                </a:solidFill>
              </a:rPr>
              <a:t>　</a:t>
            </a:r>
            <a:r>
              <a:rPr lang="ja-JP" altLang="en-US" dirty="0" smtClean="0">
                <a:solidFill>
                  <a:prstClr val="black"/>
                </a:solidFill>
              </a:rPr>
              <a:t>　　観光等各分野でのモデル事業の</a:t>
            </a:r>
            <a:r>
              <a:rPr lang="ja-JP" altLang="en-US" dirty="0" smtClean="0">
                <a:solidFill>
                  <a:prstClr val="black"/>
                </a:solidFill>
                <a:latin typeface="ＭＳ Ｐゴシック"/>
              </a:rPr>
              <a:t>実証</a:t>
            </a:r>
            <a:endParaRPr lang="ja-JP" altLang="en-US" dirty="0">
              <a:solidFill>
                <a:prstClr val="black"/>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464" y="4149082"/>
            <a:ext cx="3194112" cy="2617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0175" y="3880699"/>
            <a:ext cx="3095840" cy="29327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片側の 2 つの角を丸めた四角形 26"/>
          <p:cNvSpPr/>
          <p:nvPr/>
        </p:nvSpPr>
        <p:spPr>
          <a:xfrm>
            <a:off x="112254" y="4005065"/>
            <a:ext cx="3210322" cy="2808312"/>
          </a:xfrm>
          <a:prstGeom prst="round2SameRect">
            <a:avLst>
              <a:gd name="adj1" fmla="val 7452"/>
              <a:gd name="adj2" fmla="val 5445"/>
            </a:avLst>
          </a:prstGeom>
          <a:noFill/>
          <a:ln>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28" name="正方形/長方形 27"/>
          <p:cNvSpPr/>
          <p:nvPr/>
        </p:nvSpPr>
        <p:spPr>
          <a:xfrm>
            <a:off x="609395" y="3880645"/>
            <a:ext cx="2232250" cy="2488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ja-JP"/>
            </a:defPPr>
            <a:lvl1pPr marL="0" algn="l" defTabSz="914283" rtl="0" eaLnBrk="1" latinLnBrk="0" hangingPunct="1">
              <a:defRPr kumimoji="1" sz="1800" kern="1200">
                <a:solidFill>
                  <a:schemeClr val="lt1"/>
                </a:solidFill>
                <a:latin typeface="+mn-lt"/>
                <a:ea typeface="+mn-ea"/>
                <a:cs typeface="+mn-cs"/>
              </a:defRPr>
            </a:lvl1pPr>
            <a:lvl2pPr marL="457141" algn="l" defTabSz="914283" rtl="0" eaLnBrk="1" latinLnBrk="0" hangingPunct="1">
              <a:defRPr kumimoji="1" sz="1800" kern="1200">
                <a:solidFill>
                  <a:schemeClr val="lt1"/>
                </a:solidFill>
                <a:latin typeface="+mn-lt"/>
                <a:ea typeface="+mn-ea"/>
                <a:cs typeface="+mn-cs"/>
              </a:defRPr>
            </a:lvl2pPr>
            <a:lvl3pPr marL="914283" algn="l" defTabSz="914283" rtl="0" eaLnBrk="1" latinLnBrk="0" hangingPunct="1">
              <a:defRPr kumimoji="1" sz="1800" kern="1200">
                <a:solidFill>
                  <a:schemeClr val="lt1"/>
                </a:solidFill>
                <a:latin typeface="+mn-lt"/>
                <a:ea typeface="+mn-ea"/>
                <a:cs typeface="+mn-cs"/>
              </a:defRPr>
            </a:lvl3pPr>
            <a:lvl4pPr marL="1371424" algn="l" defTabSz="914283" rtl="0" eaLnBrk="1" latinLnBrk="0" hangingPunct="1">
              <a:defRPr kumimoji="1" sz="1800" kern="1200">
                <a:solidFill>
                  <a:schemeClr val="lt1"/>
                </a:solidFill>
                <a:latin typeface="+mn-lt"/>
                <a:ea typeface="+mn-ea"/>
                <a:cs typeface="+mn-cs"/>
              </a:defRPr>
            </a:lvl4pPr>
            <a:lvl5pPr marL="1828565" algn="l" defTabSz="914283" rtl="0" eaLnBrk="1" latinLnBrk="0" hangingPunct="1">
              <a:defRPr kumimoji="1" sz="1800" kern="1200">
                <a:solidFill>
                  <a:schemeClr val="lt1"/>
                </a:solidFill>
                <a:latin typeface="+mn-lt"/>
                <a:ea typeface="+mn-ea"/>
                <a:cs typeface="+mn-cs"/>
              </a:defRPr>
            </a:lvl5pPr>
            <a:lvl6pPr marL="2285706" algn="l" defTabSz="914283" rtl="0" eaLnBrk="1" latinLnBrk="0" hangingPunct="1">
              <a:defRPr kumimoji="1" sz="1800" kern="1200">
                <a:solidFill>
                  <a:schemeClr val="lt1"/>
                </a:solidFill>
                <a:latin typeface="+mn-lt"/>
                <a:ea typeface="+mn-ea"/>
                <a:cs typeface="+mn-cs"/>
              </a:defRPr>
            </a:lvl6pPr>
            <a:lvl7pPr marL="2742848" algn="l" defTabSz="914283" rtl="0" eaLnBrk="1" latinLnBrk="0" hangingPunct="1">
              <a:defRPr kumimoji="1" sz="1800" kern="1200">
                <a:solidFill>
                  <a:schemeClr val="lt1"/>
                </a:solidFill>
                <a:latin typeface="+mn-lt"/>
                <a:ea typeface="+mn-ea"/>
                <a:cs typeface="+mn-cs"/>
              </a:defRPr>
            </a:lvl7pPr>
            <a:lvl8pPr marL="3199990" algn="l" defTabSz="914283" rtl="0" eaLnBrk="1" latinLnBrk="0" hangingPunct="1">
              <a:defRPr kumimoji="1" sz="1800" kern="1200">
                <a:solidFill>
                  <a:schemeClr val="lt1"/>
                </a:solidFill>
                <a:latin typeface="+mn-lt"/>
                <a:ea typeface="+mn-ea"/>
                <a:cs typeface="+mn-cs"/>
              </a:defRPr>
            </a:lvl8pPr>
            <a:lvl9pPr marL="3657131" algn="l" defTabSz="914283" rtl="0" eaLnBrk="1" latinLnBrk="0" hangingPunct="1">
              <a:defRPr kumimoji="1" sz="1800" kern="1200">
                <a:solidFill>
                  <a:schemeClr val="lt1"/>
                </a:solidFill>
                <a:latin typeface="+mn-lt"/>
                <a:ea typeface="+mn-ea"/>
                <a:cs typeface="+mn-cs"/>
              </a:defRPr>
            </a:lvl9pPr>
          </a:lstStyle>
          <a:p>
            <a:pPr algn="ctr"/>
            <a:r>
              <a:rPr lang="ja-JP" altLang="en-US" sz="1300" kern="100" dirty="0" smtClean="0">
                <a:solidFill>
                  <a:srgbClr val="000000"/>
                </a:solidFill>
                <a:latin typeface="HGP創英角ｺﾞｼｯｸUB" panose="020B0900000000000000" pitchFamily="50" charset="-128"/>
                <a:ea typeface="HGP創英角ｺﾞｼｯｸUB" panose="020B0900000000000000" pitchFamily="50" charset="-128"/>
                <a:cs typeface="Times New Roman"/>
              </a:rPr>
              <a:t>≪</a:t>
            </a:r>
            <a:r>
              <a:rPr lang="ja-JP" altLang="en-US" sz="1200" dirty="0" smtClean="0">
                <a:ln w="1905"/>
                <a:solidFill>
                  <a:srgbClr val="000000"/>
                </a:solidFill>
                <a:latin typeface="HGP創英角ｺﾞｼｯｸUB" panose="020B0900000000000000" pitchFamily="50" charset="-128"/>
                <a:ea typeface="HGP創英角ｺﾞｼｯｸUB" panose="020B0900000000000000" pitchFamily="50" charset="-128"/>
              </a:rPr>
              <a:t>Ｇ空間防災ｼｽﾃﾑ</a:t>
            </a:r>
            <a:r>
              <a:rPr lang="ja-JP" altLang="en-US" sz="1300" kern="100" dirty="0" smtClean="0">
                <a:solidFill>
                  <a:srgbClr val="000000"/>
                </a:solidFill>
                <a:latin typeface="HGP創英角ｺﾞｼｯｸUB" panose="020B0900000000000000" pitchFamily="50" charset="-128"/>
                <a:ea typeface="HGP創英角ｺﾞｼｯｸUB" panose="020B0900000000000000" pitchFamily="50" charset="-128"/>
                <a:cs typeface="Times New Roman"/>
              </a:rPr>
              <a:t>の例≫</a:t>
            </a:r>
            <a:endParaRPr lang="ja-JP" altLang="en-US" sz="1300" kern="100" dirty="0">
              <a:solidFill>
                <a:prstClr val="white"/>
              </a:solidFill>
              <a:latin typeface="HGP創英角ｺﾞｼｯｸUB" panose="020B0900000000000000" pitchFamily="50" charset="-128"/>
              <a:ea typeface="HGP創英角ｺﾞｼｯｸUB" panose="020B0900000000000000" pitchFamily="50" charset="-128"/>
              <a:cs typeface="Times New Roman"/>
            </a:endParaRPr>
          </a:p>
        </p:txBody>
      </p:sp>
      <p:grpSp>
        <p:nvGrpSpPr>
          <p:cNvPr id="4" name="グループ化 3"/>
          <p:cNvGrpSpPr/>
          <p:nvPr/>
        </p:nvGrpSpPr>
        <p:grpSpPr>
          <a:xfrm>
            <a:off x="3322576" y="3908631"/>
            <a:ext cx="3233762" cy="2904746"/>
            <a:chOff x="6672238" y="3908631"/>
            <a:chExt cx="3233762" cy="2904746"/>
          </a:xfrm>
        </p:grpSpPr>
        <p:sp>
          <p:nvSpPr>
            <p:cNvPr id="5" name="角丸四角形 4"/>
            <p:cNvSpPr/>
            <p:nvPr/>
          </p:nvSpPr>
          <p:spPr>
            <a:xfrm>
              <a:off x="6709195" y="4007920"/>
              <a:ext cx="3109211" cy="2805457"/>
            </a:xfrm>
            <a:prstGeom prst="roundRect">
              <a:avLst>
                <a:gd name="adj" fmla="val 6856"/>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23" name="正方形/長方形 22"/>
            <p:cNvSpPr/>
            <p:nvPr/>
          </p:nvSpPr>
          <p:spPr>
            <a:xfrm>
              <a:off x="7007127" y="3908631"/>
              <a:ext cx="2435733" cy="234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ctr" anchorCtr="0" forceAA="0" compatLnSpc="1">
              <a:prstTxWarp prst="textNoShape">
                <a:avLst/>
              </a:prstTxWarp>
              <a:noAutofit/>
            </a:bodyPr>
            <a:lstStyle>
              <a:defPPr>
                <a:defRPr lang="ja-JP"/>
              </a:defPPr>
              <a:lvl1pPr marL="0" algn="l" defTabSz="914283" rtl="0" eaLnBrk="1" latinLnBrk="0" hangingPunct="1">
                <a:defRPr kumimoji="1" sz="1800" kern="1200">
                  <a:solidFill>
                    <a:schemeClr val="lt1"/>
                  </a:solidFill>
                  <a:latin typeface="+mn-lt"/>
                  <a:ea typeface="+mn-ea"/>
                  <a:cs typeface="+mn-cs"/>
                </a:defRPr>
              </a:lvl1pPr>
              <a:lvl2pPr marL="457141" algn="l" defTabSz="914283" rtl="0" eaLnBrk="1" latinLnBrk="0" hangingPunct="1">
                <a:defRPr kumimoji="1" sz="1800" kern="1200">
                  <a:solidFill>
                    <a:schemeClr val="lt1"/>
                  </a:solidFill>
                  <a:latin typeface="+mn-lt"/>
                  <a:ea typeface="+mn-ea"/>
                  <a:cs typeface="+mn-cs"/>
                </a:defRPr>
              </a:lvl2pPr>
              <a:lvl3pPr marL="914283" algn="l" defTabSz="914283" rtl="0" eaLnBrk="1" latinLnBrk="0" hangingPunct="1">
                <a:defRPr kumimoji="1" sz="1800" kern="1200">
                  <a:solidFill>
                    <a:schemeClr val="lt1"/>
                  </a:solidFill>
                  <a:latin typeface="+mn-lt"/>
                  <a:ea typeface="+mn-ea"/>
                  <a:cs typeface="+mn-cs"/>
                </a:defRPr>
              </a:lvl3pPr>
              <a:lvl4pPr marL="1371424" algn="l" defTabSz="914283" rtl="0" eaLnBrk="1" latinLnBrk="0" hangingPunct="1">
                <a:defRPr kumimoji="1" sz="1800" kern="1200">
                  <a:solidFill>
                    <a:schemeClr val="lt1"/>
                  </a:solidFill>
                  <a:latin typeface="+mn-lt"/>
                  <a:ea typeface="+mn-ea"/>
                  <a:cs typeface="+mn-cs"/>
                </a:defRPr>
              </a:lvl4pPr>
              <a:lvl5pPr marL="1828565" algn="l" defTabSz="914283" rtl="0" eaLnBrk="1" latinLnBrk="0" hangingPunct="1">
                <a:defRPr kumimoji="1" sz="1800" kern="1200">
                  <a:solidFill>
                    <a:schemeClr val="lt1"/>
                  </a:solidFill>
                  <a:latin typeface="+mn-lt"/>
                  <a:ea typeface="+mn-ea"/>
                  <a:cs typeface="+mn-cs"/>
                </a:defRPr>
              </a:lvl5pPr>
              <a:lvl6pPr marL="2285706" algn="l" defTabSz="914283" rtl="0" eaLnBrk="1" latinLnBrk="0" hangingPunct="1">
                <a:defRPr kumimoji="1" sz="1800" kern="1200">
                  <a:solidFill>
                    <a:schemeClr val="lt1"/>
                  </a:solidFill>
                  <a:latin typeface="+mn-lt"/>
                  <a:ea typeface="+mn-ea"/>
                  <a:cs typeface="+mn-cs"/>
                </a:defRPr>
              </a:lvl6pPr>
              <a:lvl7pPr marL="2742848" algn="l" defTabSz="914283" rtl="0" eaLnBrk="1" latinLnBrk="0" hangingPunct="1">
                <a:defRPr kumimoji="1" sz="1800" kern="1200">
                  <a:solidFill>
                    <a:schemeClr val="lt1"/>
                  </a:solidFill>
                  <a:latin typeface="+mn-lt"/>
                  <a:ea typeface="+mn-ea"/>
                  <a:cs typeface="+mn-cs"/>
                </a:defRPr>
              </a:lvl7pPr>
              <a:lvl8pPr marL="3199990" algn="l" defTabSz="914283" rtl="0" eaLnBrk="1" latinLnBrk="0" hangingPunct="1">
                <a:defRPr kumimoji="1" sz="1800" kern="1200">
                  <a:solidFill>
                    <a:schemeClr val="lt1"/>
                  </a:solidFill>
                  <a:latin typeface="+mn-lt"/>
                  <a:ea typeface="+mn-ea"/>
                  <a:cs typeface="+mn-cs"/>
                </a:defRPr>
              </a:lvl8pPr>
              <a:lvl9pPr marL="3657131" algn="l" defTabSz="914283" rtl="0" eaLnBrk="1" latinLnBrk="0" hangingPunct="1">
                <a:defRPr kumimoji="1" sz="1800" kern="1200">
                  <a:solidFill>
                    <a:schemeClr val="lt1"/>
                  </a:solidFill>
                  <a:latin typeface="+mn-lt"/>
                  <a:ea typeface="+mn-ea"/>
                  <a:cs typeface="+mn-cs"/>
                </a:defRPr>
              </a:lvl9pPr>
            </a:lstStyle>
            <a:p>
              <a:pPr algn="ctr"/>
              <a:r>
                <a:rPr lang="ja-JP" altLang="en-US" sz="1000" kern="100" dirty="0">
                  <a:solidFill>
                    <a:srgbClr val="000000"/>
                  </a:solidFill>
                  <a:latin typeface="HGP創英角ｺﾞｼｯｸUB" panose="020B0900000000000000" pitchFamily="50" charset="-128"/>
                  <a:ea typeface="HGP創英角ｺﾞｼｯｸUB" panose="020B0900000000000000" pitchFamily="50" charset="-128"/>
                  <a:cs typeface="Times New Roman"/>
                </a:rPr>
                <a:t>　≪クラウド</a:t>
              </a:r>
              <a:r>
                <a:rPr lang="ja-JP" altLang="en-US" sz="1000" kern="100" dirty="0" smtClean="0">
                  <a:solidFill>
                    <a:srgbClr val="000000"/>
                  </a:solidFill>
                  <a:latin typeface="HGP創英角ｺﾞｼｯｸUB" panose="020B0900000000000000" pitchFamily="50" charset="-128"/>
                  <a:ea typeface="HGP創英角ｺﾞｼｯｸUB" panose="020B0900000000000000" pitchFamily="50" charset="-128"/>
                  <a:cs typeface="Times New Roman"/>
                </a:rPr>
                <a:t>による医療ネットワーク整備</a:t>
              </a:r>
              <a:r>
                <a:rPr lang="ja-JP" altLang="en-US" sz="1000" kern="100" dirty="0">
                  <a:solidFill>
                    <a:srgbClr val="000000"/>
                  </a:solidFill>
                  <a:latin typeface="HGP創英角ｺﾞｼｯｸUB" panose="020B0900000000000000" pitchFamily="50" charset="-128"/>
                  <a:ea typeface="HGP創英角ｺﾞｼｯｸUB" panose="020B0900000000000000" pitchFamily="50" charset="-128"/>
                  <a:cs typeface="Times New Roman"/>
                </a:rPr>
                <a:t>の例≫</a:t>
              </a:r>
              <a:endParaRPr lang="ja-JP" altLang="en-US" sz="1000" kern="100" dirty="0">
                <a:solidFill>
                  <a:prstClr val="white"/>
                </a:solidFill>
                <a:latin typeface="HGP創英角ｺﾞｼｯｸUB" panose="020B0900000000000000" pitchFamily="50" charset="-128"/>
                <a:ea typeface="HGP創英角ｺﾞｼｯｸUB" panose="020B0900000000000000" pitchFamily="50" charset="-128"/>
                <a:cs typeface="Times New Roman"/>
              </a:endParaRPr>
            </a:p>
          </p:txBody>
        </p:sp>
        <p:grpSp>
          <p:nvGrpSpPr>
            <p:cNvPr id="24" name="グループ化 23"/>
            <p:cNvGrpSpPr/>
            <p:nvPr/>
          </p:nvGrpSpPr>
          <p:grpSpPr>
            <a:xfrm>
              <a:off x="6672238" y="4293096"/>
              <a:ext cx="3233762" cy="2356630"/>
              <a:chOff x="5217469" y="1412776"/>
              <a:chExt cx="4717240" cy="2779927"/>
            </a:xfrm>
          </p:grpSpPr>
          <p:sp>
            <p:nvSpPr>
              <p:cNvPr id="25" name="角丸四角形 24"/>
              <p:cNvSpPr/>
              <p:nvPr/>
            </p:nvSpPr>
            <p:spPr>
              <a:xfrm>
                <a:off x="7049671" y="1412776"/>
                <a:ext cx="2655857" cy="1800200"/>
              </a:xfrm>
              <a:prstGeom prst="roundRect">
                <a:avLst/>
              </a:prstGeom>
              <a:solidFill>
                <a:schemeClr val="accent5">
                  <a:lumMod val="20000"/>
                  <a:lumOff val="80000"/>
                </a:schemeClr>
              </a:solidFill>
              <a:ln w="38100">
                <a:prstDash val="dash"/>
              </a:ln>
            </p:spPr>
            <p:style>
              <a:lnRef idx="1">
                <a:schemeClr val="dk1"/>
              </a:lnRef>
              <a:fillRef idx="2">
                <a:schemeClr val="dk1"/>
              </a:fillRef>
              <a:effectRef idx="1">
                <a:schemeClr val="dk1"/>
              </a:effectRef>
              <a:fontRef idx="minor">
                <a:schemeClr val="dk1"/>
              </a:fontRef>
            </p:style>
            <p:txBody>
              <a:bodyPr rtlCol="0" anchor="ctr"/>
              <a:lstStyle/>
              <a:p>
                <a:pPr algn="ctr" defTabSz="914400"/>
                <a:endParaRPr lang="en-US" altLang="ja-JP" sz="600" dirty="0" smtClean="0">
                  <a:solidFill>
                    <a:prstClr val="black"/>
                  </a:solidFill>
                </a:endParaRPr>
              </a:p>
            </p:txBody>
          </p:sp>
          <p:grpSp>
            <p:nvGrpSpPr>
              <p:cNvPr id="26" name="グループ化 25"/>
              <p:cNvGrpSpPr/>
              <p:nvPr/>
            </p:nvGrpSpPr>
            <p:grpSpPr>
              <a:xfrm>
                <a:off x="7253318" y="2492896"/>
                <a:ext cx="732458" cy="504553"/>
                <a:chOff x="595398" y="3529845"/>
                <a:chExt cx="1208075" cy="1310731"/>
              </a:xfrm>
            </p:grpSpPr>
            <p:pic>
              <p:nvPicPr>
                <p:cNvPr id="106"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5398" y="3632501"/>
                  <a:ext cx="1208075" cy="1208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7" name="テキスト ボックス 106"/>
                <p:cNvSpPr txBox="1"/>
                <p:nvPr/>
              </p:nvSpPr>
              <p:spPr>
                <a:xfrm>
                  <a:off x="928886" y="3529845"/>
                  <a:ext cx="710376" cy="565895"/>
                </a:xfrm>
                <a:prstGeom prst="rect">
                  <a:avLst/>
                </a:prstGeom>
                <a:noFill/>
              </p:spPr>
              <p:txBody>
                <a:bodyPr wrap="square" rtlCol="0">
                  <a:spAutoFit/>
                </a:bodyPr>
                <a:lstStyle/>
                <a:p>
                  <a:pPr defTabSz="914400"/>
                  <a:r>
                    <a:rPr lang="ja-JP" altLang="en-US" sz="600" dirty="0" smtClean="0">
                      <a:solidFill>
                        <a:srgbClr val="FF0000"/>
                      </a:solidFill>
                      <a:latin typeface="AR Pゴシック体S" panose="020B0A00000000000000" pitchFamily="50" charset="-128"/>
                      <a:ea typeface="AR Pゴシック体S" panose="020B0A00000000000000" pitchFamily="50" charset="-128"/>
                    </a:rPr>
                    <a:t>＋</a:t>
                  </a:r>
                  <a:endParaRPr lang="ja-JP" altLang="en-US" sz="600" dirty="0">
                    <a:solidFill>
                      <a:srgbClr val="FF0000"/>
                    </a:solidFill>
                    <a:latin typeface="AR Pゴシック体S" panose="020B0A00000000000000" pitchFamily="50" charset="-128"/>
                    <a:ea typeface="AR Pゴシック体S" panose="020B0A00000000000000" pitchFamily="50" charset="-128"/>
                  </a:endParaRPr>
                </a:p>
              </p:txBody>
            </p:sp>
          </p:grpSp>
          <p:pic>
            <p:nvPicPr>
              <p:cNvPr id="29"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8121352" y="2492896"/>
                <a:ext cx="604281" cy="521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雲 29"/>
              <p:cNvSpPr/>
              <p:nvPr/>
            </p:nvSpPr>
            <p:spPr>
              <a:xfrm>
                <a:off x="7409712" y="1484784"/>
                <a:ext cx="1980000" cy="686954"/>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defTabSz="914400"/>
                <a:r>
                  <a:rPr lang="ja-JP" altLang="en-US" sz="600" dirty="0" smtClean="0">
                    <a:solidFill>
                      <a:prstClr val="black"/>
                    </a:solidFill>
                  </a:rPr>
                  <a:t>クラウドで医療関連情報を一元化</a:t>
                </a:r>
                <a:endParaRPr lang="ja-JP" altLang="en-US" sz="600" dirty="0">
                  <a:solidFill>
                    <a:prstClr val="black"/>
                  </a:solidFill>
                </a:endParaRPr>
              </a:p>
            </p:txBody>
          </p:sp>
          <p:sp>
            <p:nvSpPr>
              <p:cNvPr id="31" name="左右矢印 30"/>
              <p:cNvSpPr/>
              <p:nvPr/>
            </p:nvSpPr>
            <p:spPr>
              <a:xfrm rot="18341988">
                <a:off x="7457462" y="2105745"/>
                <a:ext cx="634611" cy="330245"/>
              </a:xfrm>
              <a:prstGeom prst="lef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600">
                  <a:solidFill>
                    <a:prstClr val="white"/>
                  </a:solidFill>
                </a:endParaRPr>
              </a:p>
            </p:txBody>
          </p:sp>
          <p:sp>
            <p:nvSpPr>
              <p:cNvPr id="32" name="左右矢印 31"/>
              <p:cNvSpPr/>
              <p:nvPr/>
            </p:nvSpPr>
            <p:spPr>
              <a:xfrm rot="16200000">
                <a:off x="8131147" y="2122032"/>
                <a:ext cx="504000" cy="324000"/>
              </a:xfrm>
              <a:prstGeom prst="lef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600">
                  <a:solidFill>
                    <a:prstClr val="white"/>
                  </a:solidFill>
                </a:endParaRPr>
              </a:p>
            </p:txBody>
          </p:sp>
          <p:sp>
            <p:nvSpPr>
              <p:cNvPr id="33" name="テキスト ボックス 32"/>
              <p:cNvSpPr txBox="1"/>
              <p:nvPr/>
            </p:nvSpPr>
            <p:spPr>
              <a:xfrm>
                <a:off x="7689305" y="2951367"/>
                <a:ext cx="1453317" cy="217836"/>
              </a:xfrm>
              <a:prstGeom prst="rect">
                <a:avLst/>
              </a:prstGeom>
              <a:noFill/>
            </p:spPr>
            <p:txBody>
              <a:bodyPr wrap="square" rtlCol="0">
                <a:spAutoFit/>
              </a:bodyPr>
              <a:lstStyle/>
              <a:p>
                <a:pPr algn="ctr" defTabSz="914400"/>
                <a:r>
                  <a:rPr lang="ja-JP" altLang="en-US" sz="600" dirty="0" smtClean="0">
                    <a:solidFill>
                      <a:prstClr val="black"/>
                    </a:solidFill>
                  </a:rPr>
                  <a:t>診療所</a:t>
                </a:r>
                <a:endParaRPr lang="ja-JP" altLang="en-US" sz="600" dirty="0">
                  <a:solidFill>
                    <a:prstClr val="black"/>
                  </a:solidFill>
                </a:endParaRPr>
              </a:p>
            </p:txBody>
          </p:sp>
          <p:sp>
            <p:nvSpPr>
              <p:cNvPr id="34" name="テキスト ボックス 33"/>
              <p:cNvSpPr txBox="1"/>
              <p:nvPr/>
            </p:nvSpPr>
            <p:spPr>
              <a:xfrm>
                <a:off x="6905656" y="2924945"/>
                <a:ext cx="1453317" cy="217836"/>
              </a:xfrm>
              <a:prstGeom prst="rect">
                <a:avLst/>
              </a:prstGeom>
              <a:noFill/>
            </p:spPr>
            <p:txBody>
              <a:bodyPr wrap="square" rtlCol="0">
                <a:spAutoFit/>
              </a:bodyPr>
              <a:lstStyle/>
              <a:p>
                <a:pPr algn="ctr" defTabSz="914400"/>
                <a:r>
                  <a:rPr lang="ja-JP" altLang="en-US" sz="600" dirty="0" smtClean="0">
                    <a:solidFill>
                      <a:prstClr val="black"/>
                    </a:solidFill>
                  </a:rPr>
                  <a:t>病院</a:t>
                </a:r>
                <a:endParaRPr lang="ja-JP" altLang="en-US" sz="600" dirty="0">
                  <a:solidFill>
                    <a:prstClr val="black"/>
                  </a:solidFill>
                </a:endParaRPr>
              </a:p>
            </p:txBody>
          </p:sp>
          <p:grpSp>
            <p:nvGrpSpPr>
              <p:cNvPr id="35" name="Group 1232"/>
              <p:cNvGrpSpPr>
                <a:grpSpLocks/>
              </p:cNvGrpSpPr>
              <p:nvPr/>
            </p:nvGrpSpPr>
            <p:grpSpPr bwMode="auto">
              <a:xfrm>
                <a:off x="5313040" y="2420888"/>
                <a:ext cx="318776" cy="591085"/>
                <a:chOff x="3120" y="1047"/>
                <a:chExt cx="1134" cy="2364"/>
              </a:xfrm>
            </p:grpSpPr>
            <p:sp>
              <p:nvSpPr>
                <p:cNvPr id="94" name="AutoShape 1233"/>
                <p:cNvSpPr>
                  <a:spLocks noChangeArrowheads="1"/>
                </p:cNvSpPr>
                <p:nvPr/>
              </p:nvSpPr>
              <p:spPr bwMode="auto">
                <a:xfrm>
                  <a:off x="3120" y="1047"/>
                  <a:ext cx="1134" cy="181"/>
                </a:xfrm>
                <a:prstGeom prst="roundRect">
                  <a:avLst>
                    <a:gd name="adj" fmla="val 28176"/>
                  </a:avLst>
                </a:prstGeom>
                <a:solidFill>
                  <a:srgbClr val="F977F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ja-JP" altLang="ja-JP" sz="600">
                    <a:solidFill>
                      <a:prstClr val="black"/>
                    </a:solidFill>
                  </a:endParaRPr>
                </a:p>
              </p:txBody>
            </p:sp>
            <p:sp>
              <p:nvSpPr>
                <p:cNvPr id="95" name="AutoShape 1234"/>
                <p:cNvSpPr>
                  <a:spLocks noChangeArrowheads="1"/>
                </p:cNvSpPr>
                <p:nvPr/>
              </p:nvSpPr>
              <p:spPr bwMode="auto">
                <a:xfrm>
                  <a:off x="3120" y="3273"/>
                  <a:ext cx="1134" cy="138"/>
                </a:xfrm>
                <a:prstGeom prst="roundRect">
                  <a:avLst>
                    <a:gd name="adj" fmla="val 28176"/>
                  </a:avLst>
                </a:prstGeom>
                <a:solidFill>
                  <a:srgbClr val="B9137E"/>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ja-JP" altLang="ja-JP" sz="600">
                    <a:solidFill>
                      <a:prstClr val="black"/>
                    </a:solidFill>
                  </a:endParaRPr>
                </a:p>
              </p:txBody>
            </p:sp>
            <p:sp>
              <p:nvSpPr>
                <p:cNvPr id="96" name="AutoShape 1235"/>
                <p:cNvSpPr>
                  <a:spLocks noChangeArrowheads="1"/>
                </p:cNvSpPr>
                <p:nvPr/>
              </p:nvSpPr>
              <p:spPr bwMode="auto">
                <a:xfrm>
                  <a:off x="3120" y="1071"/>
                  <a:ext cx="1134" cy="2300"/>
                </a:xfrm>
                <a:prstGeom prst="roundRect">
                  <a:avLst>
                    <a:gd name="adj" fmla="val 5083"/>
                  </a:avLst>
                </a:prstGeom>
                <a:gradFill rotWithShape="1">
                  <a:gsLst>
                    <a:gs pos="0">
                      <a:srgbClr val="FF66CC"/>
                    </a:gs>
                    <a:gs pos="100000">
                      <a:srgbClr val="EA32A8"/>
                    </a:gs>
                  </a:gsLst>
                  <a:lin ang="189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defTabSz="914400"/>
                  <a:endParaRPr lang="ja-JP" altLang="ja-JP" sz="600">
                    <a:solidFill>
                      <a:prstClr val="black"/>
                    </a:solidFill>
                  </a:endParaRPr>
                </a:p>
              </p:txBody>
            </p:sp>
            <p:sp>
              <p:nvSpPr>
                <p:cNvPr id="97" name="AutoShape 1236"/>
                <p:cNvSpPr>
                  <a:spLocks noChangeArrowheads="1"/>
                </p:cNvSpPr>
                <p:nvPr/>
              </p:nvSpPr>
              <p:spPr bwMode="auto">
                <a:xfrm>
                  <a:off x="3142" y="1162"/>
                  <a:ext cx="1089" cy="2041"/>
                </a:xfrm>
                <a:prstGeom prst="roundRect">
                  <a:avLst>
                    <a:gd name="adj" fmla="val 3398"/>
                  </a:avLst>
                </a:prstGeom>
                <a:gradFill rotWithShape="1">
                  <a:gsLst>
                    <a:gs pos="0">
                      <a:schemeClr val="bg2"/>
                    </a:gs>
                    <a:gs pos="100000">
                      <a:schemeClr val="tx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98" name="AutoShape 1237"/>
                <p:cNvSpPr>
                  <a:spLocks noChangeArrowheads="1"/>
                </p:cNvSpPr>
                <p:nvPr/>
              </p:nvSpPr>
              <p:spPr bwMode="auto">
                <a:xfrm rot="10800000">
                  <a:off x="3166" y="1184"/>
                  <a:ext cx="1042" cy="1982"/>
                </a:xfrm>
                <a:prstGeom prst="roundRect">
                  <a:avLst>
                    <a:gd name="adj" fmla="val 3398"/>
                  </a:avLst>
                </a:prstGeom>
                <a:gradFill rotWithShape="1">
                  <a:gsLst>
                    <a:gs pos="0">
                      <a:schemeClr val="tx2"/>
                    </a:gs>
                    <a:gs pos="100000">
                      <a:schemeClr val="bg2"/>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99" name="AutoShape 1238"/>
                <p:cNvSpPr>
                  <a:spLocks noChangeArrowheads="1"/>
                </p:cNvSpPr>
                <p:nvPr/>
              </p:nvSpPr>
              <p:spPr bwMode="auto">
                <a:xfrm>
                  <a:off x="3619" y="1207"/>
                  <a:ext cx="136" cy="46"/>
                </a:xfrm>
                <a:prstGeom prst="roundRect">
                  <a:avLst>
                    <a:gd name="adj" fmla="val 50000"/>
                  </a:avLst>
                </a:prstGeom>
                <a:solidFill>
                  <a:schemeClr val="tx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100" name="Rectangle 1239"/>
                <p:cNvSpPr>
                  <a:spLocks noChangeArrowheads="1"/>
                </p:cNvSpPr>
                <p:nvPr/>
              </p:nvSpPr>
              <p:spPr bwMode="auto">
                <a:xfrm>
                  <a:off x="3199" y="1434"/>
                  <a:ext cx="975" cy="1679"/>
                </a:xfrm>
                <a:prstGeom prst="rect">
                  <a:avLst/>
                </a:prstGeom>
                <a:gradFill rotWithShape="1">
                  <a:gsLst>
                    <a:gs pos="0">
                      <a:schemeClr val="tx2"/>
                    </a:gs>
                    <a:gs pos="50000">
                      <a:schemeClr val="tx2">
                        <a:gamma/>
                        <a:tint val="72941"/>
                        <a:invGamma/>
                      </a:schemeClr>
                    </a:gs>
                    <a:gs pos="100000">
                      <a:schemeClr val="tx2"/>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101" name="AutoShape 1240"/>
                <p:cNvSpPr>
                  <a:spLocks noChangeArrowheads="1"/>
                </p:cNvSpPr>
                <p:nvPr/>
              </p:nvSpPr>
              <p:spPr bwMode="auto">
                <a:xfrm>
                  <a:off x="3301" y="3203"/>
                  <a:ext cx="771" cy="61"/>
                </a:xfrm>
                <a:prstGeom prst="roundRect">
                  <a:avLst>
                    <a:gd name="adj" fmla="val 16667"/>
                  </a:avLst>
                </a:prstGeom>
                <a:gradFill rotWithShape="1">
                  <a:gsLst>
                    <a:gs pos="0">
                      <a:srgbClr val="FF66CC"/>
                    </a:gs>
                    <a:gs pos="100000">
                      <a:srgbClr val="FF66CC">
                        <a:gamma/>
                        <a:shade val="25490"/>
                        <a:invGamma/>
                      </a:srgbClr>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grpSp>
              <p:nvGrpSpPr>
                <p:cNvPr id="102" name="Group 1241"/>
                <p:cNvGrpSpPr>
                  <a:grpSpLocks/>
                </p:cNvGrpSpPr>
                <p:nvPr/>
              </p:nvGrpSpPr>
              <p:grpSpPr bwMode="auto">
                <a:xfrm>
                  <a:off x="3320" y="3203"/>
                  <a:ext cx="734" cy="47"/>
                  <a:chOff x="3301" y="3294"/>
                  <a:chExt cx="818" cy="45"/>
                </a:xfrm>
              </p:grpSpPr>
              <p:sp>
                <p:nvSpPr>
                  <p:cNvPr id="103" name="AutoShape 1242"/>
                  <p:cNvSpPr>
                    <a:spLocks noChangeArrowheads="1"/>
                  </p:cNvSpPr>
                  <p:nvPr/>
                </p:nvSpPr>
                <p:spPr bwMode="auto">
                  <a:xfrm>
                    <a:off x="3301" y="3294"/>
                    <a:ext cx="273" cy="45"/>
                  </a:xfrm>
                  <a:prstGeom prst="roundRect">
                    <a:avLst>
                      <a:gd name="adj" fmla="val 16667"/>
                    </a:avLst>
                  </a:prstGeom>
                  <a:gradFill rotWithShape="1">
                    <a:gsLst>
                      <a:gs pos="0">
                        <a:srgbClr val="952F78"/>
                      </a:gs>
                      <a:gs pos="100000">
                        <a:srgbClr val="FF66C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104" name="AutoShape 1243"/>
                  <p:cNvSpPr>
                    <a:spLocks noChangeArrowheads="1"/>
                  </p:cNvSpPr>
                  <p:nvPr/>
                </p:nvSpPr>
                <p:spPr bwMode="auto">
                  <a:xfrm>
                    <a:off x="3574" y="3294"/>
                    <a:ext cx="273" cy="45"/>
                  </a:xfrm>
                  <a:prstGeom prst="roundRect">
                    <a:avLst>
                      <a:gd name="adj" fmla="val 16667"/>
                    </a:avLst>
                  </a:prstGeom>
                  <a:gradFill rotWithShape="1">
                    <a:gsLst>
                      <a:gs pos="0">
                        <a:srgbClr val="952F78"/>
                      </a:gs>
                      <a:gs pos="100000">
                        <a:srgbClr val="FF66C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105" name="AutoShape 1244"/>
                  <p:cNvSpPr>
                    <a:spLocks noChangeArrowheads="1"/>
                  </p:cNvSpPr>
                  <p:nvPr/>
                </p:nvSpPr>
                <p:spPr bwMode="auto">
                  <a:xfrm>
                    <a:off x="3846" y="3294"/>
                    <a:ext cx="273" cy="45"/>
                  </a:xfrm>
                  <a:prstGeom prst="roundRect">
                    <a:avLst>
                      <a:gd name="adj" fmla="val 16667"/>
                    </a:avLst>
                  </a:prstGeom>
                  <a:gradFill rotWithShape="1">
                    <a:gsLst>
                      <a:gs pos="0">
                        <a:srgbClr val="952F78"/>
                      </a:gs>
                      <a:gs pos="100000">
                        <a:srgbClr val="FF66CC"/>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grpSp>
          </p:grpSp>
          <p:grpSp>
            <p:nvGrpSpPr>
              <p:cNvPr id="36" name="Group 180"/>
              <p:cNvGrpSpPr>
                <a:grpSpLocks/>
              </p:cNvGrpSpPr>
              <p:nvPr/>
            </p:nvGrpSpPr>
            <p:grpSpPr bwMode="auto">
              <a:xfrm>
                <a:off x="5673080" y="2420888"/>
                <a:ext cx="568244" cy="569178"/>
                <a:chOff x="1827" y="3453"/>
                <a:chExt cx="885" cy="816"/>
              </a:xfrm>
            </p:grpSpPr>
            <p:sp>
              <p:nvSpPr>
                <p:cNvPr id="80" name="Rectangle 181"/>
                <p:cNvSpPr>
                  <a:spLocks noChangeArrowheads="1"/>
                </p:cNvSpPr>
                <p:nvPr/>
              </p:nvSpPr>
              <p:spPr bwMode="auto">
                <a:xfrm>
                  <a:off x="2032" y="3476"/>
                  <a:ext cx="658" cy="544"/>
                </a:xfrm>
                <a:prstGeom prst="rect">
                  <a:avLst/>
                </a:prstGeom>
                <a:solidFill>
                  <a:srgbClr val="333333"/>
                </a:solidFill>
                <a:ln>
                  <a:noFill/>
                </a:ln>
                <a:effectLst/>
                <a:extLst>
                  <a:ext uri="{91240B29-F687-4F45-9708-019B960494DF}">
                    <a14:hiddenLine xmlns:a14="http://schemas.microsoft.com/office/drawing/2010/main" w="381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81" name="Rectangle 182"/>
                <p:cNvSpPr>
                  <a:spLocks noChangeArrowheads="1"/>
                </p:cNvSpPr>
                <p:nvPr/>
              </p:nvSpPr>
              <p:spPr bwMode="auto">
                <a:xfrm>
                  <a:off x="2054" y="3498"/>
                  <a:ext cx="612" cy="454"/>
                </a:xfrm>
                <a:prstGeom prst="rect">
                  <a:avLst/>
                </a:prstGeom>
                <a:gradFill rotWithShape="1">
                  <a:gsLst>
                    <a:gs pos="0">
                      <a:srgbClr val="99CCFF">
                        <a:gamma/>
                        <a:shade val="46275"/>
                        <a:invGamma/>
                      </a:srgbClr>
                    </a:gs>
                    <a:gs pos="100000">
                      <a:srgbClr val="99CCFF"/>
                    </a:gs>
                  </a:gsLst>
                  <a:lin ang="18900000" scaled="1"/>
                </a:gradFill>
                <a:ln>
                  <a:noFill/>
                </a:ln>
                <a:effectLst/>
                <a:extLst>
                  <a:ext uri="{91240B29-F687-4F45-9708-019B960494DF}">
                    <a14:hiddenLine xmlns:a14="http://schemas.microsoft.com/office/drawing/2010/main" w="381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82" name="Freeform 183"/>
                <p:cNvSpPr>
                  <a:spLocks/>
                </p:cNvSpPr>
                <p:nvPr/>
              </p:nvSpPr>
              <p:spPr bwMode="auto">
                <a:xfrm>
                  <a:off x="2689" y="3453"/>
                  <a:ext cx="23" cy="567"/>
                </a:xfrm>
                <a:custGeom>
                  <a:avLst/>
                  <a:gdLst>
                    <a:gd name="T0" fmla="*/ 0 w 23"/>
                    <a:gd name="T1" fmla="*/ 567 h 567"/>
                    <a:gd name="T2" fmla="*/ 0 w 23"/>
                    <a:gd name="T3" fmla="*/ 22 h 567"/>
                    <a:gd name="T4" fmla="*/ 23 w 23"/>
                    <a:gd name="T5" fmla="*/ 0 h 567"/>
                    <a:gd name="T6" fmla="*/ 23 w 23"/>
                    <a:gd name="T7" fmla="*/ 544 h 567"/>
                    <a:gd name="T8" fmla="*/ 0 w 23"/>
                    <a:gd name="T9" fmla="*/ 567 h 567"/>
                  </a:gdLst>
                  <a:ahLst/>
                  <a:cxnLst>
                    <a:cxn ang="0">
                      <a:pos x="T0" y="T1"/>
                    </a:cxn>
                    <a:cxn ang="0">
                      <a:pos x="T2" y="T3"/>
                    </a:cxn>
                    <a:cxn ang="0">
                      <a:pos x="T4" y="T5"/>
                    </a:cxn>
                    <a:cxn ang="0">
                      <a:pos x="T6" y="T7"/>
                    </a:cxn>
                    <a:cxn ang="0">
                      <a:pos x="T8" y="T9"/>
                    </a:cxn>
                  </a:cxnLst>
                  <a:rect l="0" t="0" r="r" b="b"/>
                  <a:pathLst>
                    <a:path w="23" h="567">
                      <a:moveTo>
                        <a:pt x="0" y="567"/>
                      </a:moveTo>
                      <a:lnTo>
                        <a:pt x="0" y="22"/>
                      </a:lnTo>
                      <a:lnTo>
                        <a:pt x="23" y="0"/>
                      </a:lnTo>
                      <a:lnTo>
                        <a:pt x="23" y="544"/>
                      </a:lnTo>
                      <a:lnTo>
                        <a:pt x="0" y="567"/>
                      </a:lnTo>
                      <a:close/>
                    </a:path>
                  </a:pathLst>
                </a:custGeom>
                <a:gradFill rotWithShape="1">
                  <a:gsLst>
                    <a:gs pos="0">
                      <a:srgbClr val="333333"/>
                    </a:gs>
                    <a:gs pos="100000">
                      <a:srgbClr val="333333">
                        <a:gamma/>
                        <a:shade val="46275"/>
                        <a:invGamma/>
                      </a:srgbClr>
                    </a:gs>
                  </a:gsLst>
                  <a:lin ang="0" scaled="1"/>
                </a:gradFill>
                <a:ln>
                  <a:noFill/>
                </a:ln>
                <a:effectLst/>
                <a:extLst>
                  <a:ext uri="{91240B29-F687-4F45-9708-019B960494DF}">
                    <a14:hiddenLine xmlns:a14="http://schemas.microsoft.com/office/drawing/2010/main" w="2540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83" name="Freeform 184"/>
                <p:cNvSpPr>
                  <a:spLocks/>
                </p:cNvSpPr>
                <p:nvPr/>
              </p:nvSpPr>
              <p:spPr bwMode="auto">
                <a:xfrm>
                  <a:off x="2031" y="3453"/>
                  <a:ext cx="681" cy="22"/>
                </a:xfrm>
                <a:custGeom>
                  <a:avLst/>
                  <a:gdLst>
                    <a:gd name="T0" fmla="*/ 681 w 681"/>
                    <a:gd name="T1" fmla="*/ 0 h 22"/>
                    <a:gd name="T2" fmla="*/ 23 w 681"/>
                    <a:gd name="T3" fmla="*/ 0 h 22"/>
                    <a:gd name="T4" fmla="*/ 0 w 681"/>
                    <a:gd name="T5" fmla="*/ 22 h 22"/>
                    <a:gd name="T6" fmla="*/ 658 w 681"/>
                    <a:gd name="T7" fmla="*/ 22 h 22"/>
                    <a:gd name="T8" fmla="*/ 681 w 681"/>
                    <a:gd name="T9" fmla="*/ 0 h 22"/>
                  </a:gdLst>
                  <a:ahLst/>
                  <a:cxnLst>
                    <a:cxn ang="0">
                      <a:pos x="T0" y="T1"/>
                    </a:cxn>
                    <a:cxn ang="0">
                      <a:pos x="T2" y="T3"/>
                    </a:cxn>
                    <a:cxn ang="0">
                      <a:pos x="T4" y="T5"/>
                    </a:cxn>
                    <a:cxn ang="0">
                      <a:pos x="T6" y="T7"/>
                    </a:cxn>
                    <a:cxn ang="0">
                      <a:pos x="T8" y="T9"/>
                    </a:cxn>
                  </a:cxnLst>
                  <a:rect l="0" t="0" r="r" b="b"/>
                  <a:pathLst>
                    <a:path w="681" h="22">
                      <a:moveTo>
                        <a:pt x="681" y="0"/>
                      </a:moveTo>
                      <a:lnTo>
                        <a:pt x="23" y="0"/>
                      </a:lnTo>
                      <a:lnTo>
                        <a:pt x="0" y="22"/>
                      </a:lnTo>
                      <a:lnTo>
                        <a:pt x="658" y="22"/>
                      </a:lnTo>
                      <a:lnTo>
                        <a:pt x="681" y="0"/>
                      </a:lnTo>
                      <a:close/>
                    </a:path>
                  </a:pathLst>
                </a:custGeom>
                <a:gradFill rotWithShape="1">
                  <a:gsLst>
                    <a:gs pos="0">
                      <a:srgbClr val="333333">
                        <a:gamma/>
                        <a:shade val="46275"/>
                        <a:invGamma/>
                      </a:srgbClr>
                    </a:gs>
                    <a:gs pos="100000">
                      <a:srgbClr val="333333"/>
                    </a:gs>
                  </a:gsLst>
                  <a:lin ang="5400000" scaled="1"/>
                </a:gradFill>
                <a:ln>
                  <a:noFill/>
                </a:ln>
                <a:effectLst/>
                <a:extLst>
                  <a:ext uri="{91240B29-F687-4F45-9708-019B960494DF}">
                    <a14:hiddenLine xmlns:a14="http://schemas.microsoft.com/office/drawing/2010/main" w="2540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84" name="Freeform 185"/>
                <p:cNvSpPr>
                  <a:spLocks/>
                </p:cNvSpPr>
                <p:nvPr/>
              </p:nvSpPr>
              <p:spPr bwMode="auto">
                <a:xfrm>
                  <a:off x="1827" y="4020"/>
                  <a:ext cx="862" cy="204"/>
                </a:xfrm>
                <a:custGeom>
                  <a:avLst/>
                  <a:gdLst>
                    <a:gd name="T0" fmla="*/ 204 w 862"/>
                    <a:gd name="T1" fmla="*/ 0 h 204"/>
                    <a:gd name="T2" fmla="*/ 0 w 862"/>
                    <a:gd name="T3" fmla="*/ 204 h 204"/>
                    <a:gd name="T4" fmla="*/ 658 w 862"/>
                    <a:gd name="T5" fmla="*/ 204 h 204"/>
                    <a:gd name="T6" fmla="*/ 862 w 862"/>
                    <a:gd name="T7" fmla="*/ 0 h 204"/>
                    <a:gd name="T8" fmla="*/ 204 w 862"/>
                    <a:gd name="T9" fmla="*/ 0 h 204"/>
                  </a:gdLst>
                  <a:ahLst/>
                  <a:cxnLst>
                    <a:cxn ang="0">
                      <a:pos x="T0" y="T1"/>
                    </a:cxn>
                    <a:cxn ang="0">
                      <a:pos x="T2" y="T3"/>
                    </a:cxn>
                    <a:cxn ang="0">
                      <a:pos x="T4" y="T5"/>
                    </a:cxn>
                    <a:cxn ang="0">
                      <a:pos x="T6" y="T7"/>
                    </a:cxn>
                    <a:cxn ang="0">
                      <a:pos x="T8" y="T9"/>
                    </a:cxn>
                  </a:cxnLst>
                  <a:rect l="0" t="0" r="r" b="b"/>
                  <a:pathLst>
                    <a:path w="862" h="204">
                      <a:moveTo>
                        <a:pt x="204" y="0"/>
                      </a:moveTo>
                      <a:lnTo>
                        <a:pt x="0" y="204"/>
                      </a:lnTo>
                      <a:lnTo>
                        <a:pt x="658" y="204"/>
                      </a:lnTo>
                      <a:lnTo>
                        <a:pt x="862" y="0"/>
                      </a:lnTo>
                      <a:lnTo>
                        <a:pt x="204" y="0"/>
                      </a:lnTo>
                      <a:close/>
                    </a:path>
                  </a:pathLst>
                </a:custGeom>
                <a:gradFill rotWithShape="1">
                  <a:gsLst>
                    <a:gs pos="0">
                      <a:srgbClr val="333333">
                        <a:gamma/>
                        <a:shade val="46275"/>
                        <a:invGamma/>
                      </a:srgbClr>
                    </a:gs>
                    <a:gs pos="100000">
                      <a:srgbClr val="333333"/>
                    </a:gs>
                  </a:gsLst>
                  <a:lin ang="5400000" scaled="1"/>
                </a:gradFill>
                <a:ln>
                  <a:noFill/>
                </a:ln>
                <a:effectLst/>
                <a:extLst>
                  <a:ext uri="{91240B29-F687-4F45-9708-019B960494DF}">
                    <a14:hiddenLine xmlns:a14="http://schemas.microsoft.com/office/drawing/2010/main" w="2540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85" name="Rectangle 186"/>
                <p:cNvSpPr>
                  <a:spLocks noChangeArrowheads="1"/>
                </p:cNvSpPr>
                <p:nvPr/>
              </p:nvSpPr>
              <p:spPr bwMode="auto">
                <a:xfrm>
                  <a:off x="1827" y="4224"/>
                  <a:ext cx="658" cy="45"/>
                </a:xfrm>
                <a:prstGeom prst="rect">
                  <a:avLst/>
                </a:prstGeom>
                <a:solidFill>
                  <a:srgbClr val="333333"/>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86" name="Freeform 187"/>
                <p:cNvSpPr>
                  <a:spLocks/>
                </p:cNvSpPr>
                <p:nvPr/>
              </p:nvSpPr>
              <p:spPr bwMode="auto">
                <a:xfrm>
                  <a:off x="2485" y="4020"/>
                  <a:ext cx="204" cy="249"/>
                </a:xfrm>
                <a:custGeom>
                  <a:avLst/>
                  <a:gdLst>
                    <a:gd name="T0" fmla="*/ 204 w 204"/>
                    <a:gd name="T1" fmla="*/ 0 h 249"/>
                    <a:gd name="T2" fmla="*/ 204 w 204"/>
                    <a:gd name="T3" fmla="*/ 45 h 249"/>
                    <a:gd name="T4" fmla="*/ 0 w 204"/>
                    <a:gd name="T5" fmla="*/ 249 h 249"/>
                    <a:gd name="T6" fmla="*/ 0 w 204"/>
                    <a:gd name="T7" fmla="*/ 204 h 249"/>
                    <a:gd name="T8" fmla="*/ 204 w 204"/>
                    <a:gd name="T9" fmla="*/ 0 h 249"/>
                  </a:gdLst>
                  <a:ahLst/>
                  <a:cxnLst>
                    <a:cxn ang="0">
                      <a:pos x="T0" y="T1"/>
                    </a:cxn>
                    <a:cxn ang="0">
                      <a:pos x="T2" y="T3"/>
                    </a:cxn>
                    <a:cxn ang="0">
                      <a:pos x="T4" y="T5"/>
                    </a:cxn>
                    <a:cxn ang="0">
                      <a:pos x="T6" y="T7"/>
                    </a:cxn>
                    <a:cxn ang="0">
                      <a:pos x="T8" y="T9"/>
                    </a:cxn>
                  </a:cxnLst>
                  <a:rect l="0" t="0" r="r" b="b"/>
                  <a:pathLst>
                    <a:path w="204" h="249">
                      <a:moveTo>
                        <a:pt x="204" y="0"/>
                      </a:moveTo>
                      <a:lnTo>
                        <a:pt x="204" y="45"/>
                      </a:lnTo>
                      <a:lnTo>
                        <a:pt x="0" y="249"/>
                      </a:lnTo>
                      <a:lnTo>
                        <a:pt x="0" y="204"/>
                      </a:lnTo>
                      <a:lnTo>
                        <a:pt x="204" y="0"/>
                      </a:lnTo>
                      <a:close/>
                    </a:path>
                  </a:pathLst>
                </a:custGeom>
                <a:gradFill rotWithShape="1">
                  <a:gsLst>
                    <a:gs pos="0">
                      <a:srgbClr val="333333"/>
                    </a:gs>
                    <a:gs pos="100000">
                      <a:srgbClr val="333333">
                        <a:gamma/>
                        <a:shade val="46275"/>
                        <a:invGamma/>
                      </a:srgbClr>
                    </a:gs>
                  </a:gsLst>
                  <a:lin ang="0" scaled="1"/>
                </a:gradFill>
                <a:ln>
                  <a:noFill/>
                </a:ln>
                <a:effectLst/>
                <a:extLst>
                  <a:ext uri="{91240B29-F687-4F45-9708-019B960494DF}">
                    <a14:hiddenLine xmlns:a14="http://schemas.microsoft.com/office/drawing/2010/main" w="2540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87" name="Rectangle 188"/>
                <p:cNvSpPr>
                  <a:spLocks noChangeArrowheads="1"/>
                </p:cNvSpPr>
                <p:nvPr/>
              </p:nvSpPr>
              <p:spPr bwMode="auto">
                <a:xfrm>
                  <a:off x="2054" y="3997"/>
                  <a:ext cx="136" cy="22"/>
                </a:xfrm>
                <a:prstGeom prst="rect">
                  <a:avLst/>
                </a:prstGeom>
                <a:solidFill>
                  <a:srgbClr val="8080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88" name="Rectangle 189"/>
                <p:cNvSpPr>
                  <a:spLocks noChangeArrowheads="1"/>
                </p:cNvSpPr>
                <p:nvPr/>
              </p:nvSpPr>
              <p:spPr bwMode="auto">
                <a:xfrm>
                  <a:off x="2530" y="3997"/>
                  <a:ext cx="136" cy="22"/>
                </a:xfrm>
                <a:prstGeom prst="rect">
                  <a:avLst/>
                </a:prstGeom>
                <a:solidFill>
                  <a:srgbClr val="808080"/>
                </a:solidFill>
                <a:ln>
                  <a:noFill/>
                </a:ln>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89" name="Freeform 190"/>
                <p:cNvSpPr>
                  <a:spLocks/>
                </p:cNvSpPr>
                <p:nvPr/>
              </p:nvSpPr>
              <p:spPr bwMode="auto">
                <a:xfrm>
                  <a:off x="2031" y="4020"/>
                  <a:ext cx="159" cy="22"/>
                </a:xfrm>
                <a:custGeom>
                  <a:avLst/>
                  <a:gdLst>
                    <a:gd name="T0" fmla="*/ 23 w 159"/>
                    <a:gd name="T1" fmla="*/ 0 h 22"/>
                    <a:gd name="T2" fmla="*/ 0 w 159"/>
                    <a:gd name="T3" fmla="*/ 22 h 22"/>
                    <a:gd name="T4" fmla="*/ 136 w 159"/>
                    <a:gd name="T5" fmla="*/ 22 h 22"/>
                    <a:gd name="T6" fmla="*/ 159 w 159"/>
                    <a:gd name="T7" fmla="*/ 0 h 22"/>
                    <a:gd name="T8" fmla="*/ 23 w 159"/>
                    <a:gd name="T9" fmla="*/ 0 h 22"/>
                  </a:gdLst>
                  <a:ahLst/>
                  <a:cxnLst>
                    <a:cxn ang="0">
                      <a:pos x="T0" y="T1"/>
                    </a:cxn>
                    <a:cxn ang="0">
                      <a:pos x="T2" y="T3"/>
                    </a:cxn>
                    <a:cxn ang="0">
                      <a:pos x="T4" y="T5"/>
                    </a:cxn>
                    <a:cxn ang="0">
                      <a:pos x="T6" y="T7"/>
                    </a:cxn>
                    <a:cxn ang="0">
                      <a:pos x="T8" y="T9"/>
                    </a:cxn>
                  </a:cxnLst>
                  <a:rect l="0" t="0" r="r" b="b"/>
                  <a:pathLst>
                    <a:path w="159" h="22">
                      <a:moveTo>
                        <a:pt x="23" y="0"/>
                      </a:moveTo>
                      <a:lnTo>
                        <a:pt x="0" y="22"/>
                      </a:lnTo>
                      <a:lnTo>
                        <a:pt x="136" y="22"/>
                      </a:lnTo>
                      <a:lnTo>
                        <a:pt x="159" y="0"/>
                      </a:lnTo>
                      <a:lnTo>
                        <a:pt x="23" y="0"/>
                      </a:lnTo>
                      <a:close/>
                    </a:path>
                  </a:pathLst>
                </a:custGeom>
                <a:solidFill>
                  <a:srgbClr val="969696"/>
                </a:solidFill>
                <a:ln>
                  <a:noFill/>
                </a:ln>
                <a:effectLst/>
                <a:extLst>
                  <a:ext uri="{91240B29-F687-4F45-9708-019B960494DF}">
                    <a14:hiddenLine xmlns:a14="http://schemas.microsoft.com/office/drawing/2010/main" w="2540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90" name="Freeform 191"/>
                <p:cNvSpPr>
                  <a:spLocks/>
                </p:cNvSpPr>
                <p:nvPr/>
              </p:nvSpPr>
              <p:spPr bwMode="auto">
                <a:xfrm>
                  <a:off x="2508" y="4020"/>
                  <a:ext cx="159" cy="22"/>
                </a:xfrm>
                <a:custGeom>
                  <a:avLst/>
                  <a:gdLst>
                    <a:gd name="T0" fmla="*/ 23 w 159"/>
                    <a:gd name="T1" fmla="*/ 0 h 22"/>
                    <a:gd name="T2" fmla="*/ 0 w 159"/>
                    <a:gd name="T3" fmla="*/ 22 h 22"/>
                    <a:gd name="T4" fmla="*/ 136 w 159"/>
                    <a:gd name="T5" fmla="*/ 22 h 22"/>
                    <a:gd name="T6" fmla="*/ 159 w 159"/>
                    <a:gd name="T7" fmla="*/ 0 h 22"/>
                    <a:gd name="T8" fmla="*/ 23 w 159"/>
                    <a:gd name="T9" fmla="*/ 0 h 22"/>
                  </a:gdLst>
                  <a:ahLst/>
                  <a:cxnLst>
                    <a:cxn ang="0">
                      <a:pos x="T0" y="T1"/>
                    </a:cxn>
                    <a:cxn ang="0">
                      <a:pos x="T2" y="T3"/>
                    </a:cxn>
                    <a:cxn ang="0">
                      <a:pos x="T4" y="T5"/>
                    </a:cxn>
                    <a:cxn ang="0">
                      <a:pos x="T6" y="T7"/>
                    </a:cxn>
                    <a:cxn ang="0">
                      <a:pos x="T8" y="T9"/>
                    </a:cxn>
                  </a:cxnLst>
                  <a:rect l="0" t="0" r="r" b="b"/>
                  <a:pathLst>
                    <a:path w="159" h="22">
                      <a:moveTo>
                        <a:pt x="23" y="0"/>
                      </a:moveTo>
                      <a:lnTo>
                        <a:pt x="0" y="22"/>
                      </a:lnTo>
                      <a:lnTo>
                        <a:pt x="136" y="22"/>
                      </a:lnTo>
                      <a:lnTo>
                        <a:pt x="159" y="0"/>
                      </a:lnTo>
                      <a:lnTo>
                        <a:pt x="23" y="0"/>
                      </a:lnTo>
                      <a:close/>
                    </a:path>
                  </a:pathLst>
                </a:custGeom>
                <a:solidFill>
                  <a:srgbClr val="969696"/>
                </a:solidFill>
                <a:ln>
                  <a:noFill/>
                </a:ln>
                <a:effectLst/>
                <a:extLst>
                  <a:ext uri="{91240B29-F687-4F45-9708-019B960494DF}">
                    <a14:hiddenLine xmlns:a14="http://schemas.microsoft.com/office/drawing/2010/main" w="2540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91" name="Freeform 192"/>
                <p:cNvSpPr>
                  <a:spLocks/>
                </p:cNvSpPr>
                <p:nvPr/>
              </p:nvSpPr>
              <p:spPr bwMode="auto">
                <a:xfrm>
                  <a:off x="1918" y="4042"/>
                  <a:ext cx="726" cy="114"/>
                </a:xfrm>
                <a:custGeom>
                  <a:avLst/>
                  <a:gdLst>
                    <a:gd name="T0" fmla="*/ 113 w 726"/>
                    <a:gd name="T1" fmla="*/ 0 h 114"/>
                    <a:gd name="T2" fmla="*/ 726 w 726"/>
                    <a:gd name="T3" fmla="*/ 0 h 114"/>
                    <a:gd name="T4" fmla="*/ 612 w 726"/>
                    <a:gd name="T5" fmla="*/ 114 h 114"/>
                    <a:gd name="T6" fmla="*/ 0 w 726"/>
                    <a:gd name="T7" fmla="*/ 114 h 114"/>
                    <a:gd name="T8" fmla="*/ 113 w 726"/>
                    <a:gd name="T9" fmla="*/ 0 h 114"/>
                  </a:gdLst>
                  <a:ahLst/>
                  <a:cxnLst>
                    <a:cxn ang="0">
                      <a:pos x="T0" y="T1"/>
                    </a:cxn>
                    <a:cxn ang="0">
                      <a:pos x="T2" y="T3"/>
                    </a:cxn>
                    <a:cxn ang="0">
                      <a:pos x="T4" y="T5"/>
                    </a:cxn>
                    <a:cxn ang="0">
                      <a:pos x="T6" y="T7"/>
                    </a:cxn>
                    <a:cxn ang="0">
                      <a:pos x="T8" y="T9"/>
                    </a:cxn>
                  </a:cxnLst>
                  <a:rect l="0" t="0" r="r" b="b"/>
                  <a:pathLst>
                    <a:path w="726" h="114">
                      <a:moveTo>
                        <a:pt x="113" y="0"/>
                      </a:moveTo>
                      <a:lnTo>
                        <a:pt x="726" y="0"/>
                      </a:lnTo>
                      <a:lnTo>
                        <a:pt x="612" y="114"/>
                      </a:lnTo>
                      <a:lnTo>
                        <a:pt x="0" y="114"/>
                      </a:lnTo>
                      <a:lnTo>
                        <a:pt x="113" y="0"/>
                      </a:lnTo>
                      <a:close/>
                    </a:path>
                  </a:pathLst>
                </a:custGeom>
                <a:solidFill>
                  <a:srgbClr val="808080"/>
                </a:solidFill>
                <a:ln>
                  <a:noFill/>
                </a:ln>
                <a:effectLst/>
                <a:extLst>
                  <a:ext uri="{91240B29-F687-4F45-9708-019B960494DF}">
                    <a14:hiddenLine xmlns:a14="http://schemas.microsoft.com/office/drawing/2010/main" w="2540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92" name="Freeform 193"/>
                <p:cNvSpPr>
                  <a:spLocks/>
                </p:cNvSpPr>
                <p:nvPr/>
              </p:nvSpPr>
              <p:spPr bwMode="auto">
                <a:xfrm>
                  <a:off x="2054" y="4156"/>
                  <a:ext cx="204" cy="45"/>
                </a:xfrm>
                <a:custGeom>
                  <a:avLst/>
                  <a:gdLst>
                    <a:gd name="T0" fmla="*/ 204 w 204"/>
                    <a:gd name="T1" fmla="*/ 0 h 45"/>
                    <a:gd name="T2" fmla="*/ 45 w 204"/>
                    <a:gd name="T3" fmla="*/ 0 h 45"/>
                    <a:gd name="T4" fmla="*/ 0 w 204"/>
                    <a:gd name="T5" fmla="*/ 45 h 45"/>
                    <a:gd name="T6" fmla="*/ 159 w 204"/>
                    <a:gd name="T7" fmla="*/ 45 h 45"/>
                    <a:gd name="T8" fmla="*/ 204 w 204"/>
                    <a:gd name="T9" fmla="*/ 0 h 45"/>
                  </a:gdLst>
                  <a:ahLst/>
                  <a:cxnLst>
                    <a:cxn ang="0">
                      <a:pos x="T0" y="T1"/>
                    </a:cxn>
                    <a:cxn ang="0">
                      <a:pos x="T2" y="T3"/>
                    </a:cxn>
                    <a:cxn ang="0">
                      <a:pos x="T4" y="T5"/>
                    </a:cxn>
                    <a:cxn ang="0">
                      <a:pos x="T6" y="T7"/>
                    </a:cxn>
                    <a:cxn ang="0">
                      <a:pos x="T8" y="T9"/>
                    </a:cxn>
                  </a:cxnLst>
                  <a:rect l="0" t="0" r="r" b="b"/>
                  <a:pathLst>
                    <a:path w="204" h="45">
                      <a:moveTo>
                        <a:pt x="204" y="0"/>
                      </a:moveTo>
                      <a:lnTo>
                        <a:pt x="45" y="0"/>
                      </a:lnTo>
                      <a:lnTo>
                        <a:pt x="0" y="45"/>
                      </a:lnTo>
                      <a:lnTo>
                        <a:pt x="159" y="45"/>
                      </a:lnTo>
                      <a:lnTo>
                        <a:pt x="204" y="0"/>
                      </a:lnTo>
                      <a:close/>
                    </a:path>
                  </a:pathLst>
                </a:custGeom>
                <a:solidFill>
                  <a:srgbClr val="969696"/>
                </a:solidFill>
                <a:ln>
                  <a:noFill/>
                </a:ln>
                <a:effectLst/>
                <a:extLst>
                  <a:ext uri="{91240B29-F687-4F45-9708-019B960494DF}">
                    <a14:hiddenLine xmlns:a14="http://schemas.microsoft.com/office/drawing/2010/main" w="25400"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93" name="Freeform 194"/>
                <p:cNvSpPr>
                  <a:spLocks/>
                </p:cNvSpPr>
                <p:nvPr/>
              </p:nvSpPr>
              <p:spPr bwMode="auto">
                <a:xfrm>
                  <a:off x="1827" y="3453"/>
                  <a:ext cx="885" cy="816"/>
                </a:xfrm>
                <a:custGeom>
                  <a:avLst/>
                  <a:gdLst>
                    <a:gd name="T0" fmla="*/ 885 w 885"/>
                    <a:gd name="T1" fmla="*/ 0 h 816"/>
                    <a:gd name="T2" fmla="*/ 227 w 885"/>
                    <a:gd name="T3" fmla="*/ 0 h 816"/>
                    <a:gd name="T4" fmla="*/ 204 w 885"/>
                    <a:gd name="T5" fmla="*/ 22 h 816"/>
                    <a:gd name="T6" fmla="*/ 204 w 885"/>
                    <a:gd name="T7" fmla="*/ 567 h 816"/>
                    <a:gd name="T8" fmla="*/ 0 w 885"/>
                    <a:gd name="T9" fmla="*/ 771 h 816"/>
                    <a:gd name="T10" fmla="*/ 0 w 885"/>
                    <a:gd name="T11" fmla="*/ 816 h 816"/>
                    <a:gd name="T12" fmla="*/ 658 w 885"/>
                    <a:gd name="T13" fmla="*/ 816 h 816"/>
                    <a:gd name="T14" fmla="*/ 862 w 885"/>
                    <a:gd name="T15" fmla="*/ 612 h 816"/>
                    <a:gd name="T16" fmla="*/ 862 w 885"/>
                    <a:gd name="T17" fmla="*/ 567 h 816"/>
                    <a:gd name="T18" fmla="*/ 885 w 885"/>
                    <a:gd name="T19" fmla="*/ 544 h 816"/>
                    <a:gd name="T20" fmla="*/ 885 w 885"/>
                    <a:gd name="T21" fmla="*/ 0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885" h="816">
                      <a:moveTo>
                        <a:pt x="885" y="0"/>
                      </a:moveTo>
                      <a:lnTo>
                        <a:pt x="227" y="0"/>
                      </a:lnTo>
                      <a:lnTo>
                        <a:pt x="204" y="22"/>
                      </a:lnTo>
                      <a:lnTo>
                        <a:pt x="204" y="567"/>
                      </a:lnTo>
                      <a:lnTo>
                        <a:pt x="0" y="771"/>
                      </a:lnTo>
                      <a:lnTo>
                        <a:pt x="0" y="816"/>
                      </a:lnTo>
                      <a:lnTo>
                        <a:pt x="658" y="816"/>
                      </a:lnTo>
                      <a:lnTo>
                        <a:pt x="862" y="612"/>
                      </a:lnTo>
                      <a:lnTo>
                        <a:pt x="862" y="567"/>
                      </a:lnTo>
                      <a:lnTo>
                        <a:pt x="885" y="544"/>
                      </a:lnTo>
                      <a:lnTo>
                        <a:pt x="885" y="0"/>
                      </a:lnTo>
                      <a:close/>
                    </a:path>
                  </a:pathLst>
                </a:custGeom>
                <a:noFill/>
                <a:ln w="25400" cap="flat" cmpd="sng">
                  <a:solidFill>
                    <a:srgbClr val="000000"/>
                  </a:solidFill>
                  <a:prstDash val="solid"/>
                  <a:round/>
                  <a:headEnd/>
                  <a:tailEnd/>
                </a:ln>
                <a:effectLst/>
                <a:extLst>
                  <a:ext uri="{909E8E84-426E-40DD-AFC4-6F175D3DCCD1}">
                    <a14:hiddenFill xmlns:a14="http://schemas.microsoft.com/office/drawing/2010/main">
                      <a:solidFill>
                        <a:srgbClr val="C0C0C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grpSp>
          <p:grpSp>
            <p:nvGrpSpPr>
              <p:cNvPr id="37" name="Group 1446"/>
              <p:cNvGrpSpPr>
                <a:grpSpLocks/>
              </p:cNvGrpSpPr>
              <p:nvPr/>
            </p:nvGrpSpPr>
            <p:grpSpPr bwMode="auto">
              <a:xfrm>
                <a:off x="6321152" y="2530519"/>
                <a:ext cx="617494" cy="481796"/>
                <a:chOff x="897" y="572"/>
                <a:chExt cx="4400" cy="3538"/>
              </a:xfrm>
            </p:grpSpPr>
            <p:sp>
              <p:nvSpPr>
                <p:cNvPr id="61" name="Oval 1447"/>
                <p:cNvSpPr>
                  <a:spLocks noChangeArrowheads="1"/>
                </p:cNvSpPr>
                <p:nvPr/>
              </p:nvSpPr>
              <p:spPr bwMode="auto">
                <a:xfrm>
                  <a:off x="1691" y="3838"/>
                  <a:ext cx="2812" cy="272"/>
                </a:xfrm>
                <a:prstGeom prst="ellipse">
                  <a:avLst/>
                </a:prstGeom>
                <a:gradFill rotWithShape="1">
                  <a:gsLst>
                    <a:gs pos="0">
                      <a:srgbClr val="000000"/>
                    </a:gs>
                    <a:gs pos="50000">
                      <a:srgbClr val="000000">
                        <a:gamma/>
                        <a:tint val="72941"/>
                        <a:invGamma/>
                      </a:srgbClr>
                    </a:gs>
                    <a:gs pos="100000">
                      <a:srgbClr val="000000"/>
                    </a:gs>
                  </a:gsLst>
                  <a:lin ang="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62" name="Oval 1448"/>
                <p:cNvSpPr>
                  <a:spLocks noChangeArrowheads="1"/>
                </p:cNvSpPr>
                <p:nvPr/>
              </p:nvSpPr>
              <p:spPr bwMode="auto">
                <a:xfrm>
                  <a:off x="1691" y="3838"/>
                  <a:ext cx="2812" cy="227"/>
                </a:xfrm>
                <a:prstGeom prst="ellipse">
                  <a:avLst/>
                </a:prstGeom>
                <a:gradFill rotWithShape="1">
                  <a:gsLst>
                    <a:gs pos="0">
                      <a:srgbClr val="000000">
                        <a:gamma/>
                        <a:tint val="19216"/>
                        <a:invGamma/>
                      </a:srgbClr>
                    </a:gs>
                    <a:gs pos="100000">
                      <a:srgbClr val="000000"/>
                    </a:gs>
                  </a:gsLst>
                  <a:lin ang="54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63" name="AutoShape 1449"/>
                <p:cNvSpPr>
                  <a:spLocks noChangeArrowheads="1"/>
                </p:cNvSpPr>
                <p:nvPr/>
              </p:nvSpPr>
              <p:spPr bwMode="auto">
                <a:xfrm>
                  <a:off x="897" y="572"/>
                  <a:ext cx="4400" cy="2903"/>
                </a:xfrm>
                <a:prstGeom prst="roundRect">
                  <a:avLst>
                    <a:gd name="adj" fmla="val 2273"/>
                  </a:avLst>
                </a:prstGeom>
                <a:solidFill>
                  <a:srgbClr val="000000"/>
                </a:soli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64" name="AutoShape 1450"/>
                <p:cNvSpPr>
                  <a:spLocks noChangeArrowheads="1"/>
                </p:cNvSpPr>
                <p:nvPr/>
              </p:nvSpPr>
              <p:spPr bwMode="auto">
                <a:xfrm>
                  <a:off x="1237" y="3475"/>
                  <a:ext cx="3719" cy="182"/>
                </a:xfrm>
                <a:custGeom>
                  <a:avLst/>
                  <a:gdLst>
                    <a:gd name="G0" fmla="+- 3531 0 0"/>
                    <a:gd name="G1" fmla="+- 21600 0 3531"/>
                    <a:gd name="G2" fmla="*/ 3531 1 2"/>
                    <a:gd name="G3" fmla="+- 21600 0 G2"/>
                    <a:gd name="G4" fmla="+/ 3531 21600 2"/>
                    <a:gd name="G5" fmla="+/ G1 0 2"/>
                    <a:gd name="G6" fmla="*/ 21600 21600 3531"/>
                    <a:gd name="G7" fmla="*/ G6 1 2"/>
                    <a:gd name="G8" fmla="+- 21600 0 G7"/>
                    <a:gd name="G9" fmla="*/ 21600 1 2"/>
                    <a:gd name="G10" fmla="+- 3531 0 G9"/>
                    <a:gd name="G11" fmla="?: G10 G8 0"/>
                    <a:gd name="G12" fmla="?: G10 G7 21600"/>
                    <a:gd name="T0" fmla="*/ 19834 w 21600"/>
                    <a:gd name="T1" fmla="*/ 10800 h 21600"/>
                    <a:gd name="T2" fmla="*/ 10800 w 21600"/>
                    <a:gd name="T3" fmla="*/ 21600 h 21600"/>
                    <a:gd name="T4" fmla="*/ 1766 w 21600"/>
                    <a:gd name="T5" fmla="*/ 10800 h 21600"/>
                    <a:gd name="T6" fmla="*/ 10800 w 21600"/>
                    <a:gd name="T7" fmla="*/ 0 h 21600"/>
                    <a:gd name="T8" fmla="*/ 3566 w 21600"/>
                    <a:gd name="T9" fmla="*/ 3566 h 21600"/>
                    <a:gd name="T10" fmla="*/ 18034 w 21600"/>
                    <a:gd name="T11" fmla="*/ 18034 h 21600"/>
                  </a:gdLst>
                  <a:ahLst/>
                  <a:cxnLst>
                    <a:cxn ang="0">
                      <a:pos x="T0" y="T1"/>
                    </a:cxn>
                    <a:cxn ang="0">
                      <a:pos x="T2" y="T3"/>
                    </a:cxn>
                    <a:cxn ang="0">
                      <a:pos x="T4" y="T5"/>
                    </a:cxn>
                    <a:cxn ang="0">
                      <a:pos x="T6" y="T7"/>
                    </a:cxn>
                  </a:cxnLst>
                  <a:rect l="T8" t="T9" r="T10" b="T11"/>
                  <a:pathLst>
                    <a:path w="21600" h="21600">
                      <a:moveTo>
                        <a:pt x="0" y="0"/>
                      </a:moveTo>
                      <a:lnTo>
                        <a:pt x="3531" y="21600"/>
                      </a:lnTo>
                      <a:lnTo>
                        <a:pt x="18069" y="21600"/>
                      </a:lnTo>
                      <a:lnTo>
                        <a:pt x="21600" y="0"/>
                      </a:lnTo>
                      <a:close/>
                    </a:path>
                  </a:pathLst>
                </a:custGeom>
                <a:gradFill rotWithShape="1">
                  <a:gsLst>
                    <a:gs pos="0">
                      <a:srgbClr val="000000"/>
                    </a:gs>
                    <a:gs pos="100000">
                      <a:srgbClr val="000000">
                        <a:gamma/>
                        <a:tint val="69804"/>
                        <a:invGamma/>
                      </a:srgbClr>
                    </a:gs>
                  </a:gsLst>
                  <a:lin ang="5400000" scaled="1"/>
                </a:gra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65" name="AutoShape 1451"/>
                <p:cNvSpPr>
                  <a:spLocks noChangeArrowheads="1"/>
                </p:cNvSpPr>
                <p:nvPr/>
              </p:nvSpPr>
              <p:spPr bwMode="auto">
                <a:xfrm>
                  <a:off x="1215" y="845"/>
                  <a:ext cx="3765" cy="2222"/>
                </a:xfrm>
                <a:prstGeom prst="bevel">
                  <a:avLst>
                    <a:gd name="adj" fmla="val 12500"/>
                  </a:avLst>
                </a:prstGeom>
                <a:solidFill>
                  <a:srgbClr val="000000"/>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66" name="Rectangle 1452"/>
                <p:cNvSpPr>
                  <a:spLocks noChangeArrowheads="1"/>
                </p:cNvSpPr>
                <p:nvPr/>
              </p:nvSpPr>
              <p:spPr bwMode="auto">
                <a:xfrm>
                  <a:off x="1260" y="890"/>
                  <a:ext cx="3674" cy="2132"/>
                </a:xfrm>
                <a:prstGeom prst="rect">
                  <a:avLst/>
                </a:prstGeom>
                <a:gradFill rotWithShape="1">
                  <a:gsLst>
                    <a:gs pos="0">
                      <a:srgbClr val="6699FF">
                        <a:gamma/>
                        <a:tint val="25490"/>
                        <a:invGamma/>
                      </a:srgbClr>
                    </a:gs>
                    <a:gs pos="100000">
                      <a:srgbClr val="6699FF"/>
                    </a:gs>
                  </a:gsLst>
                  <a:lin ang="2700000" scaled="1"/>
                </a:gra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67" name="AutoShape 1453"/>
                <p:cNvSpPr>
                  <a:spLocks noChangeArrowheads="1"/>
                </p:cNvSpPr>
                <p:nvPr/>
              </p:nvSpPr>
              <p:spPr bwMode="auto">
                <a:xfrm flipV="1">
                  <a:off x="2757" y="3657"/>
                  <a:ext cx="681" cy="272"/>
                </a:xfrm>
                <a:custGeom>
                  <a:avLst/>
                  <a:gdLst>
                    <a:gd name="G0" fmla="+- 697 0 0"/>
                    <a:gd name="G1" fmla="+- 21600 0 697"/>
                    <a:gd name="G2" fmla="*/ 697 1 2"/>
                    <a:gd name="G3" fmla="+- 21600 0 G2"/>
                    <a:gd name="G4" fmla="+/ 697 21600 2"/>
                    <a:gd name="G5" fmla="+/ G1 0 2"/>
                    <a:gd name="G6" fmla="*/ 21600 21600 697"/>
                    <a:gd name="G7" fmla="*/ G6 1 2"/>
                    <a:gd name="G8" fmla="+- 21600 0 G7"/>
                    <a:gd name="G9" fmla="*/ 21600 1 2"/>
                    <a:gd name="G10" fmla="+- 697 0 G9"/>
                    <a:gd name="G11" fmla="?: G10 G8 0"/>
                    <a:gd name="G12" fmla="?: G10 G7 21600"/>
                    <a:gd name="T0" fmla="*/ 21251 w 21600"/>
                    <a:gd name="T1" fmla="*/ 10800 h 21600"/>
                    <a:gd name="T2" fmla="*/ 10800 w 21600"/>
                    <a:gd name="T3" fmla="*/ 21600 h 21600"/>
                    <a:gd name="T4" fmla="*/ 349 w 21600"/>
                    <a:gd name="T5" fmla="*/ 10800 h 21600"/>
                    <a:gd name="T6" fmla="*/ 10800 w 21600"/>
                    <a:gd name="T7" fmla="*/ 0 h 21600"/>
                    <a:gd name="T8" fmla="*/ 2149 w 21600"/>
                    <a:gd name="T9" fmla="*/ 2149 h 21600"/>
                    <a:gd name="T10" fmla="*/ 19451 w 21600"/>
                    <a:gd name="T11" fmla="*/ 19451 h 21600"/>
                  </a:gdLst>
                  <a:ahLst/>
                  <a:cxnLst>
                    <a:cxn ang="0">
                      <a:pos x="T0" y="T1"/>
                    </a:cxn>
                    <a:cxn ang="0">
                      <a:pos x="T2" y="T3"/>
                    </a:cxn>
                    <a:cxn ang="0">
                      <a:pos x="T4" y="T5"/>
                    </a:cxn>
                    <a:cxn ang="0">
                      <a:pos x="T6" y="T7"/>
                    </a:cxn>
                  </a:cxnLst>
                  <a:rect l="T8" t="T9" r="T10" b="T11"/>
                  <a:pathLst>
                    <a:path w="21600" h="21600">
                      <a:moveTo>
                        <a:pt x="0" y="0"/>
                      </a:moveTo>
                      <a:lnTo>
                        <a:pt x="697" y="21600"/>
                      </a:lnTo>
                      <a:lnTo>
                        <a:pt x="20903" y="21600"/>
                      </a:lnTo>
                      <a:lnTo>
                        <a:pt x="21600" y="0"/>
                      </a:lnTo>
                      <a:close/>
                    </a:path>
                  </a:pathLst>
                </a:custGeom>
                <a:gradFill rotWithShape="1">
                  <a:gsLst>
                    <a:gs pos="0">
                      <a:srgbClr val="000000"/>
                    </a:gs>
                    <a:gs pos="50000">
                      <a:srgbClr val="000000">
                        <a:gamma/>
                        <a:tint val="76078"/>
                        <a:invGamma/>
                      </a:srgbClr>
                    </a:gs>
                    <a:gs pos="100000">
                      <a:srgbClr val="000000"/>
                    </a:gs>
                  </a:gsLst>
                  <a:lin ang="0" scaled="1"/>
                </a:gra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68" name="Rectangle 1454"/>
                <p:cNvSpPr>
                  <a:spLocks noChangeArrowheads="1"/>
                </p:cNvSpPr>
                <p:nvPr/>
              </p:nvSpPr>
              <p:spPr bwMode="auto">
                <a:xfrm>
                  <a:off x="2870" y="3158"/>
                  <a:ext cx="453" cy="91"/>
                </a:xfrm>
                <a:prstGeom prst="rect">
                  <a:avLst/>
                </a:prstGeom>
                <a:solidFill>
                  <a:schemeClr val="bg1">
                    <a:alpha val="50000"/>
                  </a:schemeClr>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69" name="AutoShape 1455"/>
                <p:cNvSpPr>
                  <a:spLocks noChangeArrowheads="1"/>
                </p:cNvSpPr>
                <p:nvPr/>
              </p:nvSpPr>
              <p:spPr bwMode="auto">
                <a:xfrm rot="16200000">
                  <a:off x="3075" y="1207"/>
                  <a:ext cx="46" cy="4309"/>
                </a:xfrm>
                <a:prstGeom prst="moon">
                  <a:avLst>
                    <a:gd name="adj" fmla="val 87500"/>
                  </a:avLst>
                </a:prstGeom>
                <a:gradFill rotWithShape="1">
                  <a:gsLst>
                    <a:gs pos="0">
                      <a:srgbClr val="000000">
                        <a:gamma/>
                        <a:tint val="40000"/>
                        <a:invGamma/>
                      </a:srgbClr>
                    </a:gs>
                    <a:gs pos="100000">
                      <a:srgbClr val="000000"/>
                    </a:gs>
                  </a:gsLst>
                  <a:lin ang="0" scaled="1"/>
                </a:gra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70" name="AutoShape 1456"/>
                <p:cNvSpPr>
                  <a:spLocks noChangeArrowheads="1"/>
                </p:cNvSpPr>
                <p:nvPr/>
              </p:nvSpPr>
              <p:spPr bwMode="auto">
                <a:xfrm>
                  <a:off x="4163" y="3203"/>
                  <a:ext cx="953" cy="91"/>
                </a:xfrm>
                <a:prstGeom prst="roundRect">
                  <a:avLst>
                    <a:gd name="adj" fmla="val 50000"/>
                  </a:avLst>
                </a:prstGeom>
                <a:gradFill rotWithShape="1">
                  <a:gsLst>
                    <a:gs pos="0">
                      <a:srgbClr val="000000"/>
                    </a:gs>
                    <a:gs pos="100000">
                      <a:srgbClr val="000000">
                        <a:gamma/>
                        <a:tint val="40000"/>
                        <a:invGamma/>
                      </a:srgbClr>
                    </a:gs>
                  </a:gsLst>
                  <a:lin ang="54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grpSp>
              <p:nvGrpSpPr>
                <p:cNvPr id="71" name="Group 1457"/>
                <p:cNvGrpSpPr>
                  <a:grpSpLocks/>
                </p:cNvGrpSpPr>
                <p:nvPr/>
              </p:nvGrpSpPr>
              <p:grpSpPr bwMode="auto">
                <a:xfrm>
                  <a:off x="4209" y="3226"/>
                  <a:ext cx="862" cy="46"/>
                  <a:chOff x="4254" y="3203"/>
                  <a:chExt cx="862" cy="46"/>
                </a:xfrm>
              </p:grpSpPr>
              <p:sp>
                <p:nvSpPr>
                  <p:cNvPr id="76" name="AutoShape 1458"/>
                  <p:cNvSpPr>
                    <a:spLocks noChangeArrowheads="1"/>
                  </p:cNvSpPr>
                  <p:nvPr/>
                </p:nvSpPr>
                <p:spPr bwMode="auto">
                  <a:xfrm>
                    <a:off x="4254" y="3203"/>
                    <a:ext cx="181" cy="46"/>
                  </a:xfrm>
                  <a:prstGeom prst="roundRect">
                    <a:avLst>
                      <a:gd name="adj" fmla="val 50000"/>
                    </a:avLst>
                  </a:prstGeom>
                  <a:gradFill rotWithShape="1">
                    <a:gsLst>
                      <a:gs pos="0">
                        <a:srgbClr val="000000">
                          <a:gamma/>
                          <a:tint val="0"/>
                          <a:invGamma/>
                        </a:srgbClr>
                      </a:gs>
                      <a:gs pos="100000">
                        <a:srgbClr val="000000"/>
                      </a:gs>
                    </a:gsLst>
                    <a:lin ang="54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77" name="AutoShape 1459"/>
                  <p:cNvSpPr>
                    <a:spLocks noChangeArrowheads="1"/>
                  </p:cNvSpPr>
                  <p:nvPr/>
                </p:nvSpPr>
                <p:spPr bwMode="auto">
                  <a:xfrm>
                    <a:off x="4481" y="3203"/>
                    <a:ext cx="181" cy="46"/>
                  </a:xfrm>
                  <a:prstGeom prst="roundRect">
                    <a:avLst>
                      <a:gd name="adj" fmla="val 50000"/>
                    </a:avLst>
                  </a:prstGeom>
                  <a:gradFill rotWithShape="1">
                    <a:gsLst>
                      <a:gs pos="0">
                        <a:srgbClr val="000000">
                          <a:gamma/>
                          <a:tint val="0"/>
                          <a:invGamma/>
                        </a:srgbClr>
                      </a:gs>
                      <a:gs pos="100000">
                        <a:srgbClr val="000000"/>
                      </a:gs>
                    </a:gsLst>
                    <a:lin ang="54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78" name="AutoShape 1460"/>
                  <p:cNvSpPr>
                    <a:spLocks noChangeArrowheads="1"/>
                  </p:cNvSpPr>
                  <p:nvPr/>
                </p:nvSpPr>
                <p:spPr bwMode="auto">
                  <a:xfrm>
                    <a:off x="4708" y="3203"/>
                    <a:ext cx="181" cy="46"/>
                  </a:xfrm>
                  <a:prstGeom prst="roundRect">
                    <a:avLst>
                      <a:gd name="adj" fmla="val 50000"/>
                    </a:avLst>
                  </a:prstGeom>
                  <a:gradFill rotWithShape="1">
                    <a:gsLst>
                      <a:gs pos="0">
                        <a:srgbClr val="000000">
                          <a:gamma/>
                          <a:tint val="0"/>
                          <a:invGamma/>
                        </a:srgbClr>
                      </a:gs>
                      <a:gs pos="100000">
                        <a:srgbClr val="000000"/>
                      </a:gs>
                    </a:gsLst>
                    <a:lin ang="54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79" name="AutoShape 1461"/>
                  <p:cNvSpPr>
                    <a:spLocks noChangeArrowheads="1"/>
                  </p:cNvSpPr>
                  <p:nvPr/>
                </p:nvSpPr>
                <p:spPr bwMode="auto">
                  <a:xfrm>
                    <a:off x="4935" y="3203"/>
                    <a:ext cx="181" cy="46"/>
                  </a:xfrm>
                  <a:prstGeom prst="roundRect">
                    <a:avLst>
                      <a:gd name="adj" fmla="val 50000"/>
                    </a:avLst>
                  </a:prstGeom>
                  <a:gradFill rotWithShape="1">
                    <a:gsLst>
                      <a:gs pos="0">
                        <a:srgbClr val="000000">
                          <a:gamma/>
                          <a:tint val="0"/>
                          <a:invGamma/>
                        </a:srgbClr>
                      </a:gs>
                      <a:gs pos="100000">
                        <a:srgbClr val="000000"/>
                      </a:gs>
                    </a:gsLst>
                    <a:lin ang="54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grpSp>
            <p:sp>
              <p:nvSpPr>
                <p:cNvPr id="72" name="AutoShape 1462"/>
                <p:cNvSpPr>
                  <a:spLocks noChangeArrowheads="1"/>
                </p:cNvSpPr>
                <p:nvPr/>
              </p:nvSpPr>
              <p:spPr bwMode="auto">
                <a:xfrm>
                  <a:off x="1578" y="3475"/>
                  <a:ext cx="3039" cy="137"/>
                </a:xfrm>
                <a:custGeom>
                  <a:avLst/>
                  <a:gdLst>
                    <a:gd name="G0" fmla="+- 3220 0 0"/>
                    <a:gd name="G1" fmla="+- 21600 0 3220"/>
                    <a:gd name="G2" fmla="*/ 3220 1 2"/>
                    <a:gd name="G3" fmla="+- 21600 0 G2"/>
                    <a:gd name="G4" fmla="+/ 3220 21600 2"/>
                    <a:gd name="G5" fmla="+/ G1 0 2"/>
                    <a:gd name="G6" fmla="*/ 21600 21600 3220"/>
                    <a:gd name="G7" fmla="*/ G6 1 2"/>
                    <a:gd name="G8" fmla="+- 21600 0 G7"/>
                    <a:gd name="G9" fmla="*/ 21600 1 2"/>
                    <a:gd name="G10" fmla="+- 3220 0 G9"/>
                    <a:gd name="G11" fmla="?: G10 G8 0"/>
                    <a:gd name="G12" fmla="?: G10 G7 21600"/>
                    <a:gd name="T0" fmla="*/ 19990 w 21600"/>
                    <a:gd name="T1" fmla="*/ 10800 h 21600"/>
                    <a:gd name="T2" fmla="*/ 10800 w 21600"/>
                    <a:gd name="T3" fmla="*/ 21600 h 21600"/>
                    <a:gd name="T4" fmla="*/ 1610 w 21600"/>
                    <a:gd name="T5" fmla="*/ 10800 h 21600"/>
                    <a:gd name="T6" fmla="*/ 10800 w 21600"/>
                    <a:gd name="T7" fmla="*/ 0 h 21600"/>
                    <a:gd name="T8" fmla="*/ 3410 w 21600"/>
                    <a:gd name="T9" fmla="*/ 3410 h 21600"/>
                    <a:gd name="T10" fmla="*/ 18190 w 21600"/>
                    <a:gd name="T11" fmla="*/ 18190 h 21600"/>
                  </a:gdLst>
                  <a:ahLst/>
                  <a:cxnLst>
                    <a:cxn ang="0">
                      <a:pos x="T0" y="T1"/>
                    </a:cxn>
                    <a:cxn ang="0">
                      <a:pos x="T2" y="T3"/>
                    </a:cxn>
                    <a:cxn ang="0">
                      <a:pos x="T4" y="T5"/>
                    </a:cxn>
                    <a:cxn ang="0">
                      <a:pos x="T6" y="T7"/>
                    </a:cxn>
                  </a:cxnLst>
                  <a:rect l="T8" t="T9" r="T10" b="T11"/>
                  <a:pathLst>
                    <a:path w="21600" h="21600">
                      <a:moveTo>
                        <a:pt x="0" y="0"/>
                      </a:moveTo>
                      <a:lnTo>
                        <a:pt x="3220" y="21600"/>
                      </a:lnTo>
                      <a:lnTo>
                        <a:pt x="18380" y="21600"/>
                      </a:lnTo>
                      <a:lnTo>
                        <a:pt x="21600" y="0"/>
                      </a:lnTo>
                      <a:close/>
                    </a:path>
                  </a:pathLst>
                </a:custGeom>
                <a:solidFill>
                  <a:srgbClr val="000000"/>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73" name="AutoShape 1463"/>
                <p:cNvSpPr>
                  <a:spLocks noChangeArrowheads="1"/>
                </p:cNvSpPr>
                <p:nvPr/>
              </p:nvSpPr>
              <p:spPr bwMode="auto">
                <a:xfrm>
                  <a:off x="897" y="618"/>
                  <a:ext cx="4400" cy="45"/>
                </a:xfrm>
                <a:prstGeom prst="roundRect">
                  <a:avLst>
                    <a:gd name="adj" fmla="val 50000"/>
                  </a:avLst>
                </a:prstGeom>
                <a:gradFill rotWithShape="1">
                  <a:gsLst>
                    <a:gs pos="0">
                      <a:schemeClr val="bg1">
                        <a:alpha val="60001"/>
                      </a:schemeClr>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74" name="Rectangle 1464"/>
                <p:cNvSpPr>
                  <a:spLocks noChangeArrowheads="1"/>
                </p:cNvSpPr>
                <p:nvPr/>
              </p:nvSpPr>
              <p:spPr bwMode="auto">
                <a:xfrm>
                  <a:off x="1215" y="709"/>
                  <a:ext cx="453" cy="91"/>
                </a:xfrm>
                <a:prstGeom prst="rect">
                  <a:avLst/>
                </a:prstGeom>
                <a:solidFill>
                  <a:schemeClr val="bg1">
                    <a:alpha val="50000"/>
                  </a:schemeClr>
                </a:solidFill>
                <a:ln>
                  <a:noFill/>
                </a:ln>
                <a:effectLst/>
                <a:extLst>
                  <a:ext uri="{91240B29-F687-4F45-9708-019B960494DF}">
                    <a14:hiddenLine xmlns:a14="http://schemas.microsoft.com/office/drawing/2010/main" w="9525">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75" name="AutoShape 1465"/>
                <p:cNvSpPr>
                  <a:spLocks noChangeArrowheads="1"/>
                </p:cNvSpPr>
                <p:nvPr/>
              </p:nvSpPr>
              <p:spPr bwMode="auto">
                <a:xfrm>
                  <a:off x="1215" y="3068"/>
                  <a:ext cx="3810" cy="45"/>
                </a:xfrm>
                <a:prstGeom prst="roundRect">
                  <a:avLst>
                    <a:gd name="adj" fmla="val 50000"/>
                  </a:avLst>
                </a:prstGeom>
                <a:gradFill rotWithShape="1">
                  <a:gsLst>
                    <a:gs pos="0">
                      <a:schemeClr val="bg1">
                        <a:alpha val="60001"/>
                      </a:schemeClr>
                    </a:gs>
                    <a:gs pos="100000">
                      <a:schemeClr val="bg1">
                        <a:gamma/>
                        <a:shade val="46275"/>
                        <a:invGamma/>
                        <a:alpha val="0"/>
                      </a:schemeClr>
                    </a:gs>
                  </a:gsLst>
                  <a:lin ang="5400000" scaled="1"/>
                </a:gradFill>
                <a:ln>
                  <a:noFill/>
                </a:ln>
                <a:effectLst/>
                <a:extLst>
                  <a:ext uri="{91240B29-F687-4F45-9708-019B960494DF}">
                    <a14:hiddenLine xmlns:a14="http://schemas.microsoft.com/office/drawing/2010/main" w="9525">
                      <a:solidFill>
                        <a:srgbClr val="FF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grpSp>
          <p:grpSp>
            <p:nvGrpSpPr>
              <p:cNvPr id="38" name="Group 287"/>
              <p:cNvGrpSpPr>
                <a:grpSpLocks/>
              </p:cNvGrpSpPr>
              <p:nvPr/>
            </p:nvGrpSpPr>
            <p:grpSpPr bwMode="auto">
              <a:xfrm>
                <a:off x="6321152" y="2276872"/>
                <a:ext cx="649132" cy="214299"/>
                <a:chOff x="716" y="1525"/>
                <a:chExt cx="1089" cy="454"/>
              </a:xfrm>
            </p:grpSpPr>
            <p:sp>
              <p:nvSpPr>
                <p:cNvPr id="57" name="Rectangle 288"/>
                <p:cNvSpPr>
                  <a:spLocks noChangeArrowheads="1"/>
                </p:cNvSpPr>
                <p:nvPr/>
              </p:nvSpPr>
              <p:spPr bwMode="auto">
                <a:xfrm>
                  <a:off x="716" y="1843"/>
                  <a:ext cx="907" cy="136"/>
                </a:xfrm>
                <a:prstGeom prst="rect">
                  <a:avLst/>
                </a:prstGeom>
                <a:solidFill>
                  <a:srgbClr val="3333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914400"/>
                  <a:endParaRPr lang="ja-JP" altLang="en-US" sz="600">
                    <a:solidFill>
                      <a:prstClr val="black"/>
                    </a:solidFill>
                  </a:endParaRPr>
                </a:p>
              </p:txBody>
            </p:sp>
            <p:sp>
              <p:nvSpPr>
                <p:cNvPr id="58" name="Freeform 289"/>
                <p:cNvSpPr>
                  <a:spLocks/>
                </p:cNvSpPr>
                <p:nvPr/>
              </p:nvSpPr>
              <p:spPr bwMode="auto">
                <a:xfrm>
                  <a:off x="716" y="1525"/>
                  <a:ext cx="1089" cy="318"/>
                </a:xfrm>
                <a:custGeom>
                  <a:avLst/>
                  <a:gdLst>
                    <a:gd name="T0" fmla="*/ 1089 w 1089"/>
                    <a:gd name="T1" fmla="*/ 0 h 318"/>
                    <a:gd name="T2" fmla="*/ 182 w 1089"/>
                    <a:gd name="T3" fmla="*/ 0 h 318"/>
                    <a:gd name="T4" fmla="*/ 0 w 1089"/>
                    <a:gd name="T5" fmla="*/ 318 h 318"/>
                    <a:gd name="T6" fmla="*/ 907 w 1089"/>
                    <a:gd name="T7" fmla="*/ 318 h 318"/>
                    <a:gd name="T8" fmla="*/ 1089 w 1089"/>
                    <a:gd name="T9" fmla="*/ 0 h 318"/>
                  </a:gdLst>
                  <a:ahLst/>
                  <a:cxnLst>
                    <a:cxn ang="0">
                      <a:pos x="T0" y="T1"/>
                    </a:cxn>
                    <a:cxn ang="0">
                      <a:pos x="T2" y="T3"/>
                    </a:cxn>
                    <a:cxn ang="0">
                      <a:pos x="T4" y="T5"/>
                    </a:cxn>
                    <a:cxn ang="0">
                      <a:pos x="T6" y="T7"/>
                    </a:cxn>
                    <a:cxn ang="0">
                      <a:pos x="T8" y="T9"/>
                    </a:cxn>
                  </a:cxnLst>
                  <a:rect l="0" t="0" r="r" b="b"/>
                  <a:pathLst>
                    <a:path w="1089" h="318">
                      <a:moveTo>
                        <a:pt x="1089" y="0"/>
                      </a:moveTo>
                      <a:lnTo>
                        <a:pt x="182" y="0"/>
                      </a:lnTo>
                      <a:lnTo>
                        <a:pt x="0" y="318"/>
                      </a:lnTo>
                      <a:lnTo>
                        <a:pt x="907" y="318"/>
                      </a:lnTo>
                      <a:lnTo>
                        <a:pt x="1089" y="0"/>
                      </a:lnTo>
                      <a:close/>
                    </a:path>
                  </a:pathLst>
                </a:custGeom>
                <a:gradFill rotWithShape="1">
                  <a:gsLst>
                    <a:gs pos="0">
                      <a:schemeClr val="bg2">
                        <a:gamma/>
                        <a:shade val="46275"/>
                        <a:invGamma/>
                      </a:schemeClr>
                    </a:gs>
                    <a:gs pos="100000">
                      <a:schemeClr val="bg2"/>
                    </a:gs>
                  </a:gsLst>
                  <a:lin ang="540000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59" name="Freeform 290"/>
                <p:cNvSpPr>
                  <a:spLocks/>
                </p:cNvSpPr>
                <p:nvPr/>
              </p:nvSpPr>
              <p:spPr bwMode="auto">
                <a:xfrm>
                  <a:off x="1623" y="1525"/>
                  <a:ext cx="182" cy="454"/>
                </a:xfrm>
                <a:custGeom>
                  <a:avLst/>
                  <a:gdLst>
                    <a:gd name="T0" fmla="*/ 182 w 182"/>
                    <a:gd name="T1" fmla="*/ 0 h 454"/>
                    <a:gd name="T2" fmla="*/ 0 w 182"/>
                    <a:gd name="T3" fmla="*/ 318 h 454"/>
                    <a:gd name="T4" fmla="*/ 0 w 182"/>
                    <a:gd name="T5" fmla="*/ 454 h 454"/>
                    <a:gd name="T6" fmla="*/ 182 w 182"/>
                    <a:gd name="T7" fmla="*/ 136 h 454"/>
                    <a:gd name="T8" fmla="*/ 182 w 182"/>
                    <a:gd name="T9" fmla="*/ 0 h 454"/>
                  </a:gdLst>
                  <a:ahLst/>
                  <a:cxnLst>
                    <a:cxn ang="0">
                      <a:pos x="T0" y="T1"/>
                    </a:cxn>
                    <a:cxn ang="0">
                      <a:pos x="T2" y="T3"/>
                    </a:cxn>
                    <a:cxn ang="0">
                      <a:pos x="T4" y="T5"/>
                    </a:cxn>
                    <a:cxn ang="0">
                      <a:pos x="T6" y="T7"/>
                    </a:cxn>
                    <a:cxn ang="0">
                      <a:pos x="T8" y="T9"/>
                    </a:cxn>
                  </a:cxnLst>
                  <a:rect l="0" t="0" r="r" b="b"/>
                  <a:pathLst>
                    <a:path w="182" h="454">
                      <a:moveTo>
                        <a:pt x="182" y="0"/>
                      </a:moveTo>
                      <a:lnTo>
                        <a:pt x="0" y="318"/>
                      </a:lnTo>
                      <a:lnTo>
                        <a:pt x="0" y="454"/>
                      </a:lnTo>
                      <a:lnTo>
                        <a:pt x="182" y="136"/>
                      </a:lnTo>
                      <a:lnTo>
                        <a:pt x="182" y="0"/>
                      </a:lnTo>
                      <a:close/>
                    </a:path>
                  </a:pathLst>
                </a:custGeom>
                <a:gradFill rotWithShape="1">
                  <a:gsLst>
                    <a:gs pos="0">
                      <a:srgbClr val="333333"/>
                    </a:gs>
                    <a:gs pos="100000">
                      <a:srgbClr val="333333">
                        <a:gamma/>
                        <a:shade val="46275"/>
                        <a:invGamma/>
                      </a:srgbClr>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sp>
              <p:nvSpPr>
                <p:cNvPr id="60" name="Freeform 291"/>
                <p:cNvSpPr>
                  <a:spLocks/>
                </p:cNvSpPr>
                <p:nvPr/>
              </p:nvSpPr>
              <p:spPr bwMode="auto">
                <a:xfrm>
                  <a:off x="716" y="1525"/>
                  <a:ext cx="1089" cy="454"/>
                </a:xfrm>
                <a:custGeom>
                  <a:avLst/>
                  <a:gdLst>
                    <a:gd name="T0" fmla="*/ 1089 w 1089"/>
                    <a:gd name="T1" fmla="*/ 136 h 454"/>
                    <a:gd name="T2" fmla="*/ 907 w 1089"/>
                    <a:gd name="T3" fmla="*/ 454 h 454"/>
                    <a:gd name="T4" fmla="*/ 0 w 1089"/>
                    <a:gd name="T5" fmla="*/ 454 h 454"/>
                    <a:gd name="T6" fmla="*/ 0 w 1089"/>
                    <a:gd name="T7" fmla="*/ 317 h 454"/>
                    <a:gd name="T8" fmla="*/ 181 w 1089"/>
                    <a:gd name="T9" fmla="*/ 0 h 454"/>
                    <a:gd name="T10" fmla="*/ 1089 w 1089"/>
                    <a:gd name="T11" fmla="*/ 0 h 454"/>
                    <a:gd name="T12" fmla="*/ 1089 w 1089"/>
                    <a:gd name="T13" fmla="*/ 136 h 454"/>
                  </a:gdLst>
                  <a:ahLst/>
                  <a:cxnLst>
                    <a:cxn ang="0">
                      <a:pos x="T0" y="T1"/>
                    </a:cxn>
                    <a:cxn ang="0">
                      <a:pos x="T2" y="T3"/>
                    </a:cxn>
                    <a:cxn ang="0">
                      <a:pos x="T4" y="T5"/>
                    </a:cxn>
                    <a:cxn ang="0">
                      <a:pos x="T6" y="T7"/>
                    </a:cxn>
                    <a:cxn ang="0">
                      <a:pos x="T8" y="T9"/>
                    </a:cxn>
                    <a:cxn ang="0">
                      <a:pos x="T10" y="T11"/>
                    </a:cxn>
                    <a:cxn ang="0">
                      <a:pos x="T12" y="T13"/>
                    </a:cxn>
                  </a:cxnLst>
                  <a:rect l="0" t="0" r="r" b="b"/>
                  <a:pathLst>
                    <a:path w="1089" h="454">
                      <a:moveTo>
                        <a:pt x="1089" y="136"/>
                      </a:moveTo>
                      <a:lnTo>
                        <a:pt x="907" y="454"/>
                      </a:lnTo>
                      <a:lnTo>
                        <a:pt x="0" y="454"/>
                      </a:lnTo>
                      <a:lnTo>
                        <a:pt x="0" y="317"/>
                      </a:lnTo>
                      <a:lnTo>
                        <a:pt x="181" y="0"/>
                      </a:lnTo>
                      <a:lnTo>
                        <a:pt x="1089" y="0"/>
                      </a:lnTo>
                      <a:lnTo>
                        <a:pt x="1089" y="136"/>
                      </a:lnTo>
                      <a:close/>
                    </a:path>
                  </a:pathLst>
                </a:custGeom>
                <a:noFill/>
                <a:ln w="25400">
                  <a:solidFill>
                    <a:srgbClr val="0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ja-JP" altLang="en-US" sz="600">
                    <a:solidFill>
                      <a:prstClr val="black"/>
                    </a:solidFill>
                  </a:endParaRPr>
                </a:p>
              </p:txBody>
            </p:sp>
          </p:grpSp>
          <p:sp>
            <p:nvSpPr>
              <p:cNvPr id="39" name="テキスト ボックス 38"/>
              <p:cNvSpPr txBox="1"/>
              <p:nvPr/>
            </p:nvSpPr>
            <p:spPr>
              <a:xfrm>
                <a:off x="5360008" y="3974867"/>
                <a:ext cx="1453317" cy="217836"/>
              </a:xfrm>
              <a:prstGeom prst="rect">
                <a:avLst/>
              </a:prstGeom>
              <a:noFill/>
            </p:spPr>
            <p:txBody>
              <a:bodyPr wrap="square" rtlCol="0">
                <a:spAutoFit/>
              </a:bodyPr>
              <a:lstStyle/>
              <a:p>
                <a:pPr algn="ctr" defTabSz="914400"/>
                <a:r>
                  <a:rPr lang="ja-JP" altLang="en-US" sz="600" dirty="0">
                    <a:solidFill>
                      <a:prstClr val="black"/>
                    </a:solidFill>
                  </a:rPr>
                  <a:t>利用者</a:t>
                </a:r>
                <a:r>
                  <a:rPr lang="ja-JP" altLang="en-US" sz="600" dirty="0" smtClean="0">
                    <a:solidFill>
                      <a:prstClr val="black"/>
                    </a:solidFill>
                  </a:rPr>
                  <a:t>（登録会員）</a:t>
                </a:r>
                <a:endParaRPr lang="ja-JP" altLang="en-US" sz="600" dirty="0">
                  <a:solidFill>
                    <a:prstClr val="black"/>
                  </a:solidFill>
                </a:endParaRPr>
              </a:p>
            </p:txBody>
          </p:sp>
          <p:sp>
            <p:nvSpPr>
              <p:cNvPr id="40" name="テキスト ボックス 39"/>
              <p:cNvSpPr txBox="1"/>
              <p:nvPr/>
            </p:nvSpPr>
            <p:spPr>
              <a:xfrm>
                <a:off x="5217469" y="3028890"/>
                <a:ext cx="1247700" cy="326753"/>
              </a:xfrm>
              <a:prstGeom prst="rect">
                <a:avLst/>
              </a:prstGeom>
              <a:noFill/>
            </p:spPr>
            <p:txBody>
              <a:bodyPr wrap="square" rtlCol="0">
                <a:spAutoFit/>
              </a:bodyPr>
              <a:lstStyle/>
              <a:p>
                <a:pPr defTabSz="914400"/>
                <a:r>
                  <a:rPr lang="ja-JP" altLang="en-US" sz="600" dirty="0" smtClean="0">
                    <a:solidFill>
                      <a:prstClr val="black"/>
                    </a:solidFill>
                  </a:rPr>
                  <a:t>スマートフォン、</a:t>
                </a:r>
                <a:endParaRPr lang="en-US" altLang="ja-JP" sz="600" dirty="0" smtClean="0">
                  <a:solidFill>
                    <a:prstClr val="black"/>
                  </a:solidFill>
                </a:endParaRPr>
              </a:p>
              <a:p>
                <a:pPr defTabSz="914400"/>
                <a:r>
                  <a:rPr lang="en-US" altLang="ja-JP" sz="600" dirty="0" smtClean="0">
                    <a:solidFill>
                      <a:prstClr val="black"/>
                    </a:solidFill>
                  </a:rPr>
                  <a:t>PC</a:t>
                </a:r>
                <a:r>
                  <a:rPr lang="ja-JP" altLang="en-US" sz="600" dirty="0" smtClean="0">
                    <a:solidFill>
                      <a:prstClr val="black"/>
                    </a:solidFill>
                  </a:rPr>
                  <a:t>等で情報を利用</a:t>
                </a:r>
                <a:endParaRPr lang="ja-JP" altLang="en-US" sz="600" dirty="0">
                  <a:solidFill>
                    <a:prstClr val="black"/>
                  </a:solidFill>
                </a:endParaRPr>
              </a:p>
            </p:txBody>
          </p:sp>
          <p:sp>
            <p:nvSpPr>
              <p:cNvPr id="41" name="テキスト ボックス 40"/>
              <p:cNvSpPr txBox="1"/>
              <p:nvPr/>
            </p:nvSpPr>
            <p:spPr>
              <a:xfrm>
                <a:off x="6299554" y="3068960"/>
                <a:ext cx="957700" cy="326753"/>
              </a:xfrm>
              <a:prstGeom prst="rect">
                <a:avLst/>
              </a:prstGeom>
              <a:noFill/>
            </p:spPr>
            <p:txBody>
              <a:bodyPr wrap="square" rtlCol="0">
                <a:spAutoFit/>
              </a:bodyPr>
              <a:lstStyle/>
              <a:p>
                <a:pPr defTabSz="914400"/>
                <a:r>
                  <a:rPr lang="en-US" altLang="ja-JP" sz="600" dirty="0" smtClean="0">
                    <a:solidFill>
                      <a:prstClr val="black"/>
                    </a:solidFill>
                  </a:rPr>
                  <a:t>CATV</a:t>
                </a:r>
                <a:r>
                  <a:rPr lang="ja-JP" altLang="en-US" sz="600" dirty="0" smtClean="0">
                    <a:solidFill>
                      <a:prstClr val="black"/>
                    </a:solidFill>
                  </a:rPr>
                  <a:t>経由で</a:t>
                </a:r>
                <a:endParaRPr lang="en-US" altLang="ja-JP" sz="600" dirty="0" smtClean="0">
                  <a:solidFill>
                    <a:prstClr val="black"/>
                  </a:solidFill>
                </a:endParaRPr>
              </a:p>
              <a:p>
                <a:pPr defTabSz="914400"/>
                <a:r>
                  <a:rPr lang="ja-JP" altLang="en-US" sz="600" dirty="0" smtClean="0">
                    <a:solidFill>
                      <a:prstClr val="black"/>
                    </a:solidFill>
                  </a:rPr>
                  <a:t>情報を利用</a:t>
                </a:r>
                <a:endParaRPr lang="ja-JP" altLang="en-US" sz="600" dirty="0">
                  <a:solidFill>
                    <a:prstClr val="black"/>
                  </a:solidFill>
                </a:endParaRPr>
              </a:p>
            </p:txBody>
          </p:sp>
          <p:cxnSp>
            <p:nvCxnSpPr>
              <p:cNvPr id="42" name="直線コネクタ 41"/>
              <p:cNvCxnSpPr>
                <a:stCxn id="30" idx="2"/>
              </p:cNvCxnSpPr>
              <p:nvPr/>
            </p:nvCxnSpPr>
            <p:spPr>
              <a:xfrm flipH="1">
                <a:off x="6015312" y="1828261"/>
                <a:ext cx="1400542" cy="0"/>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43" name="直線コネクタ 42"/>
              <p:cNvCxnSpPr/>
              <p:nvPr/>
            </p:nvCxnSpPr>
            <p:spPr>
              <a:xfrm flipV="1">
                <a:off x="6033120" y="1828261"/>
                <a:ext cx="0" cy="232642"/>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44" name="直線コネクタ 43"/>
              <p:cNvCxnSpPr/>
              <p:nvPr/>
            </p:nvCxnSpPr>
            <p:spPr>
              <a:xfrm flipH="1">
                <a:off x="5731510" y="2069197"/>
                <a:ext cx="1068493" cy="0"/>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45" name="直線コネクタ 44"/>
              <p:cNvCxnSpPr/>
              <p:nvPr/>
            </p:nvCxnSpPr>
            <p:spPr>
              <a:xfrm flipV="1">
                <a:off x="5731510" y="2052146"/>
                <a:ext cx="0" cy="331875"/>
              </a:xfrm>
              <a:prstGeom prst="line">
                <a:avLst/>
              </a:prstGeom>
              <a:ln w="38100">
                <a:prstDash val="solid"/>
              </a:ln>
            </p:spPr>
            <p:style>
              <a:lnRef idx="1">
                <a:schemeClr val="dk1"/>
              </a:lnRef>
              <a:fillRef idx="0">
                <a:schemeClr val="dk1"/>
              </a:fillRef>
              <a:effectRef idx="0">
                <a:schemeClr val="dk1"/>
              </a:effectRef>
              <a:fontRef idx="minor">
                <a:schemeClr val="tx1"/>
              </a:fontRef>
            </p:style>
          </p:cxnSp>
          <p:cxnSp>
            <p:nvCxnSpPr>
              <p:cNvPr id="46" name="直線コネクタ 45"/>
              <p:cNvCxnSpPr/>
              <p:nvPr/>
            </p:nvCxnSpPr>
            <p:spPr>
              <a:xfrm flipH="1" flipV="1">
                <a:off x="6798658" y="2049416"/>
                <a:ext cx="0" cy="227456"/>
              </a:xfrm>
              <a:prstGeom prst="line">
                <a:avLst/>
              </a:prstGeom>
              <a:ln w="38100">
                <a:prstDash val="solid"/>
              </a:ln>
            </p:spPr>
            <p:style>
              <a:lnRef idx="1">
                <a:schemeClr val="dk1"/>
              </a:lnRef>
              <a:fillRef idx="0">
                <a:schemeClr val="dk1"/>
              </a:fillRef>
              <a:effectRef idx="0">
                <a:schemeClr val="dk1"/>
              </a:effectRef>
              <a:fontRef idx="minor">
                <a:schemeClr val="tx1"/>
              </a:fontRef>
            </p:style>
          </p:cxnSp>
          <p:sp>
            <p:nvSpPr>
              <p:cNvPr id="47" name="テキスト ボックス 46"/>
              <p:cNvSpPr txBox="1"/>
              <p:nvPr/>
            </p:nvSpPr>
            <p:spPr>
              <a:xfrm>
                <a:off x="8481392" y="2951364"/>
                <a:ext cx="1453317" cy="217836"/>
              </a:xfrm>
              <a:prstGeom prst="rect">
                <a:avLst/>
              </a:prstGeom>
              <a:noFill/>
            </p:spPr>
            <p:txBody>
              <a:bodyPr wrap="square" rtlCol="0">
                <a:spAutoFit/>
              </a:bodyPr>
              <a:lstStyle/>
              <a:p>
                <a:pPr algn="ctr" defTabSz="914400"/>
                <a:r>
                  <a:rPr lang="ja-JP" altLang="en-US" sz="600" dirty="0" smtClean="0">
                    <a:solidFill>
                      <a:prstClr val="black"/>
                    </a:solidFill>
                  </a:rPr>
                  <a:t>薬局</a:t>
                </a:r>
                <a:endParaRPr lang="ja-JP" altLang="en-US" sz="600" dirty="0">
                  <a:solidFill>
                    <a:prstClr val="black"/>
                  </a:solidFill>
                </a:endParaRPr>
              </a:p>
            </p:txBody>
          </p:sp>
          <p:sp>
            <p:nvSpPr>
              <p:cNvPr id="48" name="正方形/長方形 47"/>
              <p:cNvSpPr/>
              <p:nvPr/>
            </p:nvSpPr>
            <p:spPr>
              <a:xfrm>
                <a:off x="6582184" y="3726905"/>
                <a:ext cx="891097" cy="422176"/>
              </a:xfrm>
              <a:prstGeom prst="rect">
                <a:avLst/>
              </a:prstGeom>
              <a:solidFill>
                <a:schemeClr val="bg1"/>
              </a:solidFill>
              <a:ln w="12700"/>
            </p:spPr>
            <p:style>
              <a:lnRef idx="2">
                <a:schemeClr val="dk1"/>
              </a:lnRef>
              <a:fillRef idx="1">
                <a:schemeClr val="lt1"/>
              </a:fillRef>
              <a:effectRef idx="0">
                <a:schemeClr val="dk1"/>
              </a:effectRef>
              <a:fontRef idx="minor">
                <a:schemeClr val="dk1"/>
              </a:fontRef>
            </p:style>
            <p:txBody>
              <a:bodyPr rtlCol="0" anchor="ctr"/>
              <a:lstStyle/>
              <a:p>
                <a:pPr algn="ctr" defTabSz="914400"/>
                <a:endParaRPr lang="ja-JP" altLang="en-US" sz="600">
                  <a:solidFill>
                    <a:prstClr val="black"/>
                  </a:solidFill>
                </a:endParaRPr>
              </a:p>
            </p:txBody>
          </p:sp>
          <p:sp>
            <p:nvSpPr>
              <p:cNvPr id="49" name="テキスト ボックス 48"/>
              <p:cNvSpPr txBox="1"/>
              <p:nvPr/>
            </p:nvSpPr>
            <p:spPr>
              <a:xfrm>
                <a:off x="6773085" y="3717032"/>
                <a:ext cx="844212" cy="326753"/>
              </a:xfrm>
              <a:prstGeom prst="rect">
                <a:avLst/>
              </a:prstGeom>
              <a:noFill/>
            </p:spPr>
            <p:txBody>
              <a:bodyPr wrap="square" rtlCol="0">
                <a:spAutoFit/>
              </a:bodyPr>
              <a:lstStyle/>
              <a:p>
                <a:pPr defTabSz="914400"/>
                <a:r>
                  <a:rPr lang="ja-JP" altLang="en-US" sz="600" dirty="0">
                    <a:solidFill>
                      <a:prstClr val="black"/>
                    </a:solidFill>
                  </a:rPr>
                  <a:t>共通</a:t>
                </a:r>
                <a:r>
                  <a:rPr lang="ja-JP" altLang="en-US" sz="600" dirty="0" smtClean="0">
                    <a:solidFill>
                      <a:prstClr val="black"/>
                    </a:solidFill>
                  </a:rPr>
                  <a:t>診察券</a:t>
                </a:r>
                <a:endParaRPr lang="en-US" altLang="ja-JP" sz="600" dirty="0" smtClean="0">
                  <a:solidFill>
                    <a:prstClr val="black"/>
                  </a:solidFill>
                </a:endParaRPr>
              </a:p>
              <a:p>
                <a:pPr defTabSz="914400"/>
                <a:r>
                  <a:rPr lang="ja-JP" altLang="en-US" sz="600" dirty="0" smtClean="0">
                    <a:solidFill>
                      <a:prstClr val="black"/>
                    </a:solidFill>
                  </a:rPr>
                  <a:t>○○花子</a:t>
                </a:r>
                <a:endParaRPr lang="ja-JP" altLang="en-US" sz="600" dirty="0">
                  <a:solidFill>
                    <a:prstClr val="black"/>
                  </a:solidFill>
                </a:endParaRPr>
              </a:p>
            </p:txBody>
          </p:sp>
          <p:sp>
            <p:nvSpPr>
              <p:cNvPr id="50" name="正方形/長方形 49"/>
              <p:cNvSpPr/>
              <p:nvPr/>
            </p:nvSpPr>
            <p:spPr>
              <a:xfrm>
                <a:off x="6665084" y="3756446"/>
                <a:ext cx="108001" cy="108000"/>
              </a:xfrm>
              <a:prstGeom prst="rect">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600">
                  <a:solidFill>
                    <a:prstClr val="white"/>
                  </a:solidFill>
                </a:endParaRPr>
              </a:p>
            </p:txBody>
          </p:sp>
          <p:sp>
            <p:nvSpPr>
              <p:cNvPr id="51" name="上矢印 50"/>
              <p:cNvSpPr/>
              <p:nvPr/>
            </p:nvSpPr>
            <p:spPr>
              <a:xfrm>
                <a:off x="7185248" y="3033550"/>
                <a:ext cx="148891" cy="611474"/>
              </a:xfrm>
              <a:prstGeom prst="upArrow">
                <a:avLst/>
              </a:prstGeom>
              <a:solidFill>
                <a:srgbClr val="CCFF33"/>
              </a:solidFill>
              <a:ln>
                <a:solidFill>
                  <a:srgbClr val="33C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600">
                  <a:solidFill>
                    <a:prstClr val="white"/>
                  </a:solidFill>
                </a:endParaRPr>
              </a:p>
            </p:txBody>
          </p:sp>
          <p:sp>
            <p:nvSpPr>
              <p:cNvPr id="52" name="テキスト ボックス 51"/>
              <p:cNvSpPr txBox="1"/>
              <p:nvPr/>
            </p:nvSpPr>
            <p:spPr>
              <a:xfrm>
                <a:off x="7401271" y="3789040"/>
                <a:ext cx="2304257" cy="326753"/>
              </a:xfrm>
              <a:prstGeom prst="rect">
                <a:avLst/>
              </a:prstGeom>
              <a:noFill/>
            </p:spPr>
            <p:txBody>
              <a:bodyPr wrap="square" rtlCol="0">
                <a:spAutoFit/>
              </a:bodyPr>
              <a:lstStyle/>
              <a:p>
                <a:pPr defTabSz="914400"/>
                <a:r>
                  <a:rPr lang="ja-JP" altLang="en-US" sz="600" dirty="0" smtClean="0">
                    <a:solidFill>
                      <a:prstClr val="black"/>
                    </a:solidFill>
                  </a:rPr>
                  <a:t>・カード１枚で連携機関等を受診可能</a:t>
                </a:r>
                <a:endParaRPr lang="en-US" altLang="ja-JP" sz="600" dirty="0" smtClean="0">
                  <a:solidFill>
                    <a:prstClr val="black"/>
                  </a:solidFill>
                </a:endParaRPr>
              </a:p>
              <a:p>
                <a:pPr defTabSz="914400"/>
                <a:r>
                  <a:rPr lang="ja-JP" altLang="en-US" sz="600" dirty="0" smtClean="0">
                    <a:solidFill>
                      <a:prstClr val="black"/>
                    </a:solidFill>
                  </a:rPr>
                  <a:t>・</a:t>
                </a:r>
                <a:r>
                  <a:rPr lang="en-US" altLang="ja-JP" sz="600" dirty="0" smtClean="0">
                    <a:solidFill>
                      <a:prstClr val="black"/>
                    </a:solidFill>
                  </a:rPr>
                  <a:t>ID</a:t>
                </a:r>
                <a:r>
                  <a:rPr lang="ja-JP" altLang="en-US" sz="600" dirty="0" smtClean="0">
                    <a:solidFill>
                      <a:prstClr val="black"/>
                    </a:solidFill>
                  </a:rPr>
                  <a:t>認証機能により自動的に情報取得</a:t>
                </a:r>
                <a:endParaRPr lang="ja-JP" altLang="en-US" sz="600" dirty="0">
                  <a:solidFill>
                    <a:prstClr val="black"/>
                  </a:solidFill>
                </a:endParaRPr>
              </a:p>
            </p:txBody>
          </p:sp>
          <p:sp>
            <p:nvSpPr>
              <p:cNvPr id="53" name="角丸四角形 52"/>
              <p:cNvSpPr/>
              <p:nvPr/>
            </p:nvSpPr>
            <p:spPr>
              <a:xfrm>
                <a:off x="7486915" y="3284984"/>
                <a:ext cx="2074597" cy="468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defTabSz="914400"/>
                <a:r>
                  <a:rPr lang="ja-JP" altLang="en-US" sz="600" dirty="0" smtClean="0">
                    <a:solidFill>
                      <a:prstClr val="black"/>
                    </a:solidFill>
                  </a:rPr>
                  <a:t>各医療機関が連携</a:t>
                </a:r>
                <a:endParaRPr lang="en-US" altLang="ja-JP" sz="600" dirty="0" smtClean="0">
                  <a:solidFill>
                    <a:prstClr val="black"/>
                  </a:solidFill>
                </a:endParaRPr>
              </a:p>
              <a:p>
                <a:pPr defTabSz="914400"/>
                <a:r>
                  <a:rPr lang="ja-JP" altLang="en-US" sz="600" dirty="0" smtClean="0">
                    <a:solidFill>
                      <a:prstClr val="black"/>
                    </a:solidFill>
                  </a:rPr>
                  <a:t>①診療情報・投薬情報の共有</a:t>
                </a:r>
                <a:endParaRPr lang="en-US" altLang="ja-JP" sz="600" dirty="0" smtClean="0">
                  <a:solidFill>
                    <a:prstClr val="black"/>
                  </a:solidFill>
                </a:endParaRPr>
              </a:p>
              <a:p>
                <a:pPr defTabSz="914400"/>
                <a:r>
                  <a:rPr lang="ja-JP" altLang="en-US" sz="600" dirty="0" smtClean="0">
                    <a:solidFill>
                      <a:prstClr val="black"/>
                    </a:solidFill>
                  </a:rPr>
                  <a:t>②運営費用の共同負担</a:t>
                </a:r>
                <a:endParaRPr lang="en-US" altLang="ja-JP" sz="600" dirty="0" smtClean="0">
                  <a:solidFill>
                    <a:prstClr val="black"/>
                  </a:solidFill>
                </a:endParaRPr>
              </a:p>
            </p:txBody>
          </p:sp>
          <p:pic>
            <p:nvPicPr>
              <p:cNvPr id="54" name="図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13440" y="2449642"/>
                <a:ext cx="648072" cy="547253"/>
              </a:xfrm>
              <a:prstGeom prst="rect">
                <a:avLst/>
              </a:prstGeom>
            </p:spPr>
          </p:pic>
          <p:sp>
            <p:nvSpPr>
              <p:cNvPr id="55" name="左右矢印 54"/>
              <p:cNvSpPr/>
              <p:nvPr/>
            </p:nvSpPr>
            <p:spPr>
              <a:xfrm rot="13064915">
                <a:off x="8723793" y="2071496"/>
                <a:ext cx="616041" cy="324000"/>
              </a:xfrm>
              <a:prstGeom prst="leftRightArrow">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600">
                  <a:solidFill>
                    <a:prstClr val="white"/>
                  </a:solidFill>
                </a:endParaRPr>
              </a:p>
            </p:txBody>
          </p:sp>
          <p:pic>
            <p:nvPicPr>
              <p:cNvPr id="56" name="Picture 17" descr="MC90043262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01415" y="3409812"/>
                <a:ext cx="507966" cy="656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9" name="円/楕円 108"/>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16</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161777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大項目"/>
          <p:cNvSpPr txBox="1"/>
          <p:nvPr/>
        </p:nvSpPr>
        <p:spPr>
          <a:xfrm>
            <a:off x="0" y="0"/>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a:latin typeface="HGP創英角ｺﾞｼｯｸUB" pitchFamily="50" charset="-128"/>
                <a:ea typeface="HGP創英角ｺﾞｼｯｸUB" pitchFamily="50" charset="-128"/>
                <a:cs typeface="Courier New" pitchFamily="49" charset="0"/>
              </a:rPr>
              <a:t>Ⅰ</a:t>
            </a:r>
            <a:r>
              <a:rPr lang="ja-JP" altLang="en-US" sz="2200" dirty="0" err="1" smtClean="0">
                <a:latin typeface="HGP創英角ｺﾞｼｯｸUB" pitchFamily="50" charset="-128"/>
                <a:ea typeface="HGP創英角ｺﾞｼｯｸUB" pitchFamily="50" charset="-128"/>
                <a:cs typeface="Courier New" pitchFamily="49" charset="0"/>
              </a:rPr>
              <a:t>．</a:t>
            </a:r>
            <a:r>
              <a:rPr lang="ja-JP" altLang="en-US" sz="2200" dirty="0" smtClean="0">
                <a:latin typeface="HGP創英角ｺﾞｼｯｸUB" pitchFamily="50" charset="-128"/>
                <a:ea typeface="HGP創英角ｺﾞｼｯｸUB" pitchFamily="50" charset="-128"/>
                <a:cs typeface="Courier New" pitchFamily="49" charset="0"/>
              </a:rPr>
              <a:t>地方創生と経済好循環の確立</a:t>
            </a:r>
            <a:r>
              <a:rPr lang="en-US" altLang="ja-JP" sz="20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 </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　２．</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を活用した地域の活性化　</a:t>
            </a:r>
            <a:r>
              <a:rPr lang="en-US" altLang="ja-JP" sz="1600" dirty="0" smtClean="0">
                <a:latin typeface="HGP創英角ｺﾞｼｯｸUB" pitchFamily="50" charset="-128"/>
                <a:ea typeface="HGP創英角ｺﾞｼｯｸUB" pitchFamily="50" charset="-128"/>
                <a:cs typeface="Courier New" pitchFamily="49" charset="0"/>
              </a:rPr>
              <a:t>-</a:t>
            </a:r>
            <a:endParaRPr lang="en-US" altLang="ja-JP" sz="1600" dirty="0">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63" name="角丸四角形 62"/>
          <p:cNvSpPr/>
          <p:nvPr/>
        </p:nvSpPr>
        <p:spPr>
          <a:xfrm rot="16200000">
            <a:off x="3825365" y="-2356900"/>
            <a:ext cx="2083582" cy="9488218"/>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64" name="Rectangle 4"/>
          <p:cNvSpPr>
            <a:spLocks noChangeArrowheads="1"/>
          </p:cNvSpPr>
          <p:nvPr/>
        </p:nvSpPr>
        <p:spPr bwMode="auto">
          <a:xfrm>
            <a:off x="314964" y="2532568"/>
            <a:ext cx="9033065" cy="803297"/>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indent="-285750">
              <a:lnSpc>
                <a:spcPct val="110000"/>
              </a:lnSpc>
              <a:spcBef>
                <a:spcPts val="400"/>
              </a:spcBef>
              <a:buClr>
                <a:srgbClr val="FF9900"/>
              </a:buClr>
              <a:buSzPct val="120000"/>
              <a:buFont typeface="Arial" pitchFamily="34" charset="0"/>
              <a:buChar char="•"/>
              <a:defRPr/>
            </a:pPr>
            <a:r>
              <a:rPr lang="ja-JP" altLang="en-US" sz="1400" dirty="0">
                <a:ln w="1905"/>
                <a:latin typeface="ＭＳ 明朝" panose="02020609040205080304" pitchFamily="17" charset="-128"/>
                <a:ea typeface="ＭＳ 明朝" panose="02020609040205080304" pitchFamily="17" charset="-128"/>
              </a:rPr>
              <a:t>地域が抱える様々な課題を解決するため、</a:t>
            </a:r>
            <a:r>
              <a:rPr lang="en-US" altLang="ja-JP" sz="1400" dirty="0">
                <a:ln w="1905"/>
                <a:latin typeface="ＭＳ 明朝" panose="02020609040205080304" pitchFamily="17" charset="-128"/>
                <a:ea typeface="ＭＳ 明朝" panose="02020609040205080304" pitchFamily="17" charset="-128"/>
              </a:rPr>
              <a:t>ICT</a:t>
            </a:r>
            <a:r>
              <a:rPr lang="ja-JP" altLang="en-US" sz="1400" dirty="0">
                <a:ln w="1905"/>
                <a:latin typeface="ＭＳ 明朝" panose="02020609040205080304" pitchFamily="17" charset="-128"/>
                <a:ea typeface="ＭＳ 明朝" panose="02020609040205080304" pitchFamily="17" charset="-128"/>
              </a:rPr>
              <a:t>の知見等を有する</a:t>
            </a:r>
            <a:r>
              <a:rPr lang="ja-JP" altLang="en-US" sz="1400" dirty="0" smtClean="0">
                <a:ln w="1905"/>
                <a:latin typeface="ＭＳ 明朝" panose="02020609040205080304" pitchFamily="17" charset="-128"/>
                <a:ea typeface="ＭＳ 明朝" panose="02020609040205080304" pitchFamily="17" charset="-128"/>
              </a:rPr>
              <a:t>「</a:t>
            </a:r>
            <a:r>
              <a:rPr lang="en-US" altLang="ja-JP" sz="1400" dirty="0" smtClean="0">
                <a:ln w="1905"/>
                <a:latin typeface="ＭＳ 明朝" panose="02020609040205080304" pitchFamily="17" charset="-128"/>
                <a:ea typeface="ＭＳ 明朝" panose="02020609040205080304" pitchFamily="17" charset="-128"/>
              </a:rPr>
              <a:t>ICT</a:t>
            </a:r>
            <a:r>
              <a:rPr lang="ja-JP" altLang="en-US" sz="1400" dirty="0" smtClean="0">
                <a:ln w="1905"/>
                <a:latin typeface="ＭＳ 明朝" panose="02020609040205080304" pitchFamily="17" charset="-128"/>
                <a:ea typeface="ＭＳ 明朝" panose="02020609040205080304" pitchFamily="17" charset="-128"/>
              </a:rPr>
              <a:t>地域マネージャー」</a:t>
            </a:r>
            <a:r>
              <a:rPr lang="ja-JP" altLang="en-US" sz="1400" dirty="0">
                <a:ln w="1905"/>
                <a:latin typeface="ＭＳ 明朝" panose="02020609040205080304" pitchFamily="17" charset="-128"/>
                <a:ea typeface="ＭＳ 明朝" panose="02020609040205080304" pitchFamily="17" charset="-128"/>
              </a:rPr>
              <a:t>等を派遣し、</a:t>
            </a:r>
            <a:r>
              <a:rPr lang="en-US" altLang="ja-JP" sz="1400" dirty="0">
                <a:ln w="1905"/>
                <a:latin typeface="ＭＳ 明朝" panose="02020609040205080304" pitchFamily="17" charset="-128"/>
                <a:ea typeface="ＭＳ 明朝" panose="02020609040205080304" pitchFamily="17" charset="-128"/>
              </a:rPr>
              <a:t>ICT</a:t>
            </a:r>
            <a:r>
              <a:rPr lang="ja-JP" altLang="en-US" sz="1400" dirty="0">
                <a:ln w="1905"/>
                <a:latin typeface="ＭＳ 明朝" panose="02020609040205080304" pitchFamily="17" charset="-128"/>
                <a:ea typeface="ＭＳ 明朝" panose="02020609040205080304" pitchFamily="17" charset="-128"/>
              </a:rPr>
              <a:t>利活用に関する助言等を行うことで、地域情報化の中核を担える人材を育成するとともに、活力と魅力ある地域づくりに寄与する。</a:t>
            </a:r>
          </a:p>
        </p:txBody>
      </p:sp>
      <p:sp>
        <p:nvSpPr>
          <p:cNvPr id="65" name="テキスト ボックス 64"/>
          <p:cNvSpPr txBox="1"/>
          <p:nvPr/>
        </p:nvSpPr>
        <p:spPr>
          <a:xfrm>
            <a:off x="196425" y="1345418"/>
            <a:ext cx="9565332"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ja-JP" altLang="en-US" dirty="0">
                <a:ln w="1905"/>
                <a:latin typeface="HGP創英角ｺﾞｼｯｸUB" pitchFamily="50" charset="-128"/>
                <a:ea typeface="HGP創英角ｺﾞｼｯｸUB" pitchFamily="50" charset="-128"/>
              </a:rPr>
              <a:t>　地域情報化</a:t>
            </a:r>
            <a:r>
              <a:rPr lang="ja-JP" altLang="en-US" dirty="0" smtClean="0">
                <a:ln w="1905"/>
                <a:latin typeface="HGP創英角ｺﾞｼｯｸUB" pitchFamily="50" charset="-128"/>
                <a:ea typeface="HGP創英角ｺﾞｼｯｸUB" pitchFamily="50" charset="-128"/>
              </a:rPr>
              <a:t>の推進</a:t>
            </a:r>
            <a:endParaRPr lang="ja-JP" altLang="en-US" dirty="0">
              <a:ln w="1905"/>
              <a:latin typeface="HGP創英角ｺﾞｼｯｸUB" pitchFamily="50" charset="-128"/>
              <a:ea typeface="HGP創英角ｺﾞｼｯｸUB" pitchFamily="50" charset="-128"/>
            </a:endParaRPr>
          </a:p>
        </p:txBody>
      </p:sp>
      <p:sp>
        <p:nvSpPr>
          <p:cNvPr id="21" name="中項目"/>
          <p:cNvSpPr/>
          <p:nvPr/>
        </p:nvSpPr>
        <p:spPr>
          <a:xfrm>
            <a:off x="120120" y="742088"/>
            <a:ext cx="6356984"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pPr defTabSz="914283"/>
            <a:r>
              <a:rPr lang="en-US" altLang="ja-JP" sz="2000" dirty="0">
                <a:solidFill>
                  <a:prstClr val="black"/>
                </a:solidFill>
                <a:latin typeface="HGP創英角ｺﾞｼｯｸUB" pitchFamily="50" charset="-128"/>
                <a:ea typeface="HGP創英角ｺﾞｼｯｸUB" pitchFamily="50" charset="-128"/>
              </a:rPr>
              <a:t>(3)</a:t>
            </a:r>
            <a:r>
              <a:rPr lang="ja-JP" altLang="en-US" sz="2000" dirty="0">
                <a:solidFill>
                  <a:prstClr val="black"/>
                </a:solidFill>
                <a:latin typeface="HGP創英角ｺﾞｼｯｸUB" pitchFamily="50" charset="-128"/>
                <a:ea typeface="HGP創英角ｺﾞｼｯｸUB" pitchFamily="50" charset="-128"/>
              </a:rPr>
              <a:t>地域課題解決に資する取組への</a:t>
            </a:r>
            <a:r>
              <a:rPr lang="en-US" altLang="ja-JP" sz="2000" dirty="0">
                <a:solidFill>
                  <a:prstClr val="black"/>
                </a:solidFill>
                <a:latin typeface="HGP創英角ｺﾞｼｯｸUB" pitchFamily="50" charset="-128"/>
                <a:ea typeface="HGP創英角ｺﾞｼｯｸUB" pitchFamily="50" charset="-128"/>
              </a:rPr>
              <a:t>ICT</a:t>
            </a:r>
            <a:r>
              <a:rPr lang="ja-JP" altLang="en-US" sz="2000" dirty="0">
                <a:solidFill>
                  <a:prstClr val="black"/>
                </a:solidFill>
                <a:latin typeface="HGP創英角ｺﾞｼｯｸUB" pitchFamily="50" charset="-128"/>
                <a:ea typeface="HGP創英角ｺﾞｼｯｸUB" pitchFamily="50" charset="-128"/>
              </a:rPr>
              <a:t>専門家の派遣</a:t>
            </a:r>
          </a:p>
        </p:txBody>
      </p:sp>
      <p:sp>
        <p:nvSpPr>
          <p:cNvPr id="22" name="テキスト ボックス 21"/>
          <p:cNvSpPr txBox="1"/>
          <p:nvPr/>
        </p:nvSpPr>
        <p:spPr>
          <a:xfrm>
            <a:off x="597347" y="1894770"/>
            <a:ext cx="3928963" cy="492443"/>
          </a:xfrm>
          <a:prstGeom prst="rect">
            <a:avLst/>
          </a:prstGeom>
          <a:noFill/>
          <a:ln w="12700">
            <a:noFill/>
            <a:prstDash val="lgDash"/>
          </a:ln>
        </p:spPr>
        <p:txBody>
          <a:bodyPr wrap="square" rtlCol="0">
            <a:spAutoFit/>
          </a:bodyPr>
          <a:lstStyle/>
          <a:p>
            <a:pPr defTabSz="914283"/>
            <a:r>
              <a:rPr lang="en-US" altLang="ja-JP" sz="1300" dirty="0">
                <a:solidFill>
                  <a:prstClr val="black"/>
                </a:solidFill>
              </a:rPr>
              <a:t>【</a:t>
            </a:r>
            <a:r>
              <a:rPr lang="ja-JP" altLang="en-US" sz="1300" dirty="0">
                <a:solidFill>
                  <a:prstClr val="black"/>
                </a:solidFill>
              </a:rPr>
              <a:t>予算</a:t>
            </a:r>
            <a:r>
              <a:rPr lang="en-US" altLang="ja-JP" sz="1300" dirty="0">
                <a:solidFill>
                  <a:prstClr val="black"/>
                </a:solidFill>
              </a:rPr>
              <a:t>】</a:t>
            </a:r>
            <a:r>
              <a:rPr lang="ja-JP" altLang="en-US" sz="1300" dirty="0">
                <a:solidFill>
                  <a:prstClr val="black"/>
                </a:solidFill>
              </a:rPr>
              <a:t>　地域情報化の推進（本省）事業　　１．３億円</a:t>
            </a:r>
            <a:endParaRPr lang="en-US" altLang="ja-JP" sz="1300" dirty="0">
              <a:solidFill>
                <a:prstClr val="black"/>
              </a:solidFill>
            </a:endParaRPr>
          </a:p>
          <a:p>
            <a:pPr defTabSz="914283"/>
            <a:r>
              <a:rPr lang="ja-JP" altLang="en-US" sz="1300" dirty="0">
                <a:solidFill>
                  <a:prstClr val="black"/>
                </a:solidFill>
              </a:rPr>
              <a:t>　　　　　（２８年度　１．２億円）　</a:t>
            </a:r>
            <a:endParaRPr lang="en-US" altLang="ja-JP" sz="1300" dirty="0">
              <a:solidFill>
                <a:prstClr val="black"/>
              </a:solidFill>
            </a:endParaRPr>
          </a:p>
        </p:txBody>
      </p:sp>
      <p:pic>
        <p:nvPicPr>
          <p:cNvPr id="2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1825" y="3543306"/>
            <a:ext cx="5572008" cy="3258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円/楕円 10"/>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17</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4206291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83540" y="55510"/>
            <a:ext cx="8915400" cy="451478"/>
          </a:xfrm>
        </p:spPr>
        <p:txBody>
          <a:bodyPr/>
          <a:lstStyle/>
          <a:p>
            <a:r>
              <a:rPr lang="en-US" altLang="ja-JP" dirty="0"/>
              <a:t>ICT</a:t>
            </a:r>
            <a:r>
              <a:rPr lang="ja-JP" altLang="en-US" dirty="0"/>
              <a:t>地域マネージャー制度について</a:t>
            </a:r>
            <a:endParaRPr kumimoji="1" lang="ja-JP" altLang="en-US" dirty="0"/>
          </a:p>
        </p:txBody>
      </p:sp>
      <p:sp>
        <p:nvSpPr>
          <p:cNvPr id="3" name="AutoShape 10"/>
          <p:cNvSpPr>
            <a:spLocks noChangeArrowheads="1"/>
          </p:cNvSpPr>
          <p:nvPr/>
        </p:nvSpPr>
        <p:spPr bwMode="auto">
          <a:xfrm>
            <a:off x="117354" y="640661"/>
            <a:ext cx="9701309" cy="1822037"/>
          </a:xfrm>
          <a:prstGeom prst="roundRect">
            <a:avLst>
              <a:gd name="adj" fmla="val 782"/>
            </a:avLst>
          </a:prstGeom>
          <a:ln>
            <a:headEnd/>
            <a:tailEnd/>
          </a:ln>
        </p:spPr>
        <p:style>
          <a:lnRef idx="2">
            <a:schemeClr val="accent6"/>
          </a:lnRef>
          <a:fillRef idx="1">
            <a:schemeClr val="lt1"/>
          </a:fillRef>
          <a:effectRef idx="0">
            <a:schemeClr val="accent6"/>
          </a:effectRef>
          <a:fontRef idx="minor">
            <a:schemeClr val="dk1"/>
          </a:fontRef>
        </p:style>
        <p:txBody>
          <a:bodyPr wrap="square">
            <a:spAutoFit/>
          </a:bodyPr>
          <a:lstStyle/>
          <a:p>
            <a:pPr marL="182563" indent="-182563" defTabSz="914400">
              <a:spcBef>
                <a:spcPts val="600"/>
              </a:spcBef>
              <a:spcAft>
                <a:spcPct val="20000"/>
              </a:spcAft>
              <a:defRPr/>
            </a:pPr>
            <a:r>
              <a:rPr lang="ja-JP" altLang="en-US" sz="1600" dirty="0" smtClean="0">
                <a:solidFill>
                  <a:prstClr val="black"/>
                </a:solidFill>
                <a:latin typeface="ＭＳ Ｐゴシック"/>
              </a:rPr>
              <a:t>○　</a:t>
            </a:r>
            <a:r>
              <a:rPr lang="ja-JP" altLang="en-US" sz="1600" u="sng" dirty="0" smtClean="0">
                <a:solidFill>
                  <a:prstClr val="black"/>
                </a:solidFill>
                <a:latin typeface="ＭＳ Ｐゴシック"/>
              </a:rPr>
              <a:t>地方公共団体からの要請に基づき、</a:t>
            </a:r>
            <a:r>
              <a:rPr lang="en-US" altLang="ja-JP" sz="1600" u="sng" dirty="0" smtClean="0">
                <a:solidFill>
                  <a:prstClr val="black"/>
                </a:solidFill>
                <a:latin typeface="ＭＳ Ｐゴシック"/>
              </a:rPr>
              <a:t>ICT</a:t>
            </a:r>
            <a:r>
              <a:rPr lang="ja-JP" altLang="en-US" sz="1600" u="sng" dirty="0" smtClean="0">
                <a:solidFill>
                  <a:prstClr val="black"/>
                </a:solidFill>
                <a:latin typeface="ＭＳ Ｐゴシック"/>
              </a:rPr>
              <a:t>を地域の課題解決に活用する取組に対して、</a:t>
            </a:r>
            <a:r>
              <a:rPr lang="en-US" altLang="ja-JP" sz="1600" u="sng" dirty="0" smtClean="0">
                <a:solidFill>
                  <a:prstClr val="black"/>
                </a:solidFill>
                <a:latin typeface="ＭＳ Ｐゴシック"/>
              </a:rPr>
              <a:t>ICT</a:t>
            </a:r>
            <a:r>
              <a:rPr lang="ja-JP" altLang="en-US" sz="1600" u="sng" dirty="0" smtClean="0">
                <a:solidFill>
                  <a:prstClr val="black"/>
                </a:solidFill>
                <a:latin typeface="ＭＳ Ｐゴシック"/>
              </a:rPr>
              <a:t>の知見、ノウハウを有する専門家を派遣し</a:t>
            </a:r>
            <a:r>
              <a:rPr lang="ja-JP" altLang="en-US" sz="1600" dirty="0" smtClean="0">
                <a:solidFill>
                  <a:prstClr val="black"/>
                </a:solidFill>
                <a:latin typeface="ＭＳ Ｐゴシック"/>
              </a:rPr>
              <a:t>、一次産業・地場産業の振興、観光振興、安全・安心な社会の構築、ブロードバンド環境の整備などの分野において、</a:t>
            </a:r>
            <a:r>
              <a:rPr lang="ja-JP" altLang="en-US" sz="1600" u="sng" dirty="0" smtClean="0">
                <a:solidFill>
                  <a:prstClr val="black"/>
                </a:solidFill>
                <a:latin typeface="ＭＳ Ｐゴシック"/>
              </a:rPr>
              <a:t>プロジェクトの計画、実行等の各フェーズにおいて助言等の支援を行うもの。</a:t>
            </a:r>
            <a:endParaRPr lang="en-US" altLang="ja-JP" sz="1600" u="sng" dirty="0" smtClean="0">
              <a:solidFill>
                <a:prstClr val="black"/>
              </a:solidFill>
              <a:latin typeface="ＭＳ Ｐゴシック"/>
            </a:endParaRPr>
          </a:p>
          <a:p>
            <a:pPr marL="182563" indent="-182563" defTabSz="914400">
              <a:spcBef>
                <a:spcPts val="600"/>
              </a:spcBef>
              <a:spcAft>
                <a:spcPct val="20000"/>
              </a:spcAft>
              <a:defRPr/>
            </a:pPr>
            <a:r>
              <a:rPr lang="ja-JP" altLang="en-US" sz="1600" dirty="0" smtClean="0">
                <a:solidFill>
                  <a:prstClr val="black"/>
                </a:solidFill>
                <a:latin typeface="ＭＳ Ｐゴシック"/>
              </a:rPr>
              <a:t>○　総合通信局等の紹介や、セミナー等あらゆる場を捉えた周知活動により、当制度に対する自治体の認知度が向上。</a:t>
            </a:r>
            <a:r>
              <a:rPr lang="ja-JP" altLang="en-US" sz="1600" u="sng" dirty="0" smtClean="0">
                <a:solidFill>
                  <a:prstClr val="black"/>
                </a:solidFill>
                <a:latin typeface="ＭＳ Ｐゴシック"/>
              </a:rPr>
              <a:t>派遣件数は継続的に増加傾向にある。</a:t>
            </a:r>
            <a:endParaRPr lang="en-US" altLang="ja-JP" sz="1600" u="sng" dirty="0" smtClean="0">
              <a:solidFill>
                <a:prstClr val="black"/>
              </a:solidFill>
              <a:latin typeface="ＭＳ Ｐゴシック"/>
            </a:endParaRPr>
          </a:p>
          <a:p>
            <a:pPr marL="182563" indent="-182563" defTabSz="914400">
              <a:spcBef>
                <a:spcPts val="600"/>
              </a:spcBef>
              <a:spcAft>
                <a:spcPct val="20000"/>
              </a:spcAft>
              <a:defRPr/>
            </a:pPr>
            <a:r>
              <a:rPr lang="ja-JP" altLang="en-US" sz="1600" dirty="0" smtClean="0">
                <a:solidFill>
                  <a:prstClr val="black"/>
                </a:solidFill>
                <a:latin typeface="ＭＳ Ｐゴシック"/>
              </a:rPr>
              <a:t>○　これまでの実績を考慮すると、</a:t>
            </a:r>
            <a:r>
              <a:rPr lang="ja-JP" altLang="en-US" sz="1600" u="sng" dirty="0" smtClean="0">
                <a:solidFill>
                  <a:prstClr val="black"/>
                </a:solidFill>
                <a:latin typeface="ＭＳ Ｐゴシック"/>
              </a:rPr>
              <a:t>平成</a:t>
            </a:r>
            <a:r>
              <a:rPr lang="en-US" altLang="ja-JP" sz="1600" u="sng" dirty="0" smtClean="0">
                <a:solidFill>
                  <a:prstClr val="black"/>
                </a:solidFill>
                <a:latin typeface="ＭＳ Ｐゴシック"/>
              </a:rPr>
              <a:t>29</a:t>
            </a:r>
            <a:r>
              <a:rPr lang="ja-JP" altLang="en-US" sz="1600" u="sng" dirty="0" smtClean="0">
                <a:solidFill>
                  <a:prstClr val="black"/>
                </a:solidFill>
                <a:latin typeface="ＭＳ Ｐゴシック"/>
              </a:rPr>
              <a:t>年度は</a:t>
            </a:r>
            <a:r>
              <a:rPr lang="en-US" altLang="ja-JP" sz="1600" u="sng" dirty="0" smtClean="0">
                <a:solidFill>
                  <a:prstClr val="black"/>
                </a:solidFill>
                <a:latin typeface="ＭＳ Ｐゴシック"/>
              </a:rPr>
              <a:t>680</a:t>
            </a:r>
            <a:r>
              <a:rPr lang="ja-JP" altLang="en-US" sz="1600" u="sng" dirty="0" smtClean="0">
                <a:solidFill>
                  <a:prstClr val="black"/>
                </a:solidFill>
                <a:latin typeface="ＭＳ Ｐゴシック"/>
              </a:rPr>
              <a:t>回（約</a:t>
            </a:r>
            <a:r>
              <a:rPr lang="en-US" altLang="ja-JP" sz="1600" u="sng" dirty="0" smtClean="0">
                <a:solidFill>
                  <a:prstClr val="black"/>
                </a:solidFill>
                <a:latin typeface="ＭＳ Ｐゴシック"/>
              </a:rPr>
              <a:t>225</a:t>
            </a:r>
            <a:r>
              <a:rPr lang="ja-JP" altLang="en-US" sz="1600" u="sng" dirty="0" smtClean="0">
                <a:solidFill>
                  <a:prstClr val="black"/>
                </a:solidFill>
                <a:latin typeface="ＭＳ Ｐゴシック"/>
              </a:rPr>
              <a:t>地域）程度の派遣が見込まれる。</a:t>
            </a:r>
            <a:endParaRPr lang="ja-JP" altLang="en-US" sz="1600" u="sng" dirty="0">
              <a:solidFill>
                <a:prstClr val="black"/>
              </a:solidFill>
              <a:latin typeface="ＭＳ Ｐゴシック"/>
            </a:endParaRPr>
          </a:p>
        </p:txBody>
      </p:sp>
      <p:graphicFrame>
        <p:nvGraphicFramePr>
          <p:cNvPr id="4" name="グラフ 3"/>
          <p:cNvGraphicFramePr/>
          <p:nvPr>
            <p:extLst>
              <p:ext uri="{D42A27DB-BD31-4B8C-83A1-F6EECF244321}">
                <p14:modId xmlns:p14="http://schemas.microsoft.com/office/powerpoint/2010/main" val="728216292"/>
              </p:ext>
            </p:extLst>
          </p:nvPr>
        </p:nvGraphicFramePr>
        <p:xfrm>
          <a:off x="5229920" y="2780928"/>
          <a:ext cx="4442657" cy="3960441"/>
        </p:xfrm>
        <a:graphic>
          <a:graphicData uri="http://schemas.openxmlformats.org/drawingml/2006/chart">
            <c:chart xmlns:c="http://schemas.openxmlformats.org/drawingml/2006/chart" xmlns:r="http://schemas.openxmlformats.org/officeDocument/2006/relationships" r:id="rId3"/>
          </a:graphicData>
        </a:graphic>
      </p:graphicFrame>
      <p:sp>
        <p:nvSpPr>
          <p:cNvPr id="5" name="正方形/長方形 4"/>
          <p:cNvSpPr/>
          <p:nvPr/>
        </p:nvSpPr>
        <p:spPr>
          <a:xfrm>
            <a:off x="8483600" y="3996128"/>
            <a:ext cx="260854" cy="1209110"/>
          </a:xfrm>
          <a:prstGeom prst="rect">
            <a:avLst/>
          </a:prstGeom>
          <a:noFill/>
          <a:ln w="2222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6" name="四角形吹き出し 5"/>
          <p:cNvSpPr/>
          <p:nvPr/>
        </p:nvSpPr>
        <p:spPr>
          <a:xfrm>
            <a:off x="8891018" y="4574957"/>
            <a:ext cx="936104" cy="352824"/>
          </a:xfrm>
          <a:prstGeom prst="wedgeRectCallout">
            <a:avLst>
              <a:gd name="adj1" fmla="val -68006"/>
              <a:gd name="adj2" fmla="val 106936"/>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ja-JP" sz="1200" dirty="0" smtClean="0">
                <a:solidFill>
                  <a:prstClr val="white"/>
                </a:solidFill>
              </a:rPr>
              <a:t>8</a:t>
            </a:r>
            <a:r>
              <a:rPr lang="ja-JP" altLang="en-US" sz="1200" dirty="0" smtClean="0">
                <a:solidFill>
                  <a:prstClr val="white"/>
                </a:solidFill>
              </a:rPr>
              <a:t>月末現在</a:t>
            </a:r>
            <a:endParaRPr lang="en-US" altLang="ja-JP" sz="1200" dirty="0" smtClean="0">
              <a:solidFill>
                <a:prstClr val="white"/>
              </a:solidFill>
            </a:endParaRPr>
          </a:p>
        </p:txBody>
      </p:sp>
      <p:sp>
        <p:nvSpPr>
          <p:cNvPr id="7" name="正方形/長方形 6"/>
          <p:cNvSpPr/>
          <p:nvPr/>
        </p:nvSpPr>
        <p:spPr>
          <a:xfrm>
            <a:off x="8822092" y="3175719"/>
            <a:ext cx="855868" cy="405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altLang="ja-JP" dirty="0" smtClean="0">
                <a:solidFill>
                  <a:prstClr val="black"/>
                </a:solidFill>
              </a:rPr>
              <a:t>680</a:t>
            </a:r>
            <a:r>
              <a:rPr lang="ja-JP" altLang="en-US" sz="1200" dirty="0" smtClean="0">
                <a:solidFill>
                  <a:prstClr val="black"/>
                </a:solidFill>
              </a:rPr>
              <a:t>程度</a:t>
            </a:r>
            <a:endParaRPr lang="ja-JP" altLang="en-US" sz="1200" dirty="0">
              <a:solidFill>
                <a:prstClr val="black"/>
              </a:solidFill>
            </a:endParaRPr>
          </a:p>
        </p:txBody>
      </p:sp>
      <p:sp>
        <p:nvSpPr>
          <p:cNvPr id="33" name="正方形/長方形 32"/>
          <p:cNvSpPr/>
          <p:nvPr/>
        </p:nvSpPr>
        <p:spPr>
          <a:xfrm>
            <a:off x="6900768" y="4357181"/>
            <a:ext cx="927876" cy="405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ja-JP" altLang="en-US" sz="1400" dirty="0" smtClean="0">
                <a:solidFill>
                  <a:prstClr val="black"/>
                </a:solidFill>
              </a:rPr>
              <a:t>（</a:t>
            </a:r>
            <a:r>
              <a:rPr lang="en-US" altLang="ja-JP" sz="1400" dirty="0" smtClean="0">
                <a:solidFill>
                  <a:prstClr val="black"/>
                </a:solidFill>
              </a:rPr>
              <a:t>145</a:t>
            </a:r>
            <a:r>
              <a:rPr lang="ja-JP" altLang="en-US" sz="1200" dirty="0" smtClean="0">
                <a:solidFill>
                  <a:prstClr val="black"/>
                </a:solidFill>
              </a:rPr>
              <a:t>地域）</a:t>
            </a:r>
            <a:endParaRPr lang="ja-JP" altLang="en-US" sz="1200" dirty="0">
              <a:solidFill>
                <a:prstClr val="black"/>
              </a:solidFill>
            </a:endParaRPr>
          </a:p>
        </p:txBody>
      </p:sp>
      <p:sp>
        <p:nvSpPr>
          <p:cNvPr id="34" name="正方形/長方形 33"/>
          <p:cNvSpPr/>
          <p:nvPr/>
        </p:nvSpPr>
        <p:spPr>
          <a:xfrm>
            <a:off x="5097016" y="2857678"/>
            <a:ext cx="720080" cy="35770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ja-JP" altLang="en-US" sz="1400" dirty="0" smtClean="0">
                <a:solidFill>
                  <a:prstClr val="black"/>
                </a:solidFill>
                <a:latin typeface="HGPｺﾞｼｯｸM" panose="020B0600000000000000" pitchFamily="50" charset="-128"/>
                <a:ea typeface="HGPｺﾞｼｯｸM" panose="020B0600000000000000" pitchFamily="50" charset="-128"/>
              </a:rPr>
              <a:t>（回）</a:t>
            </a:r>
            <a:endParaRPr lang="ja-JP" altLang="en-US" sz="1200" dirty="0">
              <a:solidFill>
                <a:prstClr val="black"/>
              </a:solidFill>
              <a:latin typeface="HGPｺﾞｼｯｸM" panose="020B0600000000000000" pitchFamily="50" charset="-128"/>
              <a:ea typeface="HGPｺﾞｼｯｸM" panose="020B0600000000000000" pitchFamily="50" charset="-128"/>
            </a:endParaRPr>
          </a:p>
        </p:txBody>
      </p:sp>
      <p:sp>
        <p:nvSpPr>
          <p:cNvPr id="35" name="正方形/長方形 34"/>
          <p:cNvSpPr/>
          <p:nvPr/>
        </p:nvSpPr>
        <p:spPr>
          <a:xfrm>
            <a:off x="6230222" y="4730679"/>
            <a:ext cx="1014460" cy="405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ja-JP" altLang="en-US" sz="1400" dirty="0" smtClean="0">
                <a:solidFill>
                  <a:prstClr val="black"/>
                </a:solidFill>
              </a:rPr>
              <a:t>（</a:t>
            </a:r>
            <a:r>
              <a:rPr lang="en-US" altLang="ja-JP" sz="1400" dirty="0" smtClean="0">
                <a:solidFill>
                  <a:prstClr val="black"/>
                </a:solidFill>
              </a:rPr>
              <a:t>119</a:t>
            </a:r>
            <a:r>
              <a:rPr lang="ja-JP" altLang="en-US" sz="1200" dirty="0" smtClean="0">
                <a:solidFill>
                  <a:prstClr val="black"/>
                </a:solidFill>
              </a:rPr>
              <a:t>地域）</a:t>
            </a:r>
            <a:endParaRPr lang="ja-JP" altLang="en-US" sz="1200" dirty="0">
              <a:solidFill>
                <a:prstClr val="black"/>
              </a:solidFill>
            </a:endParaRPr>
          </a:p>
        </p:txBody>
      </p:sp>
      <p:sp>
        <p:nvSpPr>
          <p:cNvPr id="36" name="正方形/長方形 35"/>
          <p:cNvSpPr/>
          <p:nvPr/>
        </p:nvSpPr>
        <p:spPr>
          <a:xfrm>
            <a:off x="5601072" y="5227021"/>
            <a:ext cx="1014460" cy="405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ja-JP" altLang="en-US" sz="1400" dirty="0" smtClean="0">
                <a:solidFill>
                  <a:prstClr val="black"/>
                </a:solidFill>
              </a:rPr>
              <a:t>（</a:t>
            </a:r>
            <a:r>
              <a:rPr lang="en-US" altLang="ja-JP" sz="1400" dirty="0" smtClean="0">
                <a:solidFill>
                  <a:prstClr val="black"/>
                </a:solidFill>
              </a:rPr>
              <a:t>76</a:t>
            </a:r>
            <a:r>
              <a:rPr lang="ja-JP" altLang="en-US" sz="1200" dirty="0" smtClean="0">
                <a:solidFill>
                  <a:prstClr val="black"/>
                </a:solidFill>
              </a:rPr>
              <a:t>地域）</a:t>
            </a:r>
            <a:endParaRPr lang="ja-JP" altLang="en-US" sz="1200" dirty="0">
              <a:solidFill>
                <a:prstClr val="black"/>
              </a:solidFill>
            </a:endParaRPr>
          </a:p>
        </p:txBody>
      </p:sp>
      <p:sp>
        <p:nvSpPr>
          <p:cNvPr id="37" name="正方形/長方形 36"/>
          <p:cNvSpPr/>
          <p:nvPr/>
        </p:nvSpPr>
        <p:spPr>
          <a:xfrm>
            <a:off x="8684427" y="3396754"/>
            <a:ext cx="1258799" cy="405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ja-JP" altLang="en-US" sz="1400" dirty="0" smtClean="0">
                <a:solidFill>
                  <a:prstClr val="black"/>
                </a:solidFill>
              </a:rPr>
              <a:t>（</a:t>
            </a:r>
            <a:r>
              <a:rPr lang="en-US" altLang="ja-JP" sz="1400" dirty="0" smtClean="0">
                <a:solidFill>
                  <a:prstClr val="black"/>
                </a:solidFill>
              </a:rPr>
              <a:t>225</a:t>
            </a:r>
            <a:r>
              <a:rPr lang="ja-JP" altLang="en-US" sz="1200" dirty="0" smtClean="0">
                <a:solidFill>
                  <a:prstClr val="black"/>
                </a:solidFill>
              </a:rPr>
              <a:t>地域</a:t>
            </a:r>
            <a:r>
              <a:rPr lang="ja-JP" altLang="en-US" sz="1200" dirty="0">
                <a:solidFill>
                  <a:prstClr val="black"/>
                </a:solidFill>
              </a:rPr>
              <a:t>程度</a:t>
            </a:r>
            <a:r>
              <a:rPr lang="ja-JP" altLang="en-US" sz="1200" dirty="0" smtClean="0">
                <a:solidFill>
                  <a:prstClr val="black"/>
                </a:solidFill>
              </a:rPr>
              <a:t>）</a:t>
            </a:r>
            <a:endParaRPr lang="ja-JP" altLang="en-US" sz="1200" dirty="0">
              <a:solidFill>
                <a:prstClr val="black"/>
              </a:solidFill>
            </a:endParaRPr>
          </a:p>
        </p:txBody>
      </p:sp>
      <p:sp>
        <p:nvSpPr>
          <p:cNvPr id="38" name="正方形/長方形 37"/>
          <p:cNvSpPr/>
          <p:nvPr/>
        </p:nvSpPr>
        <p:spPr>
          <a:xfrm>
            <a:off x="7355228" y="4041348"/>
            <a:ext cx="1258799" cy="4057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ja-JP" altLang="en-US" sz="1400" dirty="0" smtClean="0">
                <a:solidFill>
                  <a:prstClr val="black"/>
                </a:solidFill>
              </a:rPr>
              <a:t>（</a:t>
            </a:r>
            <a:r>
              <a:rPr lang="en-US" altLang="ja-JP" sz="1400" dirty="0" smtClean="0">
                <a:solidFill>
                  <a:prstClr val="black"/>
                </a:solidFill>
              </a:rPr>
              <a:t>177</a:t>
            </a:r>
            <a:r>
              <a:rPr lang="ja-JP" altLang="en-US" sz="1200" dirty="0" smtClean="0">
                <a:solidFill>
                  <a:prstClr val="black"/>
                </a:solidFill>
              </a:rPr>
              <a:t>地域）</a:t>
            </a:r>
            <a:endParaRPr lang="ja-JP" altLang="en-US" sz="1200" dirty="0">
              <a:solidFill>
                <a:prstClr val="black"/>
              </a:solidFill>
            </a:endParaRPr>
          </a:p>
        </p:txBody>
      </p:sp>
      <p:grpSp>
        <p:nvGrpSpPr>
          <p:cNvPr id="73" name="グループ化 72"/>
          <p:cNvGrpSpPr/>
          <p:nvPr/>
        </p:nvGrpSpPr>
        <p:grpSpPr>
          <a:xfrm>
            <a:off x="117355" y="2924944"/>
            <a:ext cx="5123677" cy="3595917"/>
            <a:chOff x="117355" y="2924944"/>
            <a:chExt cx="5123677" cy="3595917"/>
          </a:xfrm>
        </p:grpSpPr>
        <p:grpSp>
          <p:nvGrpSpPr>
            <p:cNvPr id="41" name="グループ化 40"/>
            <p:cNvGrpSpPr/>
            <p:nvPr/>
          </p:nvGrpSpPr>
          <p:grpSpPr>
            <a:xfrm>
              <a:off x="117355" y="2924944"/>
              <a:ext cx="5123677" cy="3595917"/>
              <a:chOff x="1005879" y="1286223"/>
              <a:chExt cx="7140135" cy="3894931"/>
            </a:xfrm>
          </p:grpSpPr>
          <p:grpSp>
            <p:nvGrpSpPr>
              <p:cNvPr id="44" name="グループ化 43"/>
              <p:cNvGrpSpPr/>
              <p:nvPr/>
            </p:nvGrpSpPr>
            <p:grpSpPr>
              <a:xfrm>
                <a:off x="1005879" y="1500165"/>
                <a:ext cx="7140135" cy="3680989"/>
                <a:chOff x="1005879" y="1500165"/>
                <a:chExt cx="7140135" cy="3680989"/>
              </a:xfrm>
            </p:grpSpPr>
            <p:sp>
              <p:nvSpPr>
                <p:cNvPr id="47" name="正方形/長方形 46"/>
                <p:cNvSpPr/>
                <p:nvPr/>
              </p:nvSpPr>
              <p:spPr>
                <a:xfrm>
                  <a:off x="1005879" y="1500165"/>
                  <a:ext cx="7140135" cy="3680989"/>
                </a:xfrm>
                <a:prstGeom prst="rect">
                  <a:avLst/>
                </a:prstGeom>
                <a:solidFill>
                  <a:srgbClr val="FFFFCC"/>
                </a:solidFill>
                <a:ln>
                  <a:noFill/>
                </a:ln>
              </p:spPr>
              <p:style>
                <a:lnRef idx="2">
                  <a:schemeClr val="accent1">
                    <a:shade val="50000"/>
                  </a:schemeClr>
                </a:lnRef>
                <a:fillRef idx="1">
                  <a:schemeClr val="accent1"/>
                </a:fillRef>
                <a:effectRef idx="0">
                  <a:schemeClr val="accent1"/>
                </a:effectRef>
                <a:fontRef idx="minor">
                  <a:schemeClr val="lt1"/>
                </a:fontRef>
              </p:style>
              <p:txBody>
                <a:bodyPr lIns="99807" tIns="49903" rIns="99807" bIns="49903" rtlCol="0" anchor="ctr"/>
                <a:lstStyle/>
                <a:p>
                  <a:pPr algn="ctr" defTabSz="914400"/>
                  <a:endParaRPr lang="ja-JP" altLang="en-US">
                    <a:solidFill>
                      <a:prstClr val="white"/>
                    </a:solidFill>
                  </a:endParaRPr>
                </a:p>
              </p:txBody>
            </p:sp>
            <p:sp>
              <p:nvSpPr>
                <p:cNvPr id="48" name="角丸四角形 47"/>
                <p:cNvSpPr/>
                <p:nvPr/>
              </p:nvSpPr>
              <p:spPr>
                <a:xfrm>
                  <a:off x="1260234" y="1667852"/>
                  <a:ext cx="475046" cy="3278312"/>
                </a:xfrm>
                <a:prstGeom prst="roundRect">
                  <a:avLst/>
                </a:prstGeom>
                <a:solidFill>
                  <a:srgbClr val="FF66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r>
                    <a:rPr lang="ja-JP" altLang="en-US" sz="2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総務省</a:t>
                  </a:r>
                  <a:endParaRPr lang="en-US" altLang="ja-JP" sz="2400" b="1"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左矢印 48"/>
                <p:cNvSpPr/>
                <p:nvPr/>
              </p:nvSpPr>
              <p:spPr>
                <a:xfrm>
                  <a:off x="1702921" y="1673347"/>
                  <a:ext cx="4056726" cy="849436"/>
                </a:xfrm>
                <a:prstGeom prst="lef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派遣要請</a:t>
                  </a:r>
                </a:p>
              </p:txBody>
            </p:sp>
            <p:sp>
              <p:nvSpPr>
                <p:cNvPr id="50" name="正方形/長方形 49"/>
                <p:cNvSpPr/>
                <p:nvPr/>
              </p:nvSpPr>
              <p:spPr>
                <a:xfrm>
                  <a:off x="2418130" y="2423886"/>
                  <a:ext cx="1955088" cy="633401"/>
                </a:xfrm>
                <a:prstGeom prst="rect">
                  <a:avLst/>
                </a:prstGeom>
              </p:spPr>
              <p:txBody>
                <a:bodyPr wrap="none">
                  <a:spAutoFit/>
                </a:bodyPr>
                <a:lstStyle/>
                <a:p>
                  <a:pPr algn="ctr" defTabSz="914400">
                    <a:defRPr/>
                  </a:pPr>
                  <a:r>
                    <a:rPr lang="ja-JP" altLang="en-US" sz="1600" b="1" dirty="0" smtClean="0">
                      <a:solidFill>
                        <a:prstClr val="black">
                          <a:lumMod val="95000"/>
                          <a:lumOff val="5000"/>
                        </a:prstClr>
                      </a:solidFill>
                      <a:latin typeface="Meiryo UI" panose="020B0604030504040204" pitchFamily="50" charset="-128"/>
                      <a:ea typeface="Meiryo UI" panose="020B0604030504040204" pitchFamily="50" charset="-128"/>
                      <a:cs typeface="Meiryo UI" panose="020B0604030504040204" pitchFamily="50" charset="-128"/>
                    </a:rPr>
                    <a:t>ＩＣＴ地域</a:t>
                  </a:r>
                  <a:endParaRPr lang="en-US" altLang="ja-JP" sz="1600" b="1" dirty="0" smtClean="0">
                    <a:solidFill>
                      <a:prstClr val="black">
                        <a:lumMod val="95000"/>
                        <a:lumOff val="5000"/>
                      </a:prstClr>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a:defRPr/>
                  </a:pPr>
                  <a:r>
                    <a:rPr lang="ja-JP" altLang="en-US" sz="1600" b="1" dirty="0" smtClean="0">
                      <a:solidFill>
                        <a:prstClr val="black">
                          <a:lumMod val="95000"/>
                          <a:lumOff val="5000"/>
                        </a:prstClr>
                      </a:solidFill>
                      <a:latin typeface="Meiryo UI" panose="020B0604030504040204" pitchFamily="50" charset="-128"/>
                      <a:ea typeface="Meiryo UI" panose="020B0604030504040204" pitchFamily="50" charset="-128"/>
                      <a:cs typeface="Meiryo UI" panose="020B0604030504040204" pitchFamily="50" charset="-128"/>
                    </a:rPr>
                    <a:t>マネージャー</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a:xfrm>
                  <a:off x="2786474" y="3146018"/>
                  <a:ext cx="1841514" cy="1774000"/>
                </a:xfrm>
                <a:prstGeom prst="rect">
                  <a:avLst/>
                </a:prstGeom>
                <a:solidFill>
                  <a:srgbClr val="FFCCFF"/>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52" name="正方形/長方形 51"/>
                <p:cNvSpPr/>
                <p:nvPr/>
              </p:nvSpPr>
              <p:spPr>
                <a:xfrm>
                  <a:off x="2900732" y="4276815"/>
                  <a:ext cx="1612996" cy="6276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9807" tIns="49903" rIns="99807" bIns="49903" rtlCol="0" anchor="ctr"/>
                <a:lstStyle/>
                <a:p>
                  <a:pPr algn="ctr" defTabSz="914400"/>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事案の</a:t>
                  </a:r>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内容等に応じて</a:t>
                  </a:r>
                  <a:endParaRPr lang="en-US" altLang="ja-JP"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a:r>
                    <a:rPr lang="ja-JP" altLang="en-US"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派遣</a:t>
                  </a: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を実</a:t>
                  </a:r>
                  <a:r>
                    <a:rPr lang="ja-JP" altLang="en-US" sz="1100" b="1" dirty="0">
                      <a:solidFill>
                        <a:prstClr val="black"/>
                      </a:solidFill>
                    </a:rPr>
                    <a:t>施</a:t>
                  </a:r>
                </a:p>
              </p:txBody>
            </p:sp>
            <p:pic>
              <p:nvPicPr>
                <p:cNvPr id="5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3851" y="3364417"/>
                  <a:ext cx="906760" cy="88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99631" y="3254743"/>
                  <a:ext cx="849424" cy="956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5" name="グループ化 54"/>
                <p:cNvGrpSpPr/>
                <p:nvPr/>
              </p:nvGrpSpPr>
              <p:grpSpPr>
                <a:xfrm>
                  <a:off x="5766462" y="1886027"/>
                  <a:ext cx="2313182" cy="3201789"/>
                  <a:chOff x="5283238" y="3163849"/>
                  <a:chExt cx="3134579" cy="2473503"/>
                </a:xfrm>
              </p:grpSpPr>
              <p:sp>
                <p:nvSpPr>
                  <p:cNvPr id="71" name="テキスト ボックス 70"/>
                  <p:cNvSpPr txBox="1"/>
                  <p:nvPr/>
                </p:nvSpPr>
                <p:spPr>
                  <a:xfrm>
                    <a:off x="5283238" y="3163849"/>
                    <a:ext cx="3134579" cy="2473503"/>
                  </a:xfrm>
                  <a:prstGeom prst="rect">
                    <a:avLst/>
                  </a:prstGeom>
                  <a:solidFill>
                    <a:schemeClr val="bg1"/>
                  </a:solidFill>
                  <a:ln>
                    <a:solidFill>
                      <a:schemeClr val="tx1"/>
                    </a:solidFill>
                  </a:ln>
                </p:spPr>
                <p:txBody>
                  <a:bodyPr wrap="square" lIns="90000" tIns="108000" rtlCol="0">
                    <a:spAutoFit/>
                  </a:bodyPr>
                  <a:lstStyle/>
                  <a:p>
                    <a:pPr defTabSz="914400"/>
                    <a:endParaRPr lang="en-US" altLang="ja-JP" sz="11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a:r>
                      <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ICT</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による地域</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endParaRPr lang="en-US" altLang="ja-JP"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課題</a:t>
                    </a:r>
                    <a:r>
                      <a:rPr lang="ja-JP" altLang="en-US" sz="14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解決の</a:t>
                    </a:r>
                    <a:r>
                      <a:rPr lang="ja-JP" altLang="en-US"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a:t>
                    </a:r>
                    <a:endParaRPr lang="en-US" altLang="ja-JP" sz="14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endParaRPr lang="en-US" altLang="ja-JP" sz="1100" dirty="0" smtClean="0">
                      <a:solidFill>
                        <a:srgbClr val="92D05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r>
                      <a:rPr lang="ja-JP" altLang="en-US" sz="1100" dirty="0" smtClean="0">
                        <a:solidFill>
                          <a:srgbClr val="92D050"/>
                        </a:solidFill>
                        <a:latin typeface="メイリオ" panose="020B0604030504040204" pitchFamily="50" charset="-128"/>
                        <a:ea typeface="メイリオ" panose="020B0604030504040204" pitchFamily="50" charset="-128"/>
                        <a:cs typeface="メイリオ" panose="020B0604030504040204" pitchFamily="50" charset="-128"/>
                      </a:rPr>
                      <a:t>　　</a:t>
                    </a:r>
                    <a:endPar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100" dirty="0">
                      <a:solidFill>
                        <a:srgbClr val="92D050"/>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r>
                      <a:rPr lang="ja-JP" altLang="en-US" sz="1100" dirty="0">
                        <a:solidFill>
                          <a:srgbClr val="92D05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dirty="0" smtClean="0">
                        <a:solidFill>
                          <a:srgbClr val="92D050"/>
                        </a:solidFill>
                        <a:latin typeface="メイリオ" panose="020B0604030504040204" pitchFamily="50" charset="-128"/>
                        <a:ea typeface="メイリオ" panose="020B0604030504040204" pitchFamily="50" charset="-128"/>
                        <a:cs typeface="メイリオ" panose="020B0604030504040204" pitchFamily="50" charset="-128"/>
                      </a:rPr>
                      <a:t>　　■</a:t>
                    </a:r>
                    <a:r>
                      <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支援地域</a:t>
                    </a:r>
                    <a:endParaRPr lang="en-US" altLang="ja-JP"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100" b="1"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ja-JP" altLang="en-US" sz="1100" b="1"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1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a:p>
                    <a:pPr defTabSz="914400"/>
                    <a:endParaRPr lang="en-US" altLang="ja-JP" sz="11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72" name="正方形/長方形 71"/>
                  <p:cNvSpPr/>
                  <p:nvPr/>
                </p:nvSpPr>
                <p:spPr>
                  <a:xfrm>
                    <a:off x="5573518" y="3327657"/>
                    <a:ext cx="2719601" cy="4767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9807" tIns="49903" rIns="99807" bIns="49903" rtlCol="0" anchor="ctr"/>
                  <a:lstStyle/>
                  <a:p>
                    <a:pPr algn="ctr" defTabSz="914400"/>
                    <a:endParaRPr lang="ja-JP" altLang="en-US" sz="1600" dirty="0">
                      <a:solidFill>
                        <a:prstClr val="white"/>
                      </a:solidFill>
                    </a:endParaRPr>
                  </a:p>
                </p:txBody>
              </p:sp>
            </p:grpSp>
            <p:sp>
              <p:nvSpPr>
                <p:cNvPr id="56" name="右矢印 55"/>
                <p:cNvSpPr/>
                <p:nvPr/>
              </p:nvSpPr>
              <p:spPr>
                <a:xfrm>
                  <a:off x="1748347" y="3364417"/>
                  <a:ext cx="1159110" cy="1168305"/>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defTabSz="914400">
                    <a:defRPr/>
                  </a:pPr>
                  <a:endParaRPr lang="ja-JP" altLang="en-US"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57" name="正方形/長方形 56"/>
                <p:cNvSpPr/>
                <p:nvPr/>
              </p:nvSpPr>
              <p:spPr>
                <a:xfrm>
                  <a:off x="1676259" y="3697213"/>
                  <a:ext cx="1323372" cy="500054"/>
                </a:xfrm>
                <a:prstGeom prst="rect">
                  <a:avLst/>
                </a:prstGeom>
                <a:noFill/>
              </p:spPr>
              <p:txBody>
                <a:bodyPr wrap="square">
                  <a:spAutoFit/>
                </a:bodyPr>
                <a:lstStyle/>
                <a:p>
                  <a:pPr algn="ctr" defTabSz="914400">
                    <a:defRPr/>
                  </a:pPr>
                  <a:r>
                    <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派遣人材を決定</a:t>
                  </a:r>
                </a:p>
              </p:txBody>
            </p:sp>
            <p:grpSp>
              <p:nvGrpSpPr>
                <p:cNvPr id="58" name="グループ化 57"/>
                <p:cNvGrpSpPr>
                  <a:grpSpLocks noChangeAspect="1"/>
                </p:cNvGrpSpPr>
                <p:nvPr/>
              </p:nvGrpSpPr>
              <p:grpSpPr>
                <a:xfrm>
                  <a:off x="6213315" y="2824477"/>
                  <a:ext cx="1568844" cy="729681"/>
                  <a:chOff x="8211956" y="967985"/>
                  <a:chExt cx="2845992" cy="1631573"/>
                </a:xfrm>
              </p:grpSpPr>
              <p:sp>
                <p:nvSpPr>
                  <p:cNvPr id="63" name="角丸四角形 62"/>
                  <p:cNvSpPr/>
                  <p:nvPr/>
                </p:nvSpPr>
                <p:spPr bwMode="auto">
                  <a:xfrm>
                    <a:off x="8211956" y="1037337"/>
                    <a:ext cx="2796694" cy="1558595"/>
                  </a:xfrm>
                  <a:prstGeom prst="roundRect">
                    <a:avLst/>
                  </a:prstGeom>
                  <a:solidFill>
                    <a:schemeClr val="accent5">
                      <a:lumMod val="20000"/>
                      <a:lumOff val="80000"/>
                      <a:alpha val="45000"/>
                    </a:schemeClr>
                  </a:solidFill>
                  <a:effectLst>
                    <a:softEdge rad="31750"/>
                  </a:effectLst>
                  <a:extLst/>
                </p:spPr>
                <p:txBody>
                  <a:bodyPr vert="horz" wrap="square" lIns="91440" tIns="45720" rIns="91440" bIns="45720" numCol="1" rtlCol="0" anchor="t" anchorCtr="0" compatLnSpc="1">
                    <a:prstTxWarp prst="textNoShape">
                      <a:avLst/>
                    </a:prstTxWarp>
                    <a:spAutoFit/>
                  </a:bodyPr>
                  <a:lstStyle/>
                  <a:p>
                    <a:pPr algn="ctr" defTabSz="914400"/>
                    <a:endParaRPr lang="ja-JP" altLang="en-US" sz="2400" dirty="0">
                      <a:solidFill>
                        <a:prstClr val="black"/>
                      </a:solidFill>
                    </a:endParaRPr>
                  </a:p>
                </p:txBody>
              </p:sp>
              <p:pic>
                <p:nvPicPr>
                  <p:cNvPr id="64" name="図 6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267941" y="1788520"/>
                    <a:ext cx="885895" cy="659258"/>
                  </a:xfrm>
                  <a:prstGeom prst="rect">
                    <a:avLst/>
                  </a:prstGeom>
                </p:spPr>
              </p:pic>
              <p:sp>
                <p:nvSpPr>
                  <p:cNvPr id="65" name="稲妻 64"/>
                  <p:cNvSpPr/>
                  <p:nvPr/>
                </p:nvSpPr>
                <p:spPr>
                  <a:xfrm rot="7477119">
                    <a:off x="9237165" y="1668485"/>
                    <a:ext cx="374774" cy="387860"/>
                  </a:xfrm>
                  <a:prstGeom prst="lightningBolt">
                    <a:avLst/>
                  </a:prstGeom>
                  <a:solidFill>
                    <a:srgbClr val="FFC000"/>
                  </a:solidFill>
                  <a:ln w="25400" cap="flat" cmpd="sng" algn="ctr">
                    <a:noFill/>
                    <a:prstDash val="solid"/>
                  </a:ln>
                  <a:effectLst/>
                </p:spPr>
                <p:txBody>
                  <a:bodyPr rtlCol="0" anchor="ctr"/>
                  <a:lstStyle/>
                  <a:p>
                    <a:pPr algn="ctr" defTabSz="914400">
                      <a:defRPr/>
                    </a:pPr>
                    <a:endParaRPr kumimoji="0" lang="ja-JP" altLang="en-US" kern="0" smtClean="0">
                      <a:solidFill>
                        <a:prstClr val="white"/>
                      </a:solidFill>
                      <a:latin typeface="ＭＳ Ｐゴシック"/>
                    </a:endParaRPr>
                  </a:p>
                </p:txBody>
              </p:sp>
              <p:grpSp>
                <p:nvGrpSpPr>
                  <p:cNvPr id="66" name="グループ化 65"/>
                  <p:cNvGrpSpPr/>
                  <p:nvPr/>
                </p:nvGrpSpPr>
                <p:grpSpPr>
                  <a:xfrm>
                    <a:off x="9493288" y="967985"/>
                    <a:ext cx="1564660" cy="1631573"/>
                    <a:chOff x="9624811" y="976416"/>
                    <a:chExt cx="1802388" cy="2104753"/>
                  </a:xfrm>
                </p:grpSpPr>
                <p:sp>
                  <p:nvSpPr>
                    <p:cNvPr id="68" name="円/楕円 67"/>
                    <p:cNvSpPr/>
                    <p:nvPr/>
                  </p:nvSpPr>
                  <p:spPr bwMode="auto">
                    <a:xfrm>
                      <a:off x="9624811" y="1662896"/>
                      <a:ext cx="1802388" cy="1418273"/>
                    </a:xfrm>
                    <a:prstGeom prst="ellipse">
                      <a:avLst/>
                    </a:prstGeom>
                    <a:noFill/>
                    <a:ln w="31750">
                      <a:solidFill>
                        <a:schemeClr val="accent4">
                          <a:lumMod val="60000"/>
                          <a:lumOff val="4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rtlCol="0" anchor="t" anchorCtr="0" compatLnSpc="1">
                      <a:prstTxWarp prst="textNoShape">
                        <a:avLst/>
                      </a:prstTxWarp>
                      <a:spAutoFit/>
                    </a:bodyPr>
                    <a:lstStyle/>
                    <a:p>
                      <a:pPr algn="ctr" defTabSz="914400"/>
                      <a:endParaRPr lang="ja-JP" altLang="en-US" sz="2400" dirty="0">
                        <a:solidFill>
                          <a:prstClr val="black"/>
                        </a:solidFill>
                      </a:endParaRPr>
                    </a:p>
                  </p:txBody>
                </p:sp>
                <p:pic>
                  <p:nvPicPr>
                    <p:cNvPr id="69" name="図 6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85214" y="976416"/>
                      <a:ext cx="481604" cy="481602"/>
                    </a:xfrm>
                    <a:prstGeom prst="rect">
                      <a:avLst/>
                    </a:prstGeom>
                  </p:spPr>
                </p:pic>
                <p:pic>
                  <p:nvPicPr>
                    <p:cNvPr id="70" name="図 6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50816" y="1140735"/>
                      <a:ext cx="1303536" cy="763162"/>
                    </a:xfrm>
                    <a:prstGeom prst="rect">
                      <a:avLst/>
                    </a:prstGeom>
                  </p:spPr>
                </p:pic>
              </p:grpSp>
              <p:pic>
                <p:nvPicPr>
                  <p:cNvPr id="67" name="図 6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7444" y="1828164"/>
                    <a:ext cx="916370" cy="694267"/>
                  </a:xfrm>
                  <a:prstGeom prst="rect">
                    <a:avLst/>
                  </a:prstGeom>
                </p:spPr>
              </p:pic>
            </p:grpSp>
            <p:pic>
              <p:nvPicPr>
                <p:cNvPr id="60" name="Picture 4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0748" y="4162448"/>
                  <a:ext cx="1322733" cy="689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5"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27541" y="1286223"/>
                <a:ext cx="506413" cy="616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6" name="Picture 5"/>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4008" y="1484784"/>
                <a:ext cx="1497773" cy="720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42" name="右矢印 41"/>
            <p:cNvSpPr/>
            <p:nvPr/>
          </p:nvSpPr>
          <p:spPr>
            <a:xfrm>
              <a:off x="2679193" y="4911858"/>
              <a:ext cx="854300" cy="986759"/>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defTabSz="914400">
                <a:defRPr/>
              </a:pPr>
              <a:endParaRPr lang="ja-JP" altLang="en-US"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43" name="正方形/長方形 42"/>
            <p:cNvSpPr/>
            <p:nvPr/>
          </p:nvSpPr>
          <p:spPr>
            <a:xfrm>
              <a:off x="2679193" y="5297455"/>
              <a:ext cx="825060" cy="276999"/>
            </a:xfrm>
            <a:prstGeom prst="rect">
              <a:avLst/>
            </a:prstGeom>
          </p:spPr>
          <p:txBody>
            <a:bodyPr wrap="square">
              <a:spAutoFit/>
            </a:bodyPr>
            <a:lstStyle/>
            <a:p>
              <a:pPr algn="ctr" defTabSz="914400">
                <a:defRPr/>
              </a:pPr>
              <a:r>
                <a:rPr lang="en-US" altLang="ja-JP"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a:t>
              </a:r>
              <a:r>
                <a:rPr lang="ja-JP" altLang="en-US" sz="12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助言等</a:t>
              </a:r>
            </a:p>
          </p:txBody>
        </p:sp>
      </p:grpSp>
      <p:sp>
        <p:nvSpPr>
          <p:cNvPr id="8" name="正方形/長方形 7"/>
          <p:cNvSpPr/>
          <p:nvPr/>
        </p:nvSpPr>
        <p:spPr>
          <a:xfrm>
            <a:off x="9357360" y="0"/>
            <a:ext cx="833120" cy="49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1" name="円/楕円 60"/>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18</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13713132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 name="グループ化 116"/>
          <p:cNvGrpSpPr/>
          <p:nvPr/>
        </p:nvGrpSpPr>
        <p:grpSpPr>
          <a:xfrm>
            <a:off x="7350553" y="4069912"/>
            <a:ext cx="974285" cy="2527566"/>
            <a:chOff x="8093435" y="4005064"/>
            <a:chExt cx="1079121" cy="2666081"/>
          </a:xfrm>
        </p:grpSpPr>
        <p:sp>
          <p:nvSpPr>
            <p:cNvPr id="118" name="正方形/長方形 117"/>
            <p:cNvSpPr/>
            <p:nvPr/>
          </p:nvSpPr>
          <p:spPr>
            <a:xfrm>
              <a:off x="8093435" y="4005064"/>
              <a:ext cx="1079119" cy="1632020"/>
            </a:xfrm>
            <a:prstGeom prst="rect">
              <a:avLst/>
            </a:prstGeom>
            <a:solidFill>
              <a:srgbClr val="99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ja-JP" altLang="en-US" sz="1100" dirty="0">
                  <a:solidFill>
                    <a:srgbClr val="000000"/>
                  </a:solidFill>
                  <a:latin typeface="ＭＳ Ｐゴシック"/>
                </a:rPr>
                <a:t>電波利用料</a:t>
              </a:r>
              <a:r>
                <a:rPr lang="en-US" altLang="ja-JP" sz="1100" dirty="0">
                  <a:solidFill>
                    <a:srgbClr val="000000"/>
                  </a:solidFill>
                  <a:latin typeface="ＭＳ Ｐゴシック"/>
                </a:rPr>
                <a:t/>
              </a:r>
              <a:br>
                <a:rPr lang="en-US" altLang="ja-JP" sz="1100" dirty="0">
                  <a:solidFill>
                    <a:srgbClr val="000000"/>
                  </a:solidFill>
                  <a:latin typeface="ＭＳ Ｐゴシック"/>
                </a:rPr>
              </a:br>
              <a:r>
                <a:rPr lang="en-US" altLang="ja-JP" sz="1100" dirty="0" smtClean="0">
                  <a:solidFill>
                    <a:srgbClr val="000000"/>
                  </a:solidFill>
                </a:rPr>
                <a:t>674</a:t>
              </a:r>
            </a:p>
            <a:p>
              <a:pPr algn="ctr" defTabSz="914400" fontAlgn="base">
                <a:spcBef>
                  <a:spcPct val="0"/>
                </a:spcBef>
                <a:spcAft>
                  <a:spcPct val="0"/>
                </a:spcAft>
                <a:defRPr/>
              </a:pPr>
              <a:endParaRPr lang="en-US" altLang="ja-JP" sz="1100" dirty="0">
                <a:solidFill>
                  <a:prstClr val="black"/>
                </a:solidFill>
              </a:endParaRPr>
            </a:p>
            <a:p>
              <a:pPr algn="ctr" defTabSz="914400" fontAlgn="base">
                <a:spcBef>
                  <a:spcPct val="0"/>
                </a:spcBef>
                <a:spcAft>
                  <a:spcPct val="0"/>
                </a:spcAft>
                <a:defRPr/>
              </a:pPr>
              <a:endParaRPr lang="en-US" altLang="ja-JP" sz="1100" dirty="0">
                <a:solidFill>
                  <a:prstClr val="black"/>
                </a:solidFill>
              </a:endParaRPr>
            </a:p>
          </p:txBody>
        </p:sp>
        <p:sp>
          <p:nvSpPr>
            <p:cNvPr id="119" name="正方形/長方形 118"/>
            <p:cNvSpPr/>
            <p:nvPr/>
          </p:nvSpPr>
          <p:spPr>
            <a:xfrm>
              <a:off x="8093437" y="5637084"/>
              <a:ext cx="1079119" cy="1034061"/>
            </a:xfrm>
            <a:prstGeom prst="rect">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ja-JP" altLang="en-US" sz="1100" dirty="0">
                <a:solidFill>
                  <a:prstClr val="black"/>
                </a:solidFill>
              </a:endParaRPr>
            </a:p>
          </p:txBody>
        </p:sp>
      </p:grpSp>
      <p:graphicFrame>
        <p:nvGraphicFramePr>
          <p:cNvPr id="14" name="表 13"/>
          <p:cNvGraphicFramePr>
            <a:graphicFrameLocks noGrp="1"/>
          </p:cNvGraphicFramePr>
          <p:nvPr>
            <p:extLst>
              <p:ext uri="{D42A27DB-BD31-4B8C-83A1-F6EECF244321}">
                <p14:modId xmlns:p14="http://schemas.microsoft.com/office/powerpoint/2010/main" val="4183026257"/>
              </p:ext>
            </p:extLst>
          </p:nvPr>
        </p:nvGraphicFramePr>
        <p:xfrm>
          <a:off x="26184" y="653227"/>
          <a:ext cx="9829748" cy="2059940"/>
        </p:xfrm>
        <a:graphic>
          <a:graphicData uri="http://schemas.openxmlformats.org/drawingml/2006/table">
            <a:tbl>
              <a:tblPr firstRow="1" bandRow="1">
                <a:tableStyleId>{72833802-FEF1-4C79-8D5D-14CF1EAF98D9}</a:tableStyleId>
              </a:tblPr>
              <a:tblGrid>
                <a:gridCol w="1218461"/>
                <a:gridCol w="888080"/>
                <a:gridCol w="933861"/>
                <a:gridCol w="901894"/>
                <a:gridCol w="947675"/>
                <a:gridCol w="947675"/>
                <a:gridCol w="947675"/>
                <a:gridCol w="947675"/>
                <a:gridCol w="947675"/>
                <a:gridCol w="1149077"/>
              </a:tblGrid>
              <a:tr h="279895">
                <a:tc>
                  <a:txBody>
                    <a:bodyPr/>
                    <a:lstStyle/>
                    <a:p>
                      <a:pPr algn="ctr"/>
                      <a:endParaRPr kumimoji="1" lang="ja-JP" altLang="en-US" sz="105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平成２１年度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平成２２年度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平成２３年度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平成２４年度</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algn="ctr"/>
                      <a:r>
                        <a:rPr kumimoji="1" lang="ja-JP" altLang="en-US" sz="1050" spc="-80" baseline="0" dirty="0" smtClean="0">
                          <a:latin typeface="HGP創英角ｺﾞｼｯｸUB" pitchFamily="50" charset="-128"/>
                          <a:ea typeface="HGP創英角ｺﾞｼｯｸUB" pitchFamily="50" charset="-128"/>
                        </a:rPr>
                        <a:t>平成２５年度</a:t>
                      </a:r>
                      <a:endParaRPr kumimoji="1" lang="ja-JP" altLang="en-US" sz="105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algn="ctr"/>
                      <a:r>
                        <a:rPr kumimoji="1" lang="ja-JP" altLang="en-US" sz="1050" spc="-80" baseline="0" dirty="0" smtClean="0">
                          <a:latin typeface="HGP創英角ｺﾞｼｯｸUB" pitchFamily="50" charset="-128"/>
                          <a:ea typeface="HGP創英角ｺﾞｼｯｸUB" pitchFamily="50" charset="-128"/>
                        </a:rPr>
                        <a:t>平成２６年度</a:t>
                      </a:r>
                      <a:endParaRPr kumimoji="1" lang="en-US" altLang="ja-JP" sz="1050" spc="-80" baseline="0" dirty="0" smtClean="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algn="ctr"/>
                      <a:r>
                        <a:rPr kumimoji="1" lang="ja-JP" altLang="en-US" sz="1050" spc="-80" baseline="0" dirty="0" smtClean="0">
                          <a:latin typeface="HGP創英角ｺﾞｼｯｸUB" pitchFamily="50" charset="-128"/>
                          <a:ea typeface="HGP創英角ｺﾞｼｯｸUB" pitchFamily="50" charset="-128"/>
                        </a:rPr>
                        <a:t>平成２７年度</a:t>
                      </a:r>
                      <a:endParaRPr kumimoji="1" lang="en-US" altLang="ja-JP" sz="1050" spc="-80" baseline="0" dirty="0" smtClean="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平成２８年度</a:t>
                      </a:r>
                      <a:endParaRPr kumimoji="1" lang="en-US" altLang="ja-JP" sz="1050" spc="-80" baseline="0" dirty="0" smtClean="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平成２９年度</a:t>
                      </a:r>
                      <a:endParaRPr kumimoji="1" lang="en-US" altLang="ja-JP" sz="1050" spc="-80" baseline="0" dirty="0" smtClean="0">
                        <a:latin typeface="HGP創英角ｺﾞｼｯｸUB" pitchFamily="50" charset="-128"/>
                        <a:ea typeface="HGP創英角ｺﾞｼｯｸUB" pitchFamily="50" charset="-128"/>
                      </a:endParaRPr>
                    </a:p>
                    <a:p>
                      <a:pPr marL="0" marR="0" indent="0" algn="ctr" defTabSz="914400"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（概算要求）</a:t>
                      </a:r>
                      <a:endParaRPr kumimoji="1" lang="en-US" altLang="ja-JP" sz="1050" spc="-80" baseline="0" dirty="0" smtClean="0">
                        <a:latin typeface="HGP創英角ｺﾞｼｯｸUB" pitchFamily="50" charset="-128"/>
                        <a:ea typeface="HGP創英角ｺﾞｼｯｸUB" pitchFamily="50" charset="-128"/>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r>
              <a:tr h="305339">
                <a:tc>
                  <a:txBody>
                    <a:bodyPr/>
                    <a:lstStyle/>
                    <a:p>
                      <a:pPr algn="ctr"/>
                      <a:r>
                        <a:rPr kumimoji="1" lang="ja-JP" altLang="en-US" sz="1200" spc="-80" baseline="0" dirty="0" smtClean="0">
                          <a:latin typeface="HGP創英角ｺﾞｼｯｸUB" pitchFamily="50" charset="-128"/>
                          <a:ea typeface="HGP創英角ｺﾞｼｯｸUB" pitchFamily="50" charset="-128"/>
                        </a:rPr>
                        <a:t>一　般　財　源</a:t>
                      </a:r>
                      <a:endParaRPr kumimoji="1" lang="ja-JP" altLang="en-US" sz="120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　７３０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　６７３</a:t>
                      </a:r>
                      <a:endParaRPr kumimoji="1" lang="en-US" altLang="ja-JP" sz="1200" spc="-80" baseline="0" dirty="0" smtClean="0">
                        <a:latin typeface="HGP創英角ｺﾞｼｯｸUB" pitchFamily="50" charset="-128"/>
                        <a:ea typeface="HGP創英角ｺﾞｼｯｸUB" pitchFamily="50" charset="-128"/>
                      </a:endParaRPr>
                    </a:p>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57(7.8%)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　５７９</a:t>
                      </a:r>
                      <a:endParaRPr kumimoji="1" lang="en-US" altLang="ja-JP" sz="1200" spc="-80" baseline="0" dirty="0" smtClean="0">
                        <a:latin typeface="HGP創英角ｺﾞｼｯｸUB" pitchFamily="50" charset="-128"/>
                        <a:ea typeface="HGP創英角ｺﾞｼｯｸUB" pitchFamily="50" charset="-128"/>
                      </a:endParaRPr>
                    </a:p>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94(14.0%)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　５４９</a:t>
                      </a:r>
                      <a:endParaRPr kumimoji="1" lang="en-US" altLang="ja-JP" sz="1200" spc="-80" baseline="0" dirty="0" smtClean="0">
                        <a:latin typeface="HGP創英角ｺﾞｼｯｸUB" pitchFamily="50" charset="-128"/>
                        <a:ea typeface="HGP創英角ｺﾞｼｯｸUB" pitchFamily="50" charset="-128"/>
                      </a:endParaRPr>
                    </a:p>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30(5.2%)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spc="-80" baseline="0" dirty="0" smtClean="0">
                          <a:latin typeface="HGP創英角ｺﾞｼｯｸUB" pitchFamily="50" charset="-128"/>
                          <a:ea typeface="HGP創英角ｺﾞｼｯｸUB" pitchFamily="50" charset="-128"/>
                        </a:rPr>
                        <a:t>　５２３</a:t>
                      </a:r>
                      <a:endParaRPr kumimoji="1" lang="en-US" altLang="ja-JP" sz="1200" spc="-80" baseline="0" dirty="0" smtClean="0">
                        <a:latin typeface="HGP創英角ｺﾞｼｯｸUB" pitchFamily="50" charset="-128"/>
                        <a:ea typeface="HGP創英角ｺﾞｼｯｸUB" pitchFamily="50" charset="-128"/>
                      </a:endParaRPr>
                    </a:p>
                    <a:p>
                      <a:pPr algn="ct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26(4.7%)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spc="-80" baseline="0" dirty="0" smtClean="0">
                          <a:latin typeface="HGP創英角ｺﾞｼｯｸUB" pitchFamily="50" charset="-128"/>
                          <a:ea typeface="HGP創英角ｺﾞｼｯｸUB" pitchFamily="50" charset="-128"/>
                        </a:rPr>
                        <a:t>４９０</a:t>
                      </a:r>
                      <a:endParaRPr kumimoji="1" lang="en-US" altLang="ja-JP" sz="1200" spc="-80" baseline="0" dirty="0" smtClean="0">
                        <a:latin typeface="HGP創英角ｺﾞｼｯｸUB" pitchFamily="50" charset="-128"/>
                        <a:ea typeface="HGP創英角ｺﾞｼｯｸUB" pitchFamily="50" charset="-128"/>
                      </a:endParaRPr>
                    </a:p>
                    <a:p>
                      <a:pPr algn="ct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33(6.3%)</a:t>
                      </a:r>
                      <a:endParaRPr kumimoji="1" lang="ja-JP" altLang="en-US" sz="105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b="0" spc="-80" baseline="0" dirty="0" smtClean="0">
                          <a:solidFill>
                            <a:schemeClr val="tx1"/>
                          </a:solidFill>
                          <a:latin typeface="HGP創英角ｺﾞｼｯｸUB" pitchFamily="50" charset="-128"/>
                          <a:ea typeface="HGP創英角ｺﾞｼｯｸUB" pitchFamily="50" charset="-128"/>
                        </a:rPr>
                        <a:t>４７９</a:t>
                      </a:r>
                      <a:r>
                        <a:rPr kumimoji="1" lang="ja-JP" altLang="en-US" sz="1050" b="0" spc="-80" baseline="0" dirty="0" smtClean="0">
                          <a:solidFill>
                            <a:schemeClr val="tx1"/>
                          </a:solidFill>
                          <a:latin typeface="HGP創英角ｺﾞｼｯｸUB" pitchFamily="50" charset="-128"/>
                          <a:ea typeface="HGP創英角ｺﾞｼｯｸUB" pitchFamily="50" charset="-128"/>
                        </a:rPr>
                        <a:t>▲</a:t>
                      </a:r>
                      <a:r>
                        <a:rPr kumimoji="1" lang="en-US" altLang="ja-JP" sz="1050" b="0" spc="-80" baseline="0" dirty="0" smtClean="0">
                          <a:solidFill>
                            <a:schemeClr val="tx1"/>
                          </a:solidFill>
                          <a:latin typeface="HGP創英角ｺﾞｼｯｸUB" pitchFamily="50" charset="-128"/>
                          <a:ea typeface="HGP創英角ｺﾞｼｯｸUB" pitchFamily="50" charset="-128"/>
                        </a:rPr>
                        <a:t>11(2.2%)</a:t>
                      </a:r>
                      <a:endParaRPr kumimoji="1" lang="ja-JP" altLang="en-US" sz="1050" b="0" spc="-80" baseline="0" dirty="0">
                        <a:solidFill>
                          <a:schemeClr val="tx1"/>
                        </a:solidFill>
                        <a:latin typeface="HGP創英角ｺﾞｼｯｸUB" pitchFamily="50" charset="-128"/>
                        <a:ea typeface="HGP創英角ｺﾞｼｯｸUB" pitchFamily="50" charset="-128"/>
                      </a:endParaRP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b="0" spc="-80" baseline="0" dirty="0" smtClean="0">
                          <a:solidFill>
                            <a:schemeClr val="tx1"/>
                          </a:solidFill>
                          <a:latin typeface="HGP創英角ｺﾞｼｯｸUB" pitchFamily="50" charset="-128"/>
                          <a:ea typeface="HGP創英角ｺﾞｼｯｸUB" pitchFamily="50" charset="-128"/>
                        </a:rPr>
                        <a:t>４８９</a:t>
                      </a:r>
                      <a:endParaRPr kumimoji="1" lang="en-US" altLang="ja-JP" sz="1200" b="0" spc="-80" baseline="0" dirty="0" smtClean="0">
                        <a:solidFill>
                          <a:schemeClr val="tx1"/>
                        </a:solidFill>
                        <a:latin typeface="HGP創英角ｺﾞｼｯｸUB" pitchFamily="50" charset="-128"/>
                        <a:ea typeface="HGP創英角ｺﾞｼｯｸUB" pitchFamily="50" charset="-128"/>
                      </a:endParaRPr>
                    </a:p>
                    <a:p>
                      <a:pPr algn="ctr"/>
                      <a:r>
                        <a:rPr kumimoji="1" lang="ja-JP" altLang="en-US" sz="1050" b="0" spc="-80" baseline="0" dirty="0" smtClean="0">
                          <a:solidFill>
                            <a:schemeClr val="tx1"/>
                          </a:solidFill>
                          <a:latin typeface="HGP創英角ｺﾞｼｯｸUB" pitchFamily="50" charset="-128"/>
                          <a:ea typeface="HGP創英角ｺﾞｼｯｸUB" pitchFamily="50" charset="-128"/>
                        </a:rPr>
                        <a:t>＋</a:t>
                      </a:r>
                      <a:r>
                        <a:rPr kumimoji="1" lang="en-US" altLang="ja-JP" sz="1050" b="0" spc="-80" baseline="0" dirty="0" smtClean="0">
                          <a:solidFill>
                            <a:schemeClr val="tx1"/>
                          </a:solidFill>
                          <a:latin typeface="HGP創英角ｺﾞｼｯｸUB" pitchFamily="50" charset="-128"/>
                          <a:ea typeface="HGP創英角ｺﾞｼｯｸUB" pitchFamily="50" charset="-128"/>
                        </a:rPr>
                        <a:t>10 </a:t>
                      </a:r>
                      <a:r>
                        <a:rPr kumimoji="1" lang="ja-JP" altLang="en-US" sz="1050" b="0" spc="-80" baseline="0" dirty="0" smtClean="0">
                          <a:solidFill>
                            <a:schemeClr val="tx1"/>
                          </a:solidFill>
                          <a:latin typeface="HGP創英角ｺﾞｼｯｸUB" pitchFamily="50" charset="-128"/>
                          <a:ea typeface="HGP創英角ｺﾞｼｯｸUB" pitchFamily="50" charset="-128"/>
                        </a:rPr>
                        <a:t>（</a:t>
                      </a:r>
                      <a:r>
                        <a:rPr kumimoji="1" lang="en-US" altLang="ja-JP" sz="1050" b="0" spc="-80" baseline="0" dirty="0" smtClean="0">
                          <a:solidFill>
                            <a:schemeClr val="tx1"/>
                          </a:solidFill>
                          <a:latin typeface="HGP創英角ｺﾞｼｯｸUB" pitchFamily="50" charset="-128"/>
                          <a:ea typeface="HGP創英角ｺﾞｼｯｸUB" pitchFamily="50" charset="-128"/>
                        </a:rPr>
                        <a:t>2.1%</a:t>
                      </a:r>
                      <a:r>
                        <a:rPr kumimoji="1" lang="ja-JP" altLang="en-US" sz="1050" b="0" spc="-80" baseline="0" dirty="0" smtClean="0">
                          <a:solidFill>
                            <a:schemeClr val="tx1"/>
                          </a:solidFill>
                          <a:latin typeface="HGP創英角ｺﾞｼｯｸUB" pitchFamily="50" charset="-128"/>
                          <a:ea typeface="HGP創英角ｺﾞｼｯｸUB" pitchFamily="50" charset="-128"/>
                        </a:rPr>
                        <a:t>）</a:t>
                      </a:r>
                      <a:endParaRPr kumimoji="1" lang="ja-JP" altLang="en-US" sz="1050" b="0" spc="-80" baseline="0" dirty="0">
                        <a:solidFill>
                          <a:schemeClr val="tx1"/>
                        </a:solidFill>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1" spc="-80" baseline="0" dirty="0" smtClean="0">
                          <a:solidFill>
                            <a:srgbClr val="FF0000"/>
                          </a:solidFill>
                          <a:latin typeface="HGP創英角ｺﾞｼｯｸUB" pitchFamily="50" charset="-128"/>
                          <a:ea typeface="HGP創英角ｺﾞｼｯｸUB" pitchFamily="50" charset="-128"/>
                        </a:rPr>
                        <a:t>６９０</a:t>
                      </a:r>
                      <a:endParaRPr kumimoji="1" lang="en-US" altLang="ja-JP" sz="1200" b="1" spc="-80" baseline="0" dirty="0" smtClean="0">
                        <a:solidFill>
                          <a:srgbClr val="FF0000"/>
                        </a:solidFill>
                        <a:latin typeface="HGP創英角ｺﾞｼｯｸUB" pitchFamily="50" charset="-128"/>
                        <a:ea typeface="HGP創英角ｺﾞｼｯｸUB" pitchFamily="50" charset="-128"/>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45440">
                <a:tc>
                  <a:txBody>
                    <a:bodyPr/>
                    <a:lstStyle/>
                    <a:p>
                      <a:pPr algn="ctr"/>
                      <a:r>
                        <a:rPr kumimoji="1" lang="ja-JP" altLang="en-US" sz="1200" spc="-80" baseline="0" dirty="0" smtClean="0">
                          <a:latin typeface="HGP創英角ｺﾞｼｯｸUB" pitchFamily="50" charset="-128"/>
                          <a:ea typeface="HGP創英角ｺﾞｼｯｸUB" pitchFamily="50" charset="-128"/>
                        </a:rPr>
                        <a:t>電波利用料財源</a:t>
                      </a:r>
                      <a:endParaRPr kumimoji="1" lang="ja-JP" altLang="en-US" sz="120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　６８６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　</a:t>
                      </a:r>
                      <a:r>
                        <a:rPr kumimoji="1" lang="ja-JP" altLang="en-US" sz="1200" spc="-80" baseline="0" dirty="0" smtClean="0">
                          <a:latin typeface="HGP創英角ｺﾞｼｯｸUB" pitchFamily="50" charset="-128"/>
                          <a:ea typeface="HGP創英角ｺﾞｼｯｸUB" pitchFamily="50" charset="-128"/>
                        </a:rPr>
                        <a:t>６２２</a:t>
                      </a:r>
                      <a:endParaRPr kumimoji="1" lang="en-US" altLang="ja-JP" sz="1200" spc="-80" baseline="0" dirty="0" smtClean="0">
                        <a:latin typeface="HGP創英角ｺﾞｼｯｸUB" pitchFamily="50" charset="-128"/>
                        <a:ea typeface="HGP創英角ｺﾞｼｯｸUB" pitchFamily="50" charset="-128"/>
                      </a:endParaRPr>
                    </a:p>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64(9.3%)</a:t>
                      </a:r>
                      <a:endParaRPr kumimoji="1" lang="ja-JP" altLang="en-US" sz="1050" spc="-80" baseline="0" dirty="0" smtClean="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　</a:t>
                      </a:r>
                      <a:r>
                        <a:rPr kumimoji="1" lang="ja-JP" altLang="en-US" sz="1200" spc="-80" baseline="0" dirty="0" smtClean="0">
                          <a:latin typeface="HGP創英角ｺﾞｼｯｸUB" pitchFamily="50" charset="-128"/>
                          <a:ea typeface="HGP創英角ｺﾞｼｯｸUB" pitchFamily="50" charset="-128"/>
                        </a:rPr>
                        <a:t>７１８</a:t>
                      </a:r>
                      <a:endParaRPr kumimoji="1" lang="en-US" altLang="ja-JP" sz="1200" spc="-80" baseline="0" dirty="0" smtClean="0">
                        <a:latin typeface="HGP創英角ｺﾞｼｯｸUB" pitchFamily="50" charset="-128"/>
                        <a:ea typeface="HGP創英角ｺﾞｼｯｸUB" pitchFamily="50" charset="-128"/>
                      </a:endParaRPr>
                    </a:p>
                    <a:p>
                      <a:pPr marL="0" marR="0" indent="0" algn="ctr" defTabSz="913905" rtl="0" eaLnBrk="1" fontAlgn="auto" latinLnBrk="0" hangingPunct="1">
                        <a:lnSpc>
                          <a:spcPct val="100000"/>
                        </a:lnSpc>
                        <a:spcBef>
                          <a:spcPts val="0"/>
                        </a:spcBef>
                        <a:spcAft>
                          <a:spcPts val="0"/>
                        </a:spcAft>
                        <a:buClrTx/>
                        <a:buSzTx/>
                        <a:buFontTx/>
                        <a:buNone/>
                        <a:tabLst/>
                        <a:defRPr/>
                      </a:pPr>
                      <a:r>
                        <a:rPr kumimoji="1" lang="en-US" altLang="ja-JP" sz="1050" spc="-80" baseline="0" dirty="0" smtClean="0">
                          <a:latin typeface="HGP創英角ｺﾞｼｯｸUB" pitchFamily="50" charset="-128"/>
                          <a:ea typeface="HGP創英角ｺﾞｼｯｸUB" pitchFamily="50" charset="-128"/>
                        </a:rPr>
                        <a:t>+96(15.4%)</a:t>
                      </a:r>
                      <a:endParaRPr kumimoji="1" lang="ja-JP" altLang="en-US" sz="1050" spc="-80" baseline="0" dirty="0" smtClean="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　６７９</a:t>
                      </a:r>
                      <a:endParaRPr kumimoji="1" lang="en-US" altLang="ja-JP" sz="1200" spc="-80" baseline="0" dirty="0" smtClean="0">
                        <a:latin typeface="HGP創英角ｺﾞｼｯｸUB" pitchFamily="50" charset="-128"/>
                        <a:ea typeface="HGP創英角ｺﾞｼｯｸUB" pitchFamily="50" charset="-128"/>
                      </a:endParaRPr>
                    </a:p>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39(5.4%)</a:t>
                      </a:r>
                      <a:endParaRPr kumimoji="1" lang="ja-JP" altLang="en-US" sz="1050" spc="-80" baseline="0" dirty="0" smtClean="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50" spc="-80" baseline="0" dirty="0" smtClean="0">
                          <a:latin typeface="HGP創英角ｺﾞｼｯｸUB" pitchFamily="50" charset="-128"/>
                          <a:ea typeface="HGP創英角ｺﾞｼｯｸUB" pitchFamily="50" charset="-128"/>
                        </a:rPr>
                        <a:t>　</a:t>
                      </a:r>
                      <a:r>
                        <a:rPr kumimoji="1" lang="ja-JP" altLang="en-US" sz="1200" spc="-80" baseline="0" dirty="0" smtClean="0">
                          <a:latin typeface="HGP創英角ｺﾞｼｯｸUB" pitchFamily="50" charset="-128"/>
                          <a:ea typeface="HGP創英角ｺﾞｼｯｸUB" pitchFamily="50" charset="-128"/>
                        </a:rPr>
                        <a:t>６６６</a:t>
                      </a:r>
                      <a:endParaRPr kumimoji="1" lang="en-US" altLang="ja-JP" sz="1200" spc="-80" baseline="0" dirty="0" smtClean="0">
                        <a:latin typeface="HGP創英角ｺﾞｼｯｸUB" pitchFamily="50" charset="-128"/>
                        <a:ea typeface="HGP創英角ｺﾞｼｯｸUB" pitchFamily="50" charset="-128"/>
                      </a:endParaRPr>
                    </a:p>
                    <a:p>
                      <a:pPr algn="ct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13(1.9%)</a:t>
                      </a:r>
                      <a:endParaRPr kumimoji="1" lang="ja-JP" altLang="en-US" sz="105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spc="-80" baseline="0" dirty="0" smtClean="0">
                          <a:latin typeface="HGP創英角ｺﾞｼｯｸUB" pitchFamily="50" charset="-128"/>
                          <a:ea typeface="HGP創英角ｺﾞｼｯｸUB" pitchFamily="50" charset="-128"/>
                        </a:rPr>
                        <a:t>６９５</a:t>
                      </a:r>
                      <a:endParaRPr kumimoji="1" lang="en-US" altLang="ja-JP" sz="1200" spc="-80" baseline="0" dirty="0" smtClean="0">
                        <a:latin typeface="HGP創英角ｺﾞｼｯｸUB" pitchFamily="50" charset="-128"/>
                        <a:ea typeface="HGP創英角ｺﾞｼｯｸUB" pitchFamily="50" charset="-128"/>
                      </a:endParaRPr>
                    </a:p>
                    <a:p>
                      <a:pPr algn="ctr"/>
                      <a:r>
                        <a:rPr kumimoji="1" lang="en-US" altLang="ja-JP" sz="1050" spc="-80" baseline="0" dirty="0" smtClean="0">
                          <a:latin typeface="HGP創英角ｺﾞｼｯｸUB" pitchFamily="50" charset="-128"/>
                          <a:ea typeface="HGP創英角ｺﾞｼｯｸUB" pitchFamily="50" charset="-128"/>
                        </a:rPr>
                        <a:t>+29(4.4%)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b="0" spc="-80" baseline="0" dirty="0" smtClean="0">
                          <a:solidFill>
                            <a:schemeClr val="tx1"/>
                          </a:solidFill>
                          <a:latin typeface="HGP創英角ｺﾞｼｯｸUB" pitchFamily="50" charset="-128"/>
                          <a:ea typeface="HGP創英角ｺﾞｼｯｸUB" pitchFamily="50" charset="-128"/>
                        </a:rPr>
                        <a:t>６７４</a:t>
                      </a:r>
                      <a:endParaRPr kumimoji="1" lang="en-US" altLang="ja-JP" sz="1200" b="0" spc="-80" baseline="0" dirty="0" smtClean="0">
                        <a:solidFill>
                          <a:schemeClr val="tx1"/>
                        </a:solidFill>
                        <a:latin typeface="HGP創英角ｺﾞｼｯｸUB" pitchFamily="50" charset="-128"/>
                        <a:ea typeface="HGP創英角ｺﾞｼｯｸUB" pitchFamily="50" charset="-128"/>
                      </a:endParaRPr>
                    </a:p>
                    <a:p>
                      <a:pPr algn="ctr"/>
                      <a:r>
                        <a:rPr kumimoji="1" lang="ja-JP" altLang="en-US" sz="1050" b="0" spc="-80" baseline="0" dirty="0" smtClean="0">
                          <a:solidFill>
                            <a:schemeClr val="tx1"/>
                          </a:solidFill>
                          <a:latin typeface="HGP創英角ｺﾞｼｯｸUB" pitchFamily="50" charset="-128"/>
                          <a:ea typeface="HGP創英角ｺﾞｼｯｸUB" pitchFamily="50" charset="-128"/>
                        </a:rPr>
                        <a:t>▲</a:t>
                      </a:r>
                      <a:r>
                        <a:rPr kumimoji="1" lang="en-US" altLang="ja-JP" sz="1050" b="0" spc="-80" baseline="0" dirty="0" smtClean="0">
                          <a:solidFill>
                            <a:schemeClr val="tx1"/>
                          </a:solidFill>
                          <a:latin typeface="HGP創英角ｺﾞｼｯｸUB" pitchFamily="50" charset="-128"/>
                          <a:ea typeface="HGP創英角ｺﾞｼｯｸUB" pitchFamily="50" charset="-128"/>
                        </a:rPr>
                        <a:t>21(3.0%)</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b="0" spc="-80" baseline="0" dirty="0" smtClean="0">
                          <a:solidFill>
                            <a:schemeClr val="tx1"/>
                          </a:solidFill>
                          <a:latin typeface="HGP創英角ｺﾞｼｯｸUB" pitchFamily="50" charset="-128"/>
                          <a:ea typeface="HGP創英角ｺﾞｼｯｸUB" pitchFamily="50" charset="-128"/>
                        </a:rPr>
                        <a:t>６５９</a:t>
                      </a:r>
                      <a:endParaRPr kumimoji="1" lang="en-US" altLang="ja-JP" sz="1200" b="0" spc="-80" baseline="0" dirty="0" smtClean="0">
                        <a:solidFill>
                          <a:schemeClr val="tx1"/>
                        </a:solidFill>
                        <a:latin typeface="HGP創英角ｺﾞｼｯｸUB" pitchFamily="50" charset="-128"/>
                        <a:ea typeface="HGP創英角ｺﾞｼｯｸUB" pitchFamily="50" charset="-128"/>
                      </a:endParaRPr>
                    </a:p>
                    <a:p>
                      <a:pPr algn="ctr"/>
                      <a:r>
                        <a:rPr kumimoji="1" lang="ja-JP" altLang="en-US" sz="1050" b="0" spc="-80" baseline="0" dirty="0" smtClean="0">
                          <a:solidFill>
                            <a:schemeClr val="tx1"/>
                          </a:solidFill>
                          <a:latin typeface="HGP創英角ｺﾞｼｯｸUB" pitchFamily="50" charset="-128"/>
                          <a:ea typeface="HGP創英角ｺﾞｼｯｸUB" pitchFamily="50" charset="-128"/>
                        </a:rPr>
                        <a:t>▲</a:t>
                      </a:r>
                      <a:r>
                        <a:rPr kumimoji="1" lang="en-US" altLang="ja-JP" sz="1050" b="0" spc="-80" baseline="0" dirty="0" smtClean="0">
                          <a:solidFill>
                            <a:schemeClr val="tx1"/>
                          </a:solidFill>
                          <a:latin typeface="HGP創英角ｺﾞｼｯｸUB" pitchFamily="50" charset="-128"/>
                          <a:ea typeface="HGP創英角ｺﾞｼｯｸUB" pitchFamily="50" charset="-128"/>
                        </a:rPr>
                        <a:t>16 </a:t>
                      </a:r>
                      <a:r>
                        <a:rPr kumimoji="1" lang="ja-JP" altLang="en-US" sz="1050" b="0" spc="-80" baseline="0" dirty="0" smtClean="0">
                          <a:solidFill>
                            <a:schemeClr val="tx1"/>
                          </a:solidFill>
                          <a:latin typeface="HGP創英角ｺﾞｼｯｸUB" pitchFamily="50" charset="-128"/>
                          <a:ea typeface="HGP創英角ｺﾞｼｯｸUB" pitchFamily="50" charset="-128"/>
                        </a:rPr>
                        <a:t>（</a:t>
                      </a:r>
                      <a:r>
                        <a:rPr kumimoji="1" lang="en-US" altLang="ja-JP" sz="1050" b="0" spc="-80" baseline="0" dirty="0" smtClean="0">
                          <a:solidFill>
                            <a:schemeClr val="tx1"/>
                          </a:solidFill>
                          <a:latin typeface="HGP創英角ｺﾞｼｯｸUB" pitchFamily="50" charset="-128"/>
                          <a:ea typeface="HGP創英角ｺﾞｼｯｸUB" pitchFamily="50" charset="-128"/>
                        </a:rPr>
                        <a:t>2.3%</a:t>
                      </a:r>
                      <a:r>
                        <a:rPr kumimoji="1" lang="ja-JP" altLang="en-US" sz="1050" b="0" spc="-80" baseline="0" dirty="0" smtClean="0">
                          <a:solidFill>
                            <a:schemeClr val="tx1"/>
                          </a:solidFill>
                          <a:latin typeface="HGP創英角ｺﾞｼｯｸUB" pitchFamily="50" charset="-128"/>
                          <a:ea typeface="HGP創英角ｺﾞｼｯｸUB" pitchFamily="50" charset="-128"/>
                        </a:rPr>
                        <a:t>）</a:t>
                      </a:r>
                      <a:endParaRPr kumimoji="1" lang="en-US" altLang="ja-JP" sz="1050" b="0" spc="-80" baseline="0" dirty="0" smtClean="0">
                        <a:solidFill>
                          <a:schemeClr val="tx1"/>
                        </a:solidFill>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kumimoji="1" lang="ja-JP" altLang="en-US" sz="1200" b="1" spc="-80" baseline="0" dirty="0" smtClean="0">
                          <a:solidFill>
                            <a:srgbClr val="FF0000"/>
                          </a:solidFill>
                          <a:latin typeface="HGP創英角ｺﾞｼｯｸUB" pitchFamily="50" charset="-128"/>
                          <a:ea typeface="HGP創英角ｺﾞｼｯｸUB" pitchFamily="50" charset="-128"/>
                        </a:rPr>
                        <a:t>７５０</a:t>
                      </a:r>
                      <a:endParaRPr kumimoji="1" lang="en-US" altLang="ja-JP" sz="1200" b="1" spc="-80" baseline="0" dirty="0" smtClean="0">
                        <a:solidFill>
                          <a:srgbClr val="FF0000"/>
                        </a:solidFill>
                        <a:latin typeface="HGP創英角ｺﾞｼｯｸUB" pitchFamily="50" charset="-128"/>
                        <a:ea typeface="HGP創英角ｺﾞｼｯｸUB" pitchFamily="50" charset="-128"/>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5443">
                <a:tc>
                  <a:txBody>
                    <a:bodyPr/>
                    <a:lstStyle/>
                    <a:p>
                      <a:pPr algn="ctr"/>
                      <a:r>
                        <a:rPr kumimoji="1" lang="ja-JP" altLang="en-US" sz="1200" spc="-80" baseline="0" dirty="0" smtClean="0">
                          <a:latin typeface="HGP創英角ｺﾞｼｯｸUB" pitchFamily="50" charset="-128"/>
                          <a:ea typeface="HGP創英角ｺﾞｼｯｸUB" pitchFamily="50" charset="-128"/>
                        </a:rPr>
                        <a:t>合　　計</a:t>
                      </a:r>
                      <a:endParaRPr kumimoji="1" lang="en-US" altLang="ja-JP" sz="1200" spc="-80" baseline="0" dirty="0" smtClean="0">
                        <a:latin typeface="HGP創英角ｺﾞｼｯｸUB" pitchFamily="50" charset="-128"/>
                        <a:ea typeface="HGP創英角ｺﾞｼｯｸUB" pitchFamily="50" charset="-128"/>
                      </a:endParaRPr>
                    </a:p>
                    <a:p>
                      <a:pPr algn="ctr"/>
                      <a:r>
                        <a:rPr kumimoji="1" lang="ja-JP" altLang="en-US" sz="1000" spc="-80" baseline="0" dirty="0" smtClean="0">
                          <a:latin typeface="HGP創英角ｺﾞｼｯｸUB" pitchFamily="50" charset="-128"/>
                          <a:ea typeface="HGP創英角ｺﾞｼｯｸUB" pitchFamily="50" charset="-128"/>
                        </a:rPr>
                        <a:t>対前年削減額･率</a:t>
                      </a:r>
                      <a:endParaRPr kumimoji="1" lang="ja-JP" altLang="en-US" sz="100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１４１６</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１２９５</a:t>
                      </a:r>
                      <a:endParaRPr kumimoji="1" lang="en-US" altLang="ja-JP" sz="1200" spc="-80" baseline="0" dirty="0" smtClean="0">
                        <a:latin typeface="HGP創英角ｺﾞｼｯｸUB" pitchFamily="50" charset="-128"/>
                        <a:ea typeface="HGP創英角ｺﾞｼｯｸUB" pitchFamily="50" charset="-128"/>
                      </a:endParaRPr>
                    </a:p>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00" spc="-80" baseline="0" dirty="0" smtClean="0">
                          <a:latin typeface="HGP創英角ｺﾞｼｯｸUB" pitchFamily="50" charset="-128"/>
                          <a:ea typeface="HGP創英角ｺﾞｼｯｸUB" pitchFamily="50" charset="-128"/>
                        </a:rPr>
                        <a:t>▲</a:t>
                      </a:r>
                      <a:r>
                        <a:rPr kumimoji="1" lang="en-US" altLang="ja-JP" sz="1000" spc="-80" baseline="0" dirty="0" smtClean="0">
                          <a:latin typeface="HGP創英角ｺﾞｼｯｸUB" pitchFamily="50" charset="-128"/>
                          <a:ea typeface="HGP創英角ｺﾞｼｯｸUB" pitchFamily="50" charset="-128"/>
                        </a:rPr>
                        <a:t>121(8.5</a:t>
                      </a:r>
                      <a:r>
                        <a:rPr kumimoji="1" lang="ja-JP" altLang="en-US" sz="1000" spc="-80" baseline="0" dirty="0" smtClean="0">
                          <a:latin typeface="HGP創英角ｺﾞｼｯｸUB" pitchFamily="50" charset="-128"/>
                          <a:ea typeface="HGP創英角ｺﾞｼｯｸUB" pitchFamily="50" charset="-128"/>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１２９７</a:t>
                      </a:r>
                      <a:endParaRPr kumimoji="1" lang="en-US" altLang="ja-JP" sz="1200" spc="-80" baseline="0" dirty="0" smtClean="0">
                        <a:latin typeface="HGP創英角ｺﾞｼｯｸUB" pitchFamily="50" charset="-128"/>
                        <a:ea typeface="HGP創英角ｺﾞｼｯｸUB" pitchFamily="50" charset="-128"/>
                      </a:endParaRPr>
                    </a:p>
                    <a:p>
                      <a:pPr marL="0" marR="0" indent="0" algn="ctr" defTabSz="913905" rtl="0" eaLnBrk="1" fontAlgn="auto" latinLnBrk="0" hangingPunct="1">
                        <a:lnSpc>
                          <a:spcPct val="100000"/>
                        </a:lnSpc>
                        <a:spcBef>
                          <a:spcPts val="0"/>
                        </a:spcBef>
                        <a:spcAft>
                          <a:spcPts val="0"/>
                        </a:spcAft>
                        <a:buClrTx/>
                        <a:buSzTx/>
                        <a:buFontTx/>
                        <a:buNone/>
                        <a:tabLst/>
                        <a:defRPr/>
                      </a:pPr>
                      <a:r>
                        <a:rPr kumimoji="1" lang="en-US" altLang="ja-JP" sz="1050" spc="-80" baseline="0" dirty="0" smtClean="0">
                          <a:latin typeface="HGP創英角ｺﾞｼｯｸUB" pitchFamily="50" charset="-128"/>
                          <a:ea typeface="HGP創英角ｺﾞｼｯｸUB" pitchFamily="50" charset="-128"/>
                        </a:rPr>
                        <a:t>+</a:t>
                      </a:r>
                      <a:r>
                        <a:rPr kumimoji="1" lang="ja-JP" altLang="en-US" sz="1050" spc="-80" baseline="0" dirty="0" smtClean="0">
                          <a:latin typeface="HGP創英角ｺﾞｼｯｸUB" pitchFamily="50" charset="-128"/>
                          <a:ea typeface="HGP創英角ｺﾞｼｯｸUB" pitchFamily="50" charset="-128"/>
                        </a:rPr>
                        <a:t>２</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１２２８</a:t>
                      </a:r>
                      <a:endParaRPr kumimoji="1" lang="en-US" altLang="ja-JP" sz="1200" spc="-80" baseline="0" dirty="0" smtClean="0">
                        <a:latin typeface="HGP創英角ｺﾞｼｯｸUB" pitchFamily="50" charset="-128"/>
                        <a:ea typeface="HGP創英角ｺﾞｼｯｸUB" pitchFamily="50" charset="-128"/>
                      </a:endParaRPr>
                    </a:p>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69(5.4%)</a:t>
                      </a:r>
                      <a:endParaRPr kumimoji="1" lang="ja-JP" altLang="en-US" sz="1050" spc="-80" baseline="0" dirty="0" smtClean="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spc="-80" baseline="0" dirty="0" smtClean="0">
                          <a:latin typeface="HGP創英角ｺﾞｼｯｸUB" pitchFamily="50" charset="-128"/>
                          <a:ea typeface="HGP創英角ｺﾞｼｯｸUB" pitchFamily="50" charset="-128"/>
                        </a:rPr>
                        <a:t>１１８９</a:t>
                      </a:r>
                      <a:endParaRPr kumimoji="1" lang="en-US" altLang="ja-JP" sz="1200" spc="-80" baseline="0" dirty="0" smtClean="0">
                        <a:latin typeface="HGP創英角ｺﾞｼｯｸUB" pitchFamily="50" charset="-128"/>
                        <a:ea typeface="HGP創英角ｺﾞｼｯｸUB" pitchFamily="50" charset="-128"/>
                      </a:endParaRPr>
                    </a:p>
                    <a:p>
                      <a:pPr algn="ct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39(3.2%)</a:t>
                      </a:r>
                      <a:endParaRPr kumimoji="1" lang="ja-JP" altLang="en-US" sz="105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spc="-80" baseline="0" dirty="0" smtClean="0">
                          <a:latin typeface="HGP創英角ｺﾞｼｯｸUB" pitchFamily="50" charset="-128"/>
                          <a:ea typeface="HGP創英角ｺﾞｼｯｸUB" pitchFamily="50" charset="-128"/>
                        </a:rPr>
                        <a:t>１１８５</a:t>
                      </a:r>
                      <a:endParaRPr kumimoji="1" lang="en-US" altLang="ja-JP" sz="1200" spc="-80" baseline="0" dirty="0" smtClean="0">
                        <a:latin typeface="HGP創英角ｺﾞｼｯｸUB" pitchFamily="50" charset="-128"/>
                        <a:ea typeface="HGP創英角ｺﾞｼｯｸUB" pitchFamily="50" charset="-128"/>
                      </a:endParaRPr>
                    </a:p>
                    <a:p>
                      <a:pPr algn="ctr"/>
                      <a:r>
                        <a:rPr kumimoji="1" lang="ja-JP" altLang="en-US" sz="1050" spc="-80" baseline="0" dirty="0" smtClean="0">
                          <a:latin typeface="HGP創英角ｺﾞｼｯｸUB" pitchFamily="50" charset="-128"/>
                          <a:ea typeface="HGP創英角ｺﾞｼｯｸUB" pitchFamily="50" charset="-128"/>
                        </a:rPr>
                        <a:t>▲</a:t>
                      </a:r>
                      <a:r>
                        <a:rPr kumimoji="1" lang="en-US" altLang="ja-JP" sz="1050" spc="-80" baseline="0" dirty="0" smtClean="0">
                          <a:latin typeface="HGP創英角ｺﾞｼｯｸUB" pitchFamily="50" charset="-128"/>
                          <a:ea typeface="HGP創英角ｺﾞｼｯｸUB" pitchFamily="50" charset="-128"/>
                        </a:rPr>
                        <a:t>4(0.3%)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b="0" spc="-80" baseline="0" dirty="0" smtClean="0">
                          <a:solidFill>
                            <a:schemeClr val="tx1"/>
                          </a:solidFill>
                          <a:latin typeface="HGP創英角ｺﾞｼｯｸUB" pitchFamily="50" charset="-128"/>
                          <a:ea typeface="HGP創英角ｺﾞｼｯｸUB" pitchFamily="50" charset="-128"/>
                        </a:rPr>
                        <a:t>１１５３</a:t>
                      </a:r>
                      <a:endParaRPr kumimoji="1" lang="en-US" altLang="ja-JP" sz="1200" b="0" spc="-80" baseline="0" dirty="0" smtClean="0">
                        <a:solidFill>
                          <a:schemeClr val="tx1"/>
                        </a:solidFill>
                        <a:latin typeface="HGP創英角ｺﾞｼｯｸUB" pitchFamily="50" charset="-128"/>
                        <a:ea typeface="HGP創英角ｺﾞｼｯｸUB" pitchFamily="50" charset="-128"/>
                      </a:endParaRPr>
                    </a:p>
                    <a:p>
                      <a:pPr algn="ctr"/>
                      <a:r>
                        <a:rPr kumimoji="1" lang="ja-JP" altLang="en-US" sz="1050" b="0" spc="-80" baseline="0" dirty="0" smtClean="0">
                          <a:solidFill>
                            <a:schemeClr val="tx1"/>
                          </a:solidFill>
                          <a:latin typeface="HGP創英角ｺﾞｼｯｸUB" pitchFamily="50" charset="-128"/>
                          <a:ea typeface="HGP創英角ｺﾞｼｯｸUB" pitchFamily="50" charset="-128"/>
                        </a:rPr>
                        <a:t>▲３２</a:t>
                      </a:r>
                      <a:r>
                        <a:rPr kumimoji="1" lang="en-US" altLang="ja-JP" sz="1050" b="0" spc="-80" baseline="0" dirty="0" smtClean="0">
                          <a:solidFill>
                            <a:schemeClr val="tx1"/>
                          </a:solidFill>
                          <a:latin typeface="HGP創英角ｺﾞｼｯｸUB" pitchFamily="50" charset="-128"/>
                          <a:ea typeface="HGP創英角ｺﾞｼｯｸUB" pitchFamily="50" charset="-128"/>
                        </a:rPr>
                        <a:t>(2.7%)</a:t>
                      </a:r>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b="0" spc="-80" baseline="0" dirty="0" smtClean="0">
                          <a:solidFill>
                            <a:schemeClr val="tx1"/>
                          </a:solidFill>
                          <a:latin typeface="HGP創英角ｺﾞｼｯｸUB" pitchFamily="50" charset="-128"/>
                          <a:ea typeface="HGP創英角ｺﾞｼｯｸUB" pitchFamily="50" charset="-128"/>
                        </a:rPr>
                        <a:t>１１４７</a:t>
                      </a:r>
                      <a:endParaRPr kumimoji="1" lang="en-US" altLang="ja-JP" sz="1200" b="0" spc="-80" baseline="0" dirty="0" smtClean="0">
                        <a:solidFill>
                          <a:schemeClr val="tx1"/>
                        </a:solidFill>
                        <a:latin typeface="HGP創英角ｺﾞｼｯｸUB" pitchFamily="50" charset="-128"/>
                        <a:ea typeface="HGP創英角ｺﾞｼｯｸUB" pitchFamily="50" charset="-128"/>
                      </a:endParaRPr>
                    </a:p>
                    <a:p>
                      <a:pPr algn="ctr"/>
                      <a:r>
                        <a:rPr kumimoji="1" lang="ja-JP" altLang="en-US" sz="1050" b="0" spc="-80" baseline="0" dirty="0" smtClean="0">
                          <a:solidFill>
                            <a:schemeClr val="tx1"/>
                          </a:solidFill>
                          <a:latin typeface="HGP創英角ｺﾞｼｯｸUB" pitchFamily="50" charset="-128"/>
                          <a:ea typeface="HGP創英角ｺﾞｼｯｸUB" pitchFamily="50" charset="-128"/>
                        </a:rPr>
                        <a:t>▲６（</a:t>
                      </a:r>
                      <a:r>
                        <a:rPr kumimoji="1" lang="en-US" altLang="ja-JP" sz="1050" b="0" spc="-80" baseline="0" dirty="0" smtClean="0">
                          <a:solidFill>
                            <a:schemeClr val="tx1"/>
                          </a:solidFill>
                          <a:latin typeface="HGP創英角ｺﾞｼｯｸUB" pitchFamily="50" charset="-128"/>
                          <a:ea typeface="HGP創英角ｺﾞｼｯｸUB" pitchFamily="50" charset="-128"/>
                        </a:rPr>
                        <a:t>0.5%</a:t>
                      </a:r>
                      <a:r>
                        <a:rPr kumimoji="1" lang="ja-JP" altLang="en-US" sz="1050" b="0" spc="-80" baseline="0" dirty="0" smtClean="0">
                          <a:solidFill>
                            <a:schemeClr val="tx1"/>
                          </a:solidFill>
                          <a:latin typeface="HGP創英角ｺﾞｼｯｸUB" pitchFamily="50" charset="-128"/>
                          <a:ea typeface="HGP創英角ｺﾞｼｯｸUB" pitchFamily="50" charset="-128"/>
                        </a:rPr>
                        <a:t>）</a:t>
                      </a:r>
                      <a:endParaRPr kumimoji="1" lang="en-US" altLang="ja-JP" sz="1050" b="0" spc="-80" baseline="0" dirty="0" smtClean="0">
                        <a:solidFill>
                          <a:schemeClr val="tx1"/>
                        </a:solidFill>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kumimoji="1" lang="ja-JP" altLang="en-US" sz="1200" b="1" spc="-80" baseline="0" dirty="0" smtClean="0">
                          <a:solidFill>
                            <a:srgbClr val="FF0000"/>
                          </a:solidFill>
                          <a:latin typeface="HGP創英角ｺﾞｼｯｸUB" pitchFamily="50" charset="-128"/>
                          <a:ea typeface="HGP創英角ｺﾞｼｯｸUB" pitchFamily="50" charset="-128"/>
                        </a:rPr>
                        <a:t>１４４０</a:t>
                      </a: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45440">
                <a:tc>
                  <a:txBody>
                    <a:bodyPr/>
                    <a:lstStyle/>
                    <a:p>
                      <a:pPr algn="ctr"/>
                      <a:r>
                        <a:rPr kumimoji="1" lang="ja-JP" altLang="en-US" sz="1200" spc="-80" baseline="0" dirty="0" smtClean="0">
                          <a:latin typeface="HGP創英角ｺﾞｼｯｸUB" pitchFamily="50" charset="-128"/>
                          <a:ea typeface="HGP創英角ｺﾞｼｯｸUB" pitchFamily="50" charset="-128"/>
                        </a:rPr>
                        <a:t>（参考）補正予算</a:t>
                      </a:r>
                      <a:endParaRPr kumimoji="1" lang="ja-JP" altLang="en-US" sz="120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200" spc="-80" baseline="0" dirty="0" smtClean="0">
                          <a:latin typeface="HGP創英角ｺﾞｼｯｸUB" pitchFamily="50" charset="-128"/>
                          <a:ea typeface="HGP創英角ｺﾞｼｯｸUB" pitchFamily="50" charset="-128"/>
                        </a:rPr>
                        <a:t>３６４９</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　３</a:t>
                      </a:r>
                      <a:r>
                        <a:rPr kumimoji="1" lang="en-US" altLang="ja-JP" sz="1050" spc="-80" baseline="0" dirty="0" smtClean="0">
                          <a:latin typeface="HGP創英角ｺﾞｼｯｸUB" pitchFamily="50" charset="-128"/>
                          <a:ea typeface="HGP創英角ｺﾞｼｯｸUB" pitchFamily="50" charset="-128"/>
                        </a:rPr>
                        <a:t>8</a:t>
                      </a:r>
                      <a:r>
                        <a:rPr kumimoji="1" lang="ja-JP" altLang="en-US" sz="1050" spc="-80" baseline="0" dirty="0" smtClean="0">
                          <a:latin typeface="HGP創英角ｺﾞｼｯｸUB" pitchFamily="50" charset="-128"/>
                          <a:ea typeface="HGP創英角ｺﾞｼｯｸUB" pitchFamily="50" charset="-128"/>
                        </a:rPr>
                        <a:t>０</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　３１３</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indent="0" algn="ctr" defTabSz="913905" rtl="0" eaLnBrk="1" fontAlgn="auto" latinLnBrk="0" hangingPunct="1">
                        <a:lnSpc>
                          <a:spcPct val="100000"/>
                        </a:lnSpc>
                        <a:spcBef>
                          <a:spcPts val="0"/>
                        </a:spcBef>
                        <a:spcAft>
                          <a:spcPts val="0"/>
                        </a:spcAft>
                        <a:buClrTx/>
                        <a:buSzTx/>
                        <a:buFontTx/>
                        <a:buNone/>
                        <a:tabLst/>
                        <a:defRPr/>
                      </a:pPr>
                      <a:r>
                        <a:rPr kumimoji="1" lang="ja-JP" altLang="en-US" sz="1050" spc="-80" baseline="0" dirty="0" smtClean="0">
                          <a:latin typeface="HGP創英角ｺﾞｼｯｸUB" pitchFamily="50" charset="-128"/>
                          <a:ea typeface="HGP創英角ｺﾞｼｯｸUB" pitchFamily="50" charset="-128"/>
                        </a:rPr>
                        <a:t>　９２８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1050" spc="-80" baseline="0" dirty="0" smtClean="0">
                          <a:latin typeface="HGP創英角ｺﾞｼｯｸUB" pitchFamily="50" charset="-128"/>
                          <a:ea typeface="HGP創英角ｺﾞｼｯｸUB" pitchFamily="50" charset="-128"/>
                        </a:rPr>
                        <a:t>　１４２</a:t>
                      </a:r>
                      <a:endParaRPr kumimoji="1" lang="ja-JP" altLang="en-US" sz="105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1050" spc="-80" baseline="0" dirty="0" smtClean="0">
                          <a:latin typeface="HGP創英角ｺﾞｼｯｸUB" pitchFamily="50" charset="-128"/>
                          <a:ea typeface="HGP創英角ｺﾞｼｯｸUB" pitchFamily="50" charset="-128"/>
                        </a:rPr>
                        <a:t>６０</a:t>
                      </a:r>
                      <a:endParaRPr kumimoji="1" lang="ja-JP" altLang="en-US" sz="105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1050" spc="-80" baseline="0" dirty="0" smtClean="0">
                          <a:solidFill>
                            <a:schemeClr val="tx1"/>
                          </a:solidFill>
                          <a:latin typeface="HGP創英角ｺﾞｼｯｸUB" pitchFamily="50" charset="-128"/>
                          <a:ea typeface="HGP創英角ｺﾞｼｯｸUB" pitchFamily="50" charset="-128"/>
                        </a:rPr>
                        <a:t>５５</a:t>
                      </a:r>
                      <a:endParaRPr kumimoji="1" lang="ja-JP" altLang="en-US" sz="1050" spc="-80" baseline="0" dirty="0">
                        <a:solidFill>
                          <a:schemeClr val="tx1"/>
                        </a:solidFill>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1050" spc="-80" baseline="0" dirty="0" smtClean="0">
                          <a:latin typeface="HGP創英角ｺﾞｼｯｸUB" pitchFamily="50" charset="-128"/>
                          <a:ea typeface="HGP創英角ｺﾞｼｯｸUB" pitchFamily="50" charset="-128"/>
                        </a:rPr>
                        <a:t>１１９</a:t>
                      </a:r>
                      <a:endParaRPr kumimoji="1" lang="ja-JP" altLang="en-US" sz="1050" spc="-80" baseline="0" dirty="0">
                        <a:latin typeface="HGP創英角ｺﾞｼｯｸUB" pitchFamily="50" charset="-128"/>
                        <a:ea typeface="HGP創英角ｺﾞｼｯｸUB" pitchFamily="50" charset="-128"/>
                      </a:endParaRPr>
                    </a:p>
                  </a:txBody>
                  <a:tcPr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kumimoji="1" lang="ja-JP" altLang="en-US" sz="1050" spc="-80" baseline="0" dirty="0" smtClean="0">
                          <a:latin typeface="HGP創英角ｺﾞｼｯｸUB" pitchFamily="50" charset="-128"/>
                          <a:ea typeface="HGP創英角ｺﾞｼｯｸUB" pitchFamily="50" charset="-128"/>
                        </a:rPr>
                        <a:t>－</a:t>
                      </a:r>
                      <a:endParaRPr kumimoji="1" lang="ja-JP" altLang="en-US" sz="1050" spc="-80" baseline="0" dirty="0">
                        <a:latin typeface="HGP創英角ｺﾞｼｯｸUB" pitchFamily="50" charset="-128"/>
                        <a:ea typeface="HGP創英角ｺﾞｼｯｸUB" pitchFamily="50" charset="-128"/>
                      </a:endParaRPr>
                    </a:p>
                  </a:txBody>
                  <a:tcPr anchor="ct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solidFill>
                      <a:schemeClr val="accent6">
                        <a:lumMod val="20000"/>
                        <a:lumOff val="80000"/>
                      </a:schemeClr>
                    </a:solidFill>
                  </a:tcPr>
                </a:tc>
              </a:tr>
            </a:tbl>
          </a:graphicData>
        </a:graphic>
      </p:graphicFrame>
      <p:sp>
        <p:nvSpPr>
          <p:cNvPr id="16" name="テキスト ボックス 15"/>
          <p:cNvSpPr txBox="1"/>
          <p:nvPr/>
        </p:nvSpPr>
        <p:spPr>
          <a:xfrm>
            <a:off x="8636405" y="421101"/>
            <a:ext cx="1002625" cy="253916"/>
          </a:xfrm>
          <a:prstGeom prst="rect">
            <a:avLst/>
          </a:prstGeom>
          <a:noFill/>
        </p:spPr>
        <p:txBody>
          <a:bodyPr wrap="square">
            <a:spAutoFit/>
          </a:bodyPr>
          <a:lstStyle/>
          <a:p>
            <a:pPr defTabSz="914400" fontAlgn="base">
              <a:spcBef>
                <a:spcPct val="0"/>
              </a:spcBef>
              <a:spcAft>
                <a:spcPct val="0"/>
              </a:spcAft>
              <a:defRPr/>
            </a:pPr>
            <a:r>
              <a:rPr lang="ja-JP" altLang="en-US" sz="1050" dirty="0">
                <a:solidFill>
                  <a:prstClr val="black"/>
                </a:solidFill>
              </a:rPr>
              <a:t>（単位：億円）</a:t>
            </a:r>
          </a:p>
        </p:txBody>
      </p:sp>
      <p:sp>
        <p:nvSpPr>
          <p:cNvPr id="3138" name="タイトル 56"/>
          <p:cNvSpPr>
            <a:spLocks noGrp="1"/>
          </p:cNvSpPr>
          <p:nvPr>
            <p:ph type="title"/>
          </p:nvPr>
        </p:nvSpPr>
        <p:spPr/>
        <p:txBody>
          <a:bodyPr/>
          <a:lstStyle/>
          <a:p>
            <a:r>
              <a:rPr lang="ja-JP" altLang="en-US" dirty="0">
                <a:solidFill>
                  <a:srgbClr val="000000"/>
                </a:solidFill>
                <a:latin typeface="HGP創英角ｺﾞｼｯｸUB" pitchFamily="50" charset="-128"/>
                <a:ea typeface="HGP創英角ｺﾞｼｯｸUB" pitchFamily="50" charset="-128"/>
              </a:rPr>
              <a:t>ＩＣＴ関係</a:t>
            </a:r>
            <a:r>
              <a:rPr lang="ja-JP" altLang="en-US" dirty="0" smtClean="0">
                <a:solidFill>
                  <a:srgbClr val="000000"/>
                </a:solidFill>
                <a:latin typeface="HGP創英角ｺﾞｼｯｸUB" pitchFamily="50" charset="-128"/>
                <a:ea typeface="HGP創英角ｺﾞｼｯｸUB" pitchFamily="50" charset="-128"/>
              </a:rPr>
              <a:t>予算額の推移</a:t>
            </a:r>
            <a:endParaRPr lang="ja-JP" altLang="en-US" dirty="0" smtClean="0"/>
          </a:p>
        </p:txBody>
      </p:sp>
      <p:sp>
        <p:nvSpPr>
          <p:cNvPr id="62" name="テキスト ボックス 61"/>
          <p:cNvSpPr txBox="1"/>
          <p:nvPr/>
        </p:nvSpPr>
        <p:spPr>
          <a:xfrm>
            <a:off x="11624" y="3163519"/>
            <a:ext cx="395189" cy="3397570"/>
          </a:xfrm>
          <a:prstGeom prst="rect">
            <a:avLst/>
          </a:prstGeom>
          <a:noFill/>
        </p:spPr>
        <p:txBody>
          <a:bodyPr wrap="square" lIns="0" rIns="0" rtlCol="0">
            <a:noAutofit/>
          </a:bodyPr>
          <a:lstStyle/>
          <a:p>
            <a:pPr algn="r" defTabSz="914400" fontAlgn="base">
              <a:lnSpc>
                <a:spcPts val="1300"/>
              </a:lnSpc>
              <a:spcBef>
                <a:spcPct val="0"/>
              </a:spcBef>
              <a:spcAft>
                <a:spcPct val="0"/>
              </a:spcAft>
            </a:pPr>
            <a:r>
              <a:rPr lang="en-US" altLang="ja-JP" sz="1000" dirty="0" smtClean="0">
                <a:solidFill>
                  <a:prstClr val="black"/>
                </a:solidFill>
              </a:rPr>
              <a:t>1,400</a:t>
            </a: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r>
              <a:rPr lang="en-US" altLang="ja-JP" sz="1000" dirty="0" smtClean="0">
                <a:solidFill>
                  <a:prstClr val="black"/>
                </a:solidFill>
              </a:rPr>
              <a:t>1,200</a:t>
            </a: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r>
              <a:rPr lang="en-US" altLang="ja-JP" sz="1000" dirty="0" smtClean="0">
                <a:solidFill>
                  <a:prstClr val="black"/>
                </a:solidFill>
              </a:rPr>
              <a:t>1,000</a:t>
            </a: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r>
              <a:rPr lang="en-US" altLang="ja-JP" sz="1000" dirty="0" smtClean="0">
                <a:solidFill>
                  <a:prstClr val="black"/>
                </a:solidFill>
              </a:rPr>
              <a:t>800</a:t>
            </a: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r>
              <a:rPr lang="en-US" altLang="ja-JP" sz="1000" dirty="0" smtClean="0">
                <a:solidFill>
                  <a:prstClr val="black"/>
                </a:solidFill>
              </a:rPr>
              <a:t>600</a:t>
            </a: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r>
              <a:rPr lang="en-US" altLang="ja-JP" sz="1000" dirty="0" smtClean="0">
                <a:solidFill>
                  <a:prstClr val="black"/>
                </a:solidFill>
              </a:rPr>
              <a:t>400</a:t>
            </a: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r>
              <a:rPr lang="en-US" altLang="ja-JP" sz="1000" dirty="0" smtClean="0">
                <a:solidFill>
                  <a:prstClr val="black"/>
                </a:solidFill>
              </a:rPr>
              <a:t>200</a:t>
            </a:r>
          </a:p>
          <a:p>
            <a:pPr algn="r" defTabSz="914400" fontAlgn="base">
              <a:lnSpc>
                <a:spcPts val="1300"/>
              </a:lnSpc>
              <a:spcBef>
                <a:spcPct val="0"/>
              </a:spcBef>
              <a:spcAft>
                <a:spcPct val="0"/>
              </a:spcAft>
            </a:pPr>
            <a:endParaRPr lang="en-US" altLang="ja-JP" sz="1000" dirty="0" smtClean="0">
              <a:solidFill>
                <a:prstClr val="black"/>
              </a:solidFill>
            </a:endParaRPr>
          </a:p>
          <a:p>
            <a:pPr algn="r" defTabSz="914400" fontAlgn="base">
              <a:lnSpc>
                <a:spcPts val="1300"/>
              </a:lnSpc>
              <a:spcBef>
                <a:spcPct val="0"/>
              </a:spcBef>
              <a:spcAft>
                <a:spcPct val="0"/>
              </a:spcAft>
            </a:pPr>
            <a:endParaRPr lang="en-US" altLang="ja-JP" sz="1000" dirty="0" smtClean="0">
              <a:solidFill>
                <a:srgbClr val="FF0000"/>
              </a:solidFill>
            </a:endParaRPr>
          </a:p>
        </p:txBody>
      </p:sp>
      <p:cxnSp>
        <p:nvCxnSpPr>
          <p:cNvPr id="67" name="直線コネクタ 66"/>
          <p:cNvCxnSpPr/>
          <p:nvPr/>
        </p:nvCxnSpPr>
        <p:spPr>
          <a:xfrm rot="5400000">
            <a:off x="-1246902" y="4900862"/>
            <a:ext cx="3430271" cy="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sp>
        <p:nvSpPr>
          <p:cNvPr id="53" name="正方形/長方形 52"/>
          <p:cNvSpPr/>
          <p:nvPr/>
        </p:nvSpPr>
        <p:spPr>
          <a:xfrm>
            <a:off x="26183" y="355599"/>
            <a:ext cx="9906000" cy="73026"/>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rtlCol="0" anchor="ctr"/>
          <a:lstStyle/>
          <a:p>
            <a:pPr algn="ctr" defTabSz="914400" fontAlgn="base">
              <a:spcBef>
                <a:spcPct val="0"/>
              </a:spcBef>
              <a:spcAft>
                <a:spcPct val="0"/>
              </a:spcAft>
              <a:defRPr/>
            </a:pPr>
            <a:endParaRPr kumimoji="0" lang="ja-JP" altLang="en-US" kern="0">
              <a:solidFill>
                <a:prstClr val="white"/>
              </a:solidFill>
            </a:endParaRPr>
          </a:p>
        </p:txBody>
      </p:sp>
      <p:sp>
        <p:nvSpPr>
          <p:cNvPr id="3155" name="テキスト ボックス 32"/>
          <p:cNvSpPr txBox="1">
            <a:spLocks noChangeArrowheads="1"/>
          </p:cNvSpPr>
          <p:nvPr/>
        </p:nvSpPr>
        <p:spPr bwMode="auto">
          <a:xfrm>
            <a:off x="508973" y="2981669"/>
            <a:ext cx="1079119"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altLang="ja-JP" sz="1200" dirty="0" smtClean="0">
                <a:solidFill>
                  <a:prstClr val="black"/>
                </a:solidFill>
              </a:rPr>
              <a:t>1416</a:t>
            </a:r>
            <a:endParaRPr lang="en-US" altLang="ja-JP" sz="1000" dirty="0">
              <a:solidFill>
                <a:prstClr val="black"/>
              </a:solidFill>
            </a:endParaRPr>
          </a:p>
        </p:txBody>
      </p:sp>
      <p:grpSp>
        <p:nvGrpSpPr>
          <p:cNvPr id="2" name="グループ化 1"/>
          <p:cNvGrpSpPr/>
          <p:nvPr/>
        </p:nvGrpSpPr>
        <p:grpSpPr>
          <a:xfrm>
            <a:off x="568620" y="3232592"/>
            <a:ext cx="911837" cy="3372220"/>
            <a:chOff x="840357" y="3311369"/>
            <a:chExt cx="1079120" cy="3372220"/>
          </a:xfrm>
        </p:grpSpPr>
        <p:sp>
          <p:nvSpPr>
            <p:cNvPr id="39" name="正方形/長方形 38"/>
            <p:cNvSpPr/>
            <p:nvPr/>
          </p:nvSpPr>
          <p:spPr bwMode="auto">
            <a:xfrm>
              <a:off x="840357" y="3311369"/>
              <a:ext cx="1079119" cy="1668270"/>
            </a:xfrm>
            <a:prstGeom prst="rect">
              <a:avLst/>
            </a:prstGeom>
            <a:solidFill>
              <a:srgbClr val="99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ja-JP" altLang="en-US" sz="1100" dirty="0" smtClean="0">
                  <a:solidFill>
                    <a:prstClr val="black"/>
                  </a:solidFill>
                </a:rPr>
                <a:t>電波利用料</a:t>
              </a:r>
              <a:r>
                <a:rPr lang="en-US" altLang="ja-JP" sz="1100" dirty="0" smtClean="0">
                  <a:solidFill>
                    <a:prstClr val="black"/>
                  </a:solidFill>
                </a:rPr>
                <a:t/>
              </a:r>
              <a:br>
                <a:rPr lang="en-US" altLang="ja-JP" sz="1100" dirty="0" smtClean="0">
                  <a:solidFill>
                    <a:prstClr val="black"/>
                  </a:solidFill>
                </a:rPr>
              </a:br>
              <a:r>
                <a:rPr lang="en-US" altLang="ja-JP" sz="1100" dirty="0" smtClean="0">
                  <a:solidFill>
                    <a:prstClr val="black"/>
                  </a:solidFill>
                </a:rPr>
                <a:t>686</a:t>
              </a:r>
            </a:p>
            <a:p>
              <a:pPr algn="ctr" defTabSz="914400" fontAlgn="base">
                <a:spcBef>
                  <a:spcPct val="0"/>
                </a:spcBef>
                <a:spcAft>
                  <a:spcPct val="0"/>
                </a:spcAft>
                <a:defRPr/>
              </a:pPr>
              <a:endParaRPr lang="en-US" altLang="ja-JP" sz="1100" dirty="0">
                <a:solidFill>
                  <a:prstClr val="black"/>
                </a:solidFill>
              </a:endParaRPr>
            </a:p>
          </p:txBody>
        </p:sp>
        <p:sp>
          <p:nvSpPr>
            <p:cNvPr id="102" name="正方形/長方形 101"/>
            <p:cNvSpPr/>
            <p:nvPr/>
          </p:nvSpPr>
          <p:spPr>
            <a:xfrm>
              <a:off x="840358" y="4979639"/>
              <a:ext cx="1079119" cy="1703950"/>
            </a:xfrm>
            <a:prstGeom prst="rect">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ja-JP" altLang="en-US" sz="1100" dirty="0">
                <a:solidFill>
                  <a:prstClr val="black"/>
                </a:solidFill>
              </a:endParaRPr>
            </a:p>
          </p:txBody>
        </p:sp>
      </p:grpSp>
      <p:sp>
        <p:nvSpPr>
          <p:cNvPr id="3144" name="テキスト ボックス 32"/>
          <p:cNvSpPr txBox="1">
            <a:spLocks noChangeArrowheads="1"/>
          </p:cNvSpPr>
          <p:nvPr/>
        </p:nvSpPr>
        <p:spPr bwMode="auto">
          <a:xfrm>
            <a:off x="1646024" y="3313998"/>
            <a:ext cx="1079119" cy="276999"/>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altLang="ja-JP" sz="1200" dirty="0" smtClean="0">
                <a:solidFill>
                  <a:prstClr val="black"/>
                </a:solidFill>
              </a:rPr>
              <a:t>1295</a:t>
            </a:r>
            <a:endParaRPr lang="en-US" altLang="ja-JP" sz="1000" dirty="0">
              <a:solidFill>
                <a:prstClr val="black"/>
              </a:solidFill>
            </a:endParaRPr>
          </a:p>
        </p:txBody>
      </p:sp>
      <p:grpSp>
        <p:nvGrpSpPr>
          <p:cNvPr id="3" name="グループ化 2"/>
          <p:cNvGrpSpPr/>
          <p:nvPr/>
        </p:nvGrpSpPr>
        <p:grpSpPr>
          <a:xfrm>
            <a:off x="1728428" y="3555884"/>
            <a:ext cx="903734" cy="3048928"/>
            <a:chOff x="2183369" y="3634661"/>
            <a:chExt cx="1079314" cy="3048928"/>
          </a:xfrm>
        </p:grpSpPr>
        <p:sp>
          <p:nvSpPr>
            <p:cNvPr id="60" name="正方形/長方形 59"/>
            <p:cNvSpPr/>
            <p:nvPr/>
          </p:nvSpPr>
          <p:spPr>
            <a:xfrm>
              <a:off x="2183369" y="3634661"/>
              <a:ext cx="1079118" cy="1551701"/>
            </a:xfrm>
            <a:prstGeom prst="rect">
              <a:avLst/>
            </a:prstGeom>
            <a:solidFill>
              <a:srgbClr val="99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ja-JP" altLang="en-US" sz="1100" dirty="0" smtClean="0">
                  <a:solidFill>
                    <a:prstClr val="black"/>
                  </a:solidFill>
                  <a:latin typeface="ＭＳ Ｐゴシック"/>
                </a:rPr>
                <a:t>電波利用料</a:t>
              </a:r>
              <a:r>
                <a:rPr lang="en-US" altLang="ja-JP" sz="1100" dirty="0" smtClean="0">
                  <a:solidFill>
                    <a:prstClr val="black"/>
                  </a:solidFill>
                  <a:latin typeface="ＭＳ Ｐゴシック"/>
                </a:rPr>
                <a:t/>
              </a:r>
              <a:br>
                <a:rPr lang="en-US" altLang="ja-JP" sz="1100" dirty="0" smtClean="0">
                  <a:solidFill>
                    <a:prstClr val="black"/>
                  </a:solidFill>
                  <a:latin typeface="ＭＳ Ｐゴシック"/>
                </a:rPr>
              </a:br>
              <a:r>
                <a:rPr lang="en-US" altLang="ja-JP" sz="1100" dirty="0" smtClean="0">
                  <a:solidFill>
                    <a:prstClr val="black"/>
                  </a:solidFill>
                </a:rPr>
                <a:t>622</a:t>
              </a:r>
            </a:p>
            <a:p>
              <a:pPr algn="ctr" defTabSz="914400" fontAlgn="base">
                <a:spcBef>
                  <a:spcPct val="0"/>
                </a:spcBef>
                <a:spcAft>
                  <a:spcPct val="0"/>
                </a:spcAft>
                <a:defRPr/>
              </a:pPr>
              <a:endParaRPr lang="en-US" altLang="ja-JP" sz="1100" dirty="0" smtClean="0">
                <a:solidFill>
                  <a:prstClr val="black"/>
                </a:solidFill>
              </a:endParaRPr>
            </a:p>
          </p:txBody>
        </p:sp>
        <p:sp>
          <p:nvSpPr>
            <p:cNvPr id="109" name="正方形/長方形 108"/>
            <p:cNvSpPr/>
            <p:nvPr/>
          </p:nvSpPr>
          <p:spPr>
            <a:xfrm>
              <a:off x="2183564" y="5186362"/>
              <a:ext cx="1079119" cy="1497227"/>
            </a:xfrm>
            <a:prstGeom prst="rect">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ja-JP" altLang="en-US" sz="1100" dirty="0">
                <a:solidFill>
                  <a:prstClr val="black"/>
                </a:solidFill>
              </a:endParaRPr>
            </a:p>
          </p:txBody>
        </p:sp>
      </p:grpSp>
      <p:sp>
        <p:nvSpPr>
          <p:cNvPr id="74" name="テキスト ボックス 32"/>
          <p:cNvSpPr txBox="1">
            <a:spLocks noChangeArrowheads="1"/>
          </p:cNvSpPr>
          <p:nvPr/>
        </p:nvSpPr>
        <p:spPr bwMode="auto">
          <a:xfrm>
            <a:off x="2748759" y="3334280"/>
            <a:ext cx="1100036"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altLang="ja-JP" sz="1200" dirty="0" smtClean="0">
                <a:solidFill>
                  <a:prstClr val="black"/>
                </a:solidFill>
              </a:rPr>
              <a:t>1297</a:t>
            </a:r>
            <a:endParaRPr lang="en-US" altLang="ja-JP" sz="1000" dirty="0">
              <a:solidFill>
                <a:prstClr val="black"/>
              </a:solidFill>
            </a:endParaRPr>
          </a:p>
        </p:txBody>
      </p:sp>
      <p:grpSp>
        <p:nvGrpSpPr>
          <p:cNvPr id="4" name="グループ化 3"/>
          <p:cNvGrpSpPr/>
          <p:nvPr/>
        </p:nvGrpSpPr>
        <p:grpSpPr>
          <a:xfrm>
            <a:off x="2847698" y="3571858"/>
            <a:ext cx="952869" cy="3025824"/>
            <a:chOff x="3519494" y="3650635"/>
            <a:chExt cx="1082643" cy="3025822"/>
          </a:xfrm>
        </p:grpSpPr>
        <p:sp>
          <p:nvSpPr>
            <p:cNvPr id="75" name="正方形/長方形 74"/>
            <p:cNvSpPr/>
            <p:nvPr/>
          </p:nvSpPr>
          <p:spPr>
            <a:xfrm>
              <a:off x="3519495" y="3650635"/>
              <a:ext cx="1082642" cy="1773853"/>
            </a:xfrm>
            <a:prstGeom prst="rect">
              <a:avLst/>
            </a:prstGeom>
            <a:solidFill>
              <a:srgbClr val="99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ja-JP" altLang="en-US" sz="1100" dirty="0" smtClean="0">
                  <a:solidFill>
                    <a:prstClr val="black"/>
                  </a:solidFill>
                  <a:latin typeface="ＭＳ Ｐゴシック"/>
                </a:rPr>
                <a:t>電波利用料</a:t>
              </a:r>
              <a:r>
                <a:rPr lang="en-US" altLang="ja-JP" sz="1100" dirty="0" smtClean="0">
                  <a:solidFill>
                    <a:prstClr val="black"/>
                  </a:solidFill>
                  <a:latin typeface="ＭＳ Ｐゴシック"/>
                </a:rPr>
                <a:t/>
              </a:r>
              <a:br>
                <a:rPr lang="en-US" altLang="ja-JP" sz="1100" dirty="0" smtClean="0">
                  <a:solidFill>
                    <a:prstClr val="black"/>
                  </a:solidFill>
                  <a:latin typeface="ＭＳ Ｐゴシック"/>
                </a:rPr>
              </a:br>
              <a:r>
                <a:rPr lang="en-US" altLang="ja-JP" sz="1100" dirty="0" smtClean="0">
                  <a:solidFill>
                    <a:prstClr val="black"/>
                  </a:solidFill>
                </a:rPr>
                <a:t>718</a:t>
              </a:r>
            </a:p>
            <a:p>
              <a:pPr algn="ctr" defTabSz="914400" fontAlgn="base">
                <a:spcBef>
                  <a:spcPct val="0"/>
                </a:spcBef>
                <a:spcAft>
                  <a:spcPct val="0"/>
                </a:spcAft>
                <a:defRPr/>
              </a:pPr>
              <a:endParaRPr lang="en-US" altLang="ja-JP" sz="1100" dirty="0" smtClean="0">
                <a:solidFill>
                  <a:prstClr val="black"/>
                </a:solidFill>
              </a:endParaRPr>
            </a:p>
          </p:txBody>
        </p:sp>
        <p:sp>
          <p:nvSpPr>
            <p:cNvPr id="116" name="正方形/長方形 115"/>
            <p:cNvSpPr/>
            <p:nvPr/>
          </p:nvSpPr>
          <p:spPr>
            <a:xfrm>
              <a:off x="3519494" y="5424487"/>
              <a:ext cx="1082642" cy="1251970"/>
            </a:xfrm>
            <a:prstGeom prst="rect">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ja-JP" altLang="en-US" sz="1100" dirty="0">
                <a:solidFill>
                  <a:prstClr val="black"/>
                </a:solidFill>
              </a:endParaRPr>
            </a:p>
          </p:txBody>
        </p:sp>
      </p:grpSp>
      <p:sp>
        <p:nvSpPr>
          <p:cNvPr id="65" name="テキスト ボックス 32"/>
          <p:cNvSpPr txBox="1">
            <a:spLocks noChangeArrowheads="1"/>
          </p:cNvSpPr>
          <p:nvPr/>
        </p:nvSpPr>
        <p:spPr bwMode="auto">
          <a:xfrm>
            <a:off x="3959989" y="3524879"/>
            <a:ext cx="1079119" cy="276999"/>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altLang="ja-JP" sz="1200" dirty="0" smtClean="0">
                <a:solidFill>
                  <a:prstClr val="black"/>
                </a:solidFill>
              </a:rPr>
              <a:t>1228</a:t>
            </a:r>
            <a:endParaRPr lang="en-US" altLang="ja-JP" sz="1000" dirty="0">
              <a:solidFill>
                <a:prstClr val="black"/>
              </a:solidFill>
            </a:endParaRPr>
          </a:p>
        </p:txBody>
      </p:sp>
      <p:grpSp>
        <p:nvGrpSpPr>
          <p:cNvPr id="6" name="グループ化 5"/>
          <p:cNvGrpSpPr/>
          <p:nvPr/>
        </p:nvGrpSpPr>
        <p:grpSpPr>
          <a:xfrm>
            <a:off x="4029659" y="3763915"/>
            <a:ext cx="906344" cy="2835156"/>
            <a:chOff x="5249493" y="3842692"/>
            <a:chExt cx="1079165" cy="2835156"/>
          </a:xfrm>
        </p:grpSpPr>
        <p:sp>
          <p:nvSpPr>
            <p:cNvPr id="66" name="正方形/長方形 65"/>
            <p:cNvSpPr/>
            <p:nvPr/>
          </p:nvSpPr>
          <p:spPr>
            <a:xfrm>
              <a:off x="5249540" y="3842692"/>
              <a:ext cx="1079118" cy="1648471"/>
            </a:xfrm>
            <a:prstGeom prst="rect">
              <a:avLst/>
            </a:prstGeom>
            <a:solidFill>
              <a:srgbClr val="99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ja-JP" altLang="en-US" sz="1100" dirty="0" smtClean="0">
                  <a:solidFill>
                    <a:prstClr val="black"/>
                  </a:solidFill>
                  <a:latin typeface="ＭＳ Ｐゴシック"/>
                </a:rPr>
                <a:t>電波利用料</a:t>
              </a:r>
              <a:r>
                <a:rPr lang="en-US" altLang="ja-JP" sz="1100" dirty="0" smtClean="0">
                  <a:solidFill>
                    <a:prstClr val="black"/>
                  </a:solidFill>
                  <a:latin typeface="ＭＳ Ｐゴシック"/>
                </a:rPr>
                <a:t/>
              </a:r>
              <a:br>
                <a:rPr lang="en-US" altLang="ja-JP" sz="1100" dirty="0" smtClean="0">
                  <a:solidFill>
                    <a:prstClr val="black"/>
                  </a:solidFill>
                  <a:latin typeface="ＭＳ Ｐゴシック"/>
                </a:rPr>
              </a:br>
              <a:r>
                <a:rPr lang="en-US" altLang="ja-JP" sz="1100" dirty="0" smtClean="0">
                  <a:solidFill>
                    <a:prstClr val="black"/>
                  </a:solidFill>
                </a:rPr>
                <a:t>679</a:t>
              </a:r>
            </a:p>
            <a:p>
              <a:pPr algn="ctr" defTabSz="914400" fontAlgn="base">
                <a:spcBef>
                  <a:spcPct val="0"/>
                </a:spcBef>
                <a:spcAft>
                  <a:spcPct val="0"/>
                </a:spcAft>
                <a:defRPr/>
              </a:pPr>
              <a:endParaRPr lang="en-US" altLang="ja-JP" sz="1100" dirty="0" smtClean="0">
                <a:solidFill>
                  <a:prstClr val="black"/>
                </a:solidFill>
              </a:endParaRPr>
            </a:p>
          </p:txBody>
        </p:sp>
        <p:sp>
          <p:nvSpPr>
            <p:cNvPr id="123" name="正方形/長方形 122"/>
            <p:cNvSpPr/>
            <p:nvPr/>
          </p:nvSpPr>
          <p:spPr>
            <a:xfrm>
              <a:off x="5249493" y="5491163"/>
              <a:ext cx="1079119" cy="1186685"/>
            </a:xfrm>
            <a:prstGeom prst="rect">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ja-JP" altLang="en-US" sz="1100" dirty="0">
                <a:solidFill>
                  <a:prstClr val="black"/>
                </a:solidFill>
              </a:endParaRPr>
            </a:p>
          </p:txBody>
        </p:sp>
      </p:grpSp>
      <p:sp>
        <p:nvSpPr>
          <p:cNvPr id="81" name="テキスト ボックス 32"/>
          <p:cNvSpPr txBox="1">
            <a:spLocks noChangeArrowheads="1"/>
          </p:cNvSpPr>
          <p:nvPr/>
        </p:nvSpPr>
        <p:spPr bwMode="auto">
          <a:xfrm>
            <a:off x="5128188" y="3668206"/>
            <a:ext cx="1079119" cy="276999"/>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altLang="ja-JP" sz="1200" dirty="0" smtClean="0">
                <a:solidFill>
                  <a:prstClr val="black"/>
                </a:solidFill>
              </a:rPr>
              <a:t>1189</a:t>
            </a:r>
            <a:endParaRPr lang="en-US" altLang="ja-JP" sz="1000" dirty="0">
              <a:solidFill>
                <a:prstClr val="black"/>
              </a:solidFill>
            </a:endParaRPr>
          </a:p>
        </p:txBody>
      </p:sp>
      <p:grpSp>
        <p:nvGrpSpPr>
          <p:cNvPr id="7" name="グループ化 6"/>
          <p:cNvGrpSpPr/>
          <p:nvPr/>
        </p:nvGrpSpPr>
        <p:grpSpPr>
          <a:xfrm>
            <a:off x="5163675" y="3911272"/>
            <a:ext cx="927953" cy="2687706"/>
            <a:chOff x="6606922" y="3990049"/>
            <a:chExt cx="1077431" cy="2687706"/>
          </a:xfrm>
        </p:grpSpPr>
        <p:sp>
          <p:nvSpPr>
            <p:cNvPr id="82" name="正方形/長方形 81"/>
            <p:cNvSpPr/>
            <p:nvPr/>
          </p:nvSpPr>
          <p:spPr>
            <a:xfrm>
              <a:off x="6606922" y="3990049"/>
              <a:ext cx="1077431" cy="1553502"/>
            </a:xfrm>
            <a:prstGeom prst="rect">
              <a:avLst/>
            </a:prstGeom>
            <a:solidFill>
              <a:srgbClr val="99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ja-JP" altLang="en-US" sz="1100" dirty="0" smtClean="0">
                  <a:solidFill>
                    <a:prstClr val="black"/>
                  </a:solidFill>
                  <a:latin typeface="ＭＳ Ｐゴシック"/>
                </a:rPr>
                <a:t>電波利用料</a:t>
              </a:r>
              <a:r>
                <a:rPr lang="en-US" altLang="ja-JP" sz="1100" dirty="0" smtClean="0">
                  <a:solidFill>
                    <a:prstClr val="black"/>
                  </a:solidFill>
                  <a:latin typeface="ＭＳ Ｐゴシック"/>
                </a:rPr>
                <a:t/>
              </a:r>
              <a:br>
                <a:rPr lang="en-US" altLang="ja-JP" sz="1100" dirty="0" smtClean="0">
                  <a:solidFill>
                    <a:prstClr val="black"/>
                  </a:solidFill>
                  <a:latin typeface="ＭＳ Ｐゴシック"/>
                </a:rPr>
              </a:br>
              <a:r>
                <a:rPr lang="en-US" altLang="ja-JP" sz="1100" dirty="0" smtClean="0">
                  <a:solidFill>
                    <a:prstClr val="black"/>
                  </a:solidFill>
                </a:rPr>
                <a:t>666</a:t>
              </a:r>
            </a:p>
            <a:p>
              <a:pPr algn="ctr" defTabSz="914400" fontAlgn="base">
                <a:spcBef>
                  <a:spcPct val="0"/>
                </a:spcBef>
                <a:spcAft>
                  <a:spcPct val="0"/>
                </a:spcAft>
                <a:defRPr/>
              </a:pPr>
              <a:endParaRPr lang="en-US" altLang="ja-JP" sz="1100" dirty="0" smtClean="0">
                <a:solidFill>
                  <a:prstClr val="black"/>
                </a:solidFill>
              </a:endParaRPr>
            </a:p>
          </p:txBody>
        </p:sp>
        <p:sp>
          <p:nvSpPr>
            <p:cNvPr id="130" name="正方形/長方形 129"/>
            <p:cNvSpPr/>
            <p:nvPr/>
          </p:nvSpPr>
          <p:spPr>
            <a:xfrm>
              <a:off x="6606922" y="5543551"/>
              <a:ext cx="1077431" cy="1134204"/>
            </a:xfrm>
            <a:prstGeom prst="rect">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ja-JP" altLang="en-US" sz="1100" dirty="0">
                <a:solidFill>
                  <a:prstClr val="black"/>
                </a:solidFill>
              </a:endParaRPr>
            </a:p>
          </p:txBody>
        </p:sp>
      </p:grpSp>
      <p:sp>
        <p:nvSpPr>
          <p:cNvPr id="91" name="テキスト ボックス 32"/>
          <p:cNvSpPr txBox="1">
            <a:spLocks noChangeArrowheads="1"/>
          </p:cNvSpPr>
          <p:nvPr/>
        </p:nvSpPr>
        <p:spPr bwMode="auto">
          <a:xfrm>
            <a:off x="6262121" y="3705620"/>
            <a:ext cx="970379"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altLang="ja-JP" sz="1200" dirty="0" smtClean="0">
                <a:solidFill>
                  <a:prstClr val="black"/>
                </a:solidFill>
              </a:rPr>
              <a:t>1185</a:t>
            </a:r>
            <a:endParaRPr lang="en-US" altLang="ja-JP" sz="1000" dirty="0">
              <a:solidFill>
                <a:prstClr val="black"/>
              </a:solidFill>
            </a:endParaRPr>
          </a:p>
        </p:txBody>
      </p:sp>
      <p:grpSp>
        <p:nvGrpSpPr>
          <p:cNvPr id="9" name="グループ化 8"/>
          <p:cNvGrpSpPr/>
          <p:nvPr/>
        </p:nvGrpSpPr>
        <p:grpSpPr>
          <a:xfrm>
            <a:off x="6262124" y="3926291"/>
            <a:ext cx="933311" cy="2666081"/>
            <a:chOff x="8093435" y="4005064"/>
            <a:chExt cx="1079121" cy="2666081"/>
          </a:xfrm>
        </p:grpSpPr>
        <p:sp>
          <p:nvSpPr>
            <p:cNvPr id="50" name="正方形/長方形 49"/>
            <p:cNvSpPr/>
            <p:nvPr/>
          </p:nvSpPr>
          <p:spPr>
            <a:xfrm>
              <a:off x="8093435" y="4005064"/>
              <a:ext cx="1079119" cy="1632020"/>
            </a:xfrm>
            <a:prstGeom prst="rect">
              <a:avLst/>
            </a:prstGeom>
            <a:solidFill>
              <a:srgbClr val="99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r>
                <a:rPr lang="ja-JP" altLang="en-US" sz="1100" dirty="0">
                  <a:solidFill>
                    <a:prstClr val="black"/>
                  </a:solidFill>
                  <a:latin typeface="ＭＳ Ｐゴシック"/>
                </a:rPr>
                <a:t>電波利用料</a:t>
              </a:r>
              <a:r>
                <a:rPr lang="en-US" altLang="ja-JP" sz="1100" dirty="0">
                  <a:solidFill>
                    <a:prstClr val="black"/>
                  </a:solidFill>
                  <a:latin typeface="ＭＳ Ｐゴシック"/>
                </a:rPr>
                <a:t/>
              </a:r>
              <a:br>
                <a:rPr lang="en-US" altLang="ja-JP" sz="1100" dirty="0">
                  <a:solidFill>
                    <a:prstClr val="black"/>
                  </a:solidFill>
                  <a:latin typeface="ＭＳ Ｐゴシック"/>
                </a:rPr>
              </a:br>
              <a:r>
                <a:rPr lang="en-US" altLang="ja-JP" sz="1100" dirty="0" smtClean="0">
                  <a:solidFill>
                    <a:prstClr val="black"/>
                  </a:solidFill>
                </a:rPr>
                <a:t>695</a:t>
              </a:r>
            </a:p>
            <a:p>
              <a:pPr algn="ctr" defTabSz="914400" fontAlgn="base">
                <a:spcBef>
                  <a:spcPct val="0"/>
                </a:spcBef>
                <a:spcAft>
                  <a:spcPct val="0"/>
                </a:spcAft>
                <a:defRPr/>
              </a:pPr>
              <a:endParaRPr lang="en-US" altLang="ja-JP" sz="1100" dirty="0">
                <a:solidFill>
                  <a:prstClr val="black"/>
                </a:solidFill>
              </a:endParaRPr>
            </a:p>
          </p:txBody>
        </p:sp>
        <p:sp>
          <p:nvSpPr>
            <p:cNvPr id="98" name="正方形/長方形 97"/>
            <p:cNvSpPr/>
            <p:nvPr/>
          </p:nvSpPr>
          <p:spPr>
            <a:xfrm>
              <a:off x="8093437" y="5637084"/>
              <a:ext cx="1079119" cy="1034061"/>
            </a:xfrm>
            <a:prstGeom prst="rect">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ja-JP" altLang="en-US" sz="1100" dirty="0">
                <a:solidFill>
                  <a:prstClr val="black"/>
                </a:solidFill>
              </a:endParaRPr>
            </a:p>
          </p:txBody>
        </p:sp>
      </p:grpSp>
      <p:cxnSp>
        <p:nvCxnSpPr>
          <p:cNvPr id="47" name="直線コネクタ 46"/>
          <p:cNvCxnSpPr/>
          <p:nvPr/>
        </p:nvCxnSpPr>
        <p:spPr>
          <a:xfrm>
            <a:off x="551283" y="5072776"/>
            <a:ext cx="929176"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51" name="テキスト ボックス 50"/>
          <p:cNvSpPr txBox="1"/>
          <p:nvPr/>
        </p:nvSpPr>
        <p:spPr>
          <a:xfrm>
            <a:off x="481950" y="5196519"/>
            <a:ext cx="1092553" cy="215444"/>
          </a:xfrm>
          <a:prstGeom prst="rect">
            <a:avLst/>
          </a:prstGeom>
          <a:noFill/>
        </p:spPr>
        <p:txBody>
          <a:bodyPr wrap="square" rtlCol="0">
            <a:spAutoFit/>
          </a:bodyPr>
          <a:lstStyle/>
          <a:p>
            <a:pPr algn="ctr" defTabSz="914400" fontAlgn="base">
              <a:spcBef>
                <a:spcPct val="0"/>
              </a:spcBef>
              <a:spcAft>
                <a:spcPct val="0"/>
              </a:spcAft>
              <a:defRPr/>
            </a:pP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Ｎ</a:t>
            </a:r>
            <a:r>
              <a:rPr lang="en-US" altLang="ja-JP" sz="800" dirty="0">
                <a:solidFill>
                  <a:prstClr val="black"/>
                </a:solidFill>
                <a:latin typeface="ＭＳ Ｐゴシック"/>
              </a:rPr>
              <a:t>I</a:t>
            </a:r>
            <a:r>
              <a:rPr lang="ja-JP" altLang="en-US" sz="800" dirty="0">
                <a:solidFill>
                  <a:prstClr val="black"/>
                </a:solidFill>
                <a:latin typeface="ＭＳ Ｐゴシック"/>
              </a:rPr>
              <a:t>Ｃ</a:t>
            </a:r>
            <a:r>
              <a:rPr lang="ja-JP" altLang="en-US" sz="800" dirty="0">
                <a:solidFill>
                  <a:prstClr val="black"/>
                </a:solidFill>
              </a:rPr>
              <a:t>Ｔ交付</a:t>
            </a:r>
            <a:r>
              <a:rPr lang="ja-JP" altLang="en-US" sz="800" dirty="0" smtClean="0">
                <a:solidFill>
                  <a:prstClr val="black"/>
                </a:solidFill>
              </a:rPr>
              <a:t>金</a:t>
            </a:r>
            <a:r>
              <a:rPr lang="en-US" altLang="ja-JP" sz="800" dirty="0" smtClean="0">
                <a:solidFill>
                  <a:prstClr val="black"/>
                </a:solidFill>
              </a:rPr>
              <a:t>343)</a:t>
            </a:r>
            <a:endParaRPr lang="ja-JP" altLang="en-US" sz="800" dirty="0">
              <a:solidFill>
                <a:prstClr val="black"/>
              </a:solidFill>
            </a:endParaRPr>
          </a:p>
        </p:txBody>
      </p:sp>
      <p:sp>
        <p:nvSpPr>
          <p:cNvPr id="52" name="テキスト ボックス 51"/>
          <p:cNvSpPr txBox="1"/>
          <p:nvPr/>
        </p:nvSpPr>
        <p:spPr>
          <a:xfrm>
            <a:off x="470646" y="4864947"/>
            <a:ext cx="1082084" cy="230832"/>
          </a:xfrm>
          <a:prstGeom prst="rect">
            <a:avLst/>
          </a:prstGeom>
          <a:noFill/>
        </p:spPr>
        <p:txBody>
          <a:bodyPr wrap="square" rtlCol="0">
            <a:spAutoFit/>
          </a:bodyPr>
          <a:lstStyle/>
          <a:p>
            <a:pPr algn="ctr" defTabSz="914400" fontAlgn="base">
              <a:spcBef>
                <a:spcPct val="0"/>
              </a:spcBef>
              <a:spcAft>
                <a:spcPct val="0"/>
              </a:spcAft>
            </a:pPr>
            <a:r>
              <a:rPr lang="en-US" altLang="ja-JP" sz="900" dirty="0" smtClean="0">
                <a:solidFill>
                  <a:prstClr val="black"/>
                </a:solidFill>
              </a:rPr>
              <a:t>(</a:t>
            </a:r>
            <a:r>
              <a:rPr lang="ja-JP" altLang="en-US" sz="900" dirty="0" smtClean="0">
                <a:solidFill>
                  <a:prstClr val="black"/>
                </a:solidFill>
              </a:rPr>
              <a:t>義務的経費</a:t>
            </a:r>
            <a:r>
              <a:rPr lang="en-US" altLang="ja-JP" sz="900" dirty="0" smtClean="0">
                <a:solidFill>
                  <a:prstClr val="black"/>
                </a:solidFill>
              </a:rPr>
              <a:t>49)</a:t>
            </a:r>
            <a:endParaRPr lang="ja-JP" altLang="en-US" sz="900" dirty="0">
              <a:solidFill>
                <a:prstClr val="black"/>
              </a:solidFill>
            </a:endParaRPr>
          </a:p>
        </p:txBody>
      </p:sp>
      <p:cxnSp>
        <p:nvCxnSpPr>
          <p:cNvPr id="56" name="直線コネクタ 55"/>
          <p:cNvCxnSpPr/>
          <p:nvPr/>
        </p:nvCxnSpPr>
        <p:spPr>
          <a:xfrm flipV="1">
            <a:off x="1736437" y="5296772"/>
            <a:ext cx="895561" cy="1"/>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58" name="テキスト ボックス 57"/>
          <p:cNvSpPr txBox="1"/>
          <p:nvPr/>
        </p:nvSpPr>
        <p:spPr>
          <a:xfrm>
            <a:off x="1633954" y="5369195"/>
            <a:ext cx="1092554" cy="215444"/>
          </a:xfrm>
          <a:prstGeom prst="rect">
            <a:avLst/>
          </a:prstGeom>
          <a:noFill/>
        </p:spPr>
        <p:txBody>
          <a:bodyPr wrap="square" rtlCol="0">
            <a:spAutoFit/>
          </a:bodyPr>
          <a:lstStyle/>
          <a:p>
            <a:pPr algn="ctr" defTabSz="914400" fontAlgn="base">
              <a:spcBef>
                <a:spcPct val="0"/>
              </a:spcBef>
              <a:spcAft>
                <a:spcPct val="0"/>
              </a:spcAft>
              <a:defRPr/>
            </a:pP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Ｎ</a:t>
            </a:r>
            <a:r>
              <a:rPr lang="en-US" altLang="ja-JP" sz="800" dirty="0">
                <a:solidFill>
                  <a:prstClr val="black"/>
                </a:solidFill>
                <a:latin typeface="ＭＳ Ｐゴシック"/>
              </a:rPr>
              <a:t>I</a:t>
            </a:r>
            <a:r>
              <a:rPr lang="ja-JP" altLang="en-US" sz="800" dirty="0">
                <a:solidFill>
                  <a:prstClr val="black"/>
                </a:solidFill>
                <a:latin typeface="ＭＳ Ｐゴシック"/>
              </a:rPr>
              <a:t>Ｃ</a:t>
            </a:r>
            <a:r>
              <a:rPr lang="ja-JP" altLang="en-US" sz="800" dirty="0">
                <a:solidFill>
                  <a:prstClr val="black"/>
                </a:solidFill>
              </a:rPr>
              <a:t>Ｔ交付</a:t>
            </a:r>
            <a:r>
              <a:rPr lang="ja-JP" altLang="en-US" sz="800" dirty="0" smtClean="0">
                <a:solidFill>
                  <a:prstClr val="black"/>
                </a:solidFill>
              </a:rPr>
              <a:t>金</a:t>
            </a:r>
            <a:r>
              <a:rPr lang="en-US" altLang="ja-JP" sz="800" dirty="0" smtClean="0">
                <a:solidFill>
                  <a:prstClr val="black"/>
                </a:solidFill>
              </a:rPr>
              <a:t>310)</a:t>
            </a:r>
            <a:endParaRPr lang="ja-JP" altLang="en-US" sz="800" dirty="0">
              <a:solidFill>
                <a:prstClr val="black"/>
              </a:solidFill>
            </a:endParaRPr>
          </a:p>
        </p:txBody>
      </p:sp>
      <p:sp>
        <p:nvSpPr>
          <p:cNvPr id="59" name="テキスト ボックス 58"/>
          <p:cNvSpPr txBox="1"/>
          <p:nvPr/>
        </p:nvSpPr>
        <p:spPr>
          <a:xfrm>
            <a:off x="1646800" y="5095779"/>
            <a:ext cx="1074630" cy="230832"/>
          </a:xfrm>
          <a:prstGeom prst="rect">
            <a:avLst/>
          </a:prstGeom>
          <a:noFill/>
        </p:spPr>
        <p:txBody>
          <a:bodyPr wrap="square" rtlCol="0">
            <a:spAutoFit/>
          </a:bodyPr>
          <a:lstStyle/>
          <a:p>
            <a:pPr algn="ctr" defTabSz="914400" fontAlgn="base">
              <a:spcBef>
                <a:spcPct val="0"/>
              </a:spcBef>
              <a:spcAft>
                <a:spcPct val="0"/>
              </a:spcAft>
            </a:pPr>
            <a:r>
              <a:rPr lang="en-US" altLang="ja-JP" sz="900" dirty="0" smtClean="0">
                <a:solidFill>
                  <a:prstClr val="black"/>
                </a:solidFill>
              </a:rPr>
              <a:t>(</a:t>
            </a:r>
            <a:r>
              <a:rPr lang="ja-JP" altLang="en-US" sz="900" dirty="0" smtClean="0">
                <a:solidFill>
                  <a:prstClr val="black"/>
                </a:solidFill>
              </a:rPr>
              <a:t>義務的経費</a:t>
            </a:r>
            <a:r>
              <a:rPr lang="en-US" altLang="ja-JP" sz="900" dirty="0" smtClean="0">
                <a:solidFill>
                  <a:prstClr val="black"/>
                </a:solidFill>
              </a:rPr>
              <a:t>48)</a:t>
            </a:r>
            <a:endParaRPr lang="ja-JP" altLang="en-US" sz="900" dirty="0">
              <a:solidFill>
                <a:prstClr val="black"/>
              </a:solidFill>
            </a:endParaRPr>
          </a:p>
        </p:txBody>
      </p:sp>
      <p:sp>
        <p:nvSpPr>
          <p:cNvPr id="69" name="テキスト ボックス 68"/>
          <p:cNvSpPr txBox="1"/>
          <p:nvPr/>
        </p:nvSpPr>
        <p:spPr>
          <a:xfrm>
            <a:off x="2793972" y="5588842"/>
            <a:ext cx="1113732" cy="215444"/>
          </a:xfrm>
          <a:prstGeom prst="rect">
            <a:avLst/>
          </a:prstGeom>
          <a:noFill/>
        </p:spPr>
        <p:txBody>
          <a:bodyPr wrap="square" rtlCol="0">
            <a:spAutoFit/>
          </a:bodyPr>
          <a:lstStyle/>
          <a:p>
            <a:pPr algn="ctr" defTabSz="914400" fontAlgn="base">
              <a:spcBef>
                <a:spcPct val="0"/>
              </a:spcBef>
              <a:spcAft>
                <a:spcPct val="0"/>
              </a:spcAft>
              <a:defRPr/>
            </a:pP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Ｎ</a:t>
            </a:r>
            <a:r>
              <a:rPr lang="en-US" altLang="ja-JP" sz="800" dirty="0">
                <a:solidFill>
                  <a:prstClr val="black"/>
                </a:solidFill>
                <a:latin typeface="ＭＳ Ｐゴシック"/>
              </a:rPr>
              <a:t>I</a:t>
            </a:r>
            <a:r>
              <a:rPr lang="ja-JP" altLang="en-US" sz="800" dirty="0">
                <a:solidFill>
                  <a:prstClr val="black"/>
                </a:solidFill>
                <a:latin typeface="ＭＳ Ｐゴシック"/>
              </a:rPr>
              <a:t>Ｃ</a:t>
            </a:r>
            <a:r>
              <a:rPr lang="ja-JP" altLang="en-US" sz="800" dirty="0">
                <a:solidFill>
                  <a:prstClr val="black"/>
                </a:solidFill>
              </a:rPr>
              <a:t>Ｔ交付</a:t>
            </a:r>
            <a:r>
              <a:rPr lang="ja-JP" altLang="en-US" sz="800" dirty="0" smtClean="0">
                <a:solidFill>
                  <a:prstClr val="black"/>
                </a:solidFill>
              </a:rPr>
              <a:t>金</a:t>
            </a:r>
            <a:r>
              <a:rPr lang="en-US" altLang="ja-JP" sz="800" dirty="0" smtClean="0">
                <a:solidFill>
                  <a:prstClr val="black"/>
                </a:solidFill>
              </a:rPr>
              <a:t>303)</a:t>
            </a:r>
            <a:endParaRPr lang="ja-JP" altLang="en-US" sz="800" dirty="0">
              <a:solidFill>
                <a:prstClr val="black"/>
              </a:solidFill>
            </a:endParaRPr>
          </a:p>
        </p:txBody>
      </p:sp>
      <p:sp>
        <p:nvSpPr>
          <p:cNvPr id="70" name="テキスト ボックス 69"/>
          <p:cNvSpPr txBox="1"/>
          <p:nvPr/>
        </p:nvSpPr>
        <p:spPr>
          <a:xfrm>
            <a:off x="2755173" y="5326611"/>
            <a:ext cx="1106885" cy="230832"/>
          </a:xfrm>
          <a:prstGeom prst="rect">
            <a:avLst/>
          </a:prstGeom>
          <a:noFill/>
        </p:spPr>
        <p:txBody>
          <a:bodyPr wrap="square" rtlCol="0">
            <a:spAutoFit/>
          </a:bodyPr>
          <a:lstStyle/>
          <a:p>
            <a:pPr algn="ctr" defTabSz="914400" fontAlgn="base">
              <a:spcBef>
                <a:spcPct val="0"/>
              </a:spcBef>
              <a:spcAft>
                <a:spcPct val="0"/>
              </a:spcAft>
            </a:pPr>
            <a:r>
              <a:rPr lang="en-US" altLang="ja-JP" sz="900" dirty="0" smtClean="0">
                <a:solidFill>
                  <a:prstClr val="black"/>
                </a:solidFill>
              </a:rPr>
              <a:t>(</a:t>
            </a:r>
            <a:r>
              <a:rPr lang="ja-JP" altLang="en-US" sz="900" dirty="0" smtClean="0">
                <a:solidFill>
                  <a:prstClr val="black"/>
                </a:solidFill>
              </a:rPr>
              <a:t>義務的経費</a:t>
            </a:r>
            <a:r>
              <a:rPr lang="en-US" altLang="ja-JP" sz="900" dirty="0" smtClean="0">
                <a:solidFill>
                  <a:prstClr val="black"/>
                </a:solidFill>
              </a:rPr>
              <a:t>45)</a:t>
            </a:r>
            <a:endParaRPr lang="ja-JP" altLang="en-US" sz="900" dirty="0">
              <a:solidFill>
                <a:prstClr val="black"/>
              </a:solidFill>
            </a:endParaRPr>
          </a:p>
        </p:txBody>
      </p:sp>
      <p:cxnSp>
        <p:nvCxnSpPr>
          <p:cNvPr id="72" name="直線コネクタ 71"/>
          <p:cNvCxnSpPr/>
          <p:nvPr/>
        </p:nvCxnSpPr>
        <p:spPr>
          <a:xfrm>
            <a:off x="4024712" y="5593517"/>
            <a:ext cx="91125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77" name="テキスト ボックス 76"/>
          <p:cNvSpPr txBox="1"/>
          <p:nvPr/>
        </p:nvSpPr>
        <p:spPr>
          <a:xfrm>
            <a:off x="3962046" y="5653296"/>
            <a:ext cx="1092554" cy="215444"/>
          </a:xfrm>
          <a:prstGeom prst="rect">
            <a:avLst/>
          </a:prstGeom>
          <a:noFill/>
        </p:spPr>
        <p:txBody>
          <a:bodyPr wrap="square" rtlCol="0">
            <a:spAutoFit/>
          </a:bodyPr>
          <a:lstStyle/>
          <a:p>
            <a:pPr algn="ctr" defTabSz="914400" fontAlgn="base">
              <a:spcBef>
                <a:spcPct val="0"/>
              </a:spcBef>
              <a:spcAft>
                <a:spcPct val="0"/>
              </a:spcAft>
              <a:defRPr/>
            </a:pP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Ｎ</a:t>
            </a:r>
            <a:r>
              <a:rPr lang="en-US" altLang="ja-JP" sz="800" dirty="0">
                <a:solidFill>
                  <a:prstClr val="black"/>
                </a:solidFill>
                <a:latin typeface="ＭＳ Ｐゴシック"/>
              </a:rPr>
              <a:t>I</a:t>
            </a:r>
            <a:r>
              <a:rPr lang="ja-JP" altLang="en-US" sz="800" dirty="0">
                <a:solidFill>
                  <a:prstClr val="black"/>
                </a:solidFill>
                <a:latin typeface="ＭＳ Ｐゴシック"/>
              </a:rPr>
              <a:t>Ｃ</a:t>
            </a:r>
            <a:r>
              <a:rPr lang="ja-JP" altLang="en-US" sz="800" dirty="0">
                <a:solidFill>
                  <a:prstClr val="black"/>
                </a:solidFill>
              </a:rPr>
              <a:t>Ｔ交付</a:t>
            </a:r>
            <a:r>
              <a:rPr lang="ja-JP" altLang="en-US" sz="800" dirty="0" smtClean="0">
                <a:solidFill>
                  <a:prstClr val="black"/>
                </a:solidFill>
              </a:rPr>
              <a:t>金</a:t>
            </a:r>
            <a:r>
              <a:rPr lang="en-US" altLang="ja-JP" sz="800" dirty="0" smtClean="0">
                <a:solidFill>
                  <a:prstClr val="black"/>
                </a:solidFill>
              </a:rPr>
              <a:t>297)</a:t>
            </a:r>
            <a:endParaRPr lang="ja-JP" altLang="en-US" sz="800" dirty="0">
              <a:solidFill>
                <a:prstClr val="black"/>
              </a:solidFill>
            </a:endParaRPr>
          </a:p>
        </p:txBody>
      </p:sp>
      <p:sp>
        <p:nvSpPr>
          <p:cNvPr id="78" name="テキスト ボックス 77"/>
          <p:cNvSpPr txBox="1"/>
          <p:nvPr/>
        </p:nvSpPr>
        <p:spPr>
          <a:xfrm>
            <a:off x="3984756" y="5372037"/>
            <a:ext cx="1065683" cy="230832"/>
          </a:xfrm>
          <a:prstGeom prst="rect">
            <a:avLst/>
          </a:prstGeom>
          <a:noFill/>
        </p:spPr>
        <p:txBody>
          <a:bodyPr wrap="square" rtlCol="0">
            <a:spAutoFit/>
          </a:bodyPr>
          <a:lstStyle/>
          <a:p>
            <a:pPr algn="ctr" defTabSz="914400" fontAlgn="base">
              <a:spcBef>
                <a:spcPct val="0"/>
              </a:spcBef>
              <a:spcAft>
                <a:spcPct val="0"/>
              </a:spcAft>
            </a:pPr>
            <a:r>
              <a:rPr lang="en-US" altLang="ja-JP" sz="900" dirty="0" smtClean="0">
                <a:solidFill>
                  <a:prstClr val="black"/>
                </a:solidFill>
              </a:rPr>
              <a:t>(</a:t>
            </a:r>
            <a:r>
              <a:rPr lang="ja-JP" altLang="en-US" sz="900" dirty="0" smtClean="0">
                <a:solidFill>
                  <a:prstClr val="black"/>
                </a:solidFill>
              </a:rPr>
              <a:t>義務的経費</a:t>
            </a:r>
            <a:r>
              <a:rPr lang="en-US" altLang="ja-JP" sz="900" dirty="0" smtClean="0">
                <a:solidFill>
                  <a:prstClr val="black"/>
                </a:solidFill>
              </a:rPr>
              <a:t>46)</a:t>
            </a:r>
            <a:endParaRPr lang="ja-JP" altLang="en-US" sz="900" dirty="0">
              <a:solidFill>
                <a:prstClr val="black"/>
              </a:solidFill>
            </a:endParaRPr>
          </a:p>
        </p:txBody>
      </p:sp>
      <p:cxnSp>
        <p:nvCxnSpPr>
          <p:cNvPr id="80" name="直線コネクタ 79"/>
          <p:cNvCxnSpPr/>
          <p:nvPr/>
        </p:nvCxnSpPr>
        <p:spPr>
          <a:xfrm flipV="1">
            <a:off x="5159192" y="5626079"/>
            <a:ext cx="938149" cy="1282"/>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85" name="テキスト ボックス 84"/>
          <p:cNvSpPr txBox="1"/>
          <p:nvPr/>
        </p:nvSpPr>
        <p:spPr>
          <a:xfrm>
            <a:off x="5114755" y="5653303"/>
            <a:ext cx="1092554" cy="215444"/>
          </a:xfrm>
          <a:prstGeom prst="rect">
            <a:avLst/>
          </a:prstGeom>
          <a:noFill/>
        </p:spPr>
        <p:txBody>
          <a:bodyPr wrap="square" rtlCol="0">
            <a:spAutoFit/>
          </a:bodyPr>
          <a:lstStyle/>
          <a:p>
            <a:pPr algn="ctr" defTabSz="914400" fontAlgn="base">
              <a:spcBef>
                <a:spcPct val="0"/>
              </a:spcBef>
              <a:spcAft>
                <a:spcPct val="0"/>
              </a:spcAft>
              <a:defRPr/>
            </a:pP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Ｎ</a:t>
            </a:r>
            <a:r>
              <a:rPr lang="en-US" altLang="ja-JP" sz="800" dirty="0">
                <a:solidFill>
                  <a:prstClr val="black"/>
                </a:solidFill>
                <a:latin typeface="ＭＳ Ｐゴシック"/>
              </a:rPr>
              <a:t>I</a:t>
            </a:r>
            <a:r>
              <a:rPr lang="ja-JP" altLang="en-US" sz="800" dirty="0">
                <a:solidFill>
                  <a:prstClr val="black"/>
                </a:solidFill>
                <a:latin typeface="ＭＳ Ｐゴシック"/>
              </a:rPr>
              <a:t>Ｃ</a:t>
            </a:r>
            <a:r>
              <a:rPr lang="ja-JP" altLang="en-US" sz="800" dirty="0">
                <a:solidFill>
                  <a:prstClr val="black"/>
                </a:solidFill>
              </a:rPr>
              <a:t>Ｔ交付</a:t>
            </a:r>
            <a:r>
              <a:rPr lang="ja-JP" altLang="en-US" sz="800" dirty="0" smtClean="0">
                <a:solidFill>
                  <a:prstClr val="black"/>
                </a:solidFill>
              </a:rPr>
              <a:t>金</a:t>
            </a:r>
            <a:r>
              <a:rPr lang="en-US" altLang="ja-JP" sz="800" dirty="0" smtClean="0">
                <a:solidFill>
                  <a:prstClr val="black"/>
                </a:solidFill>
              </a:rPr>
              <a:t>287)</a:t>
            </a:r>
            <a:endParaRPr lang="ja-JP" altLang="en-US" sz="800" dirty="0">
              <a:solidFill>
                <a:prstClr val="black"/>
              </a:solidFill>
            </a:endParaRPr>
          </a:p>
        </p:txBody>
      </p:sp>
      <p:sp>
        <p:nvSpPr>
          <p:cNvPr id="86" name="テキスト ボックス 85"/>
          <p:cNvSpPr txBox="1"/>
          <p:nvPr/>
        </p:nvSpPr>
        <p:spPr>
          <a:xfrm>
            <a:off x="5085681" y="5434455"/>
            <a:ext cx="1084151" cy="230832"/>
          </a:xfrm>
          <a:prstGeom prst="rect">
            <a:avLst/>
          </a:prstGeom>
          <a:noFill/>
        </p:spPr>
        <p:txBody>
          <a:bodyPr wrap="square" rtlCol="0">
            <a:spAutoFit/>
          </a:bodyPr>
          <a:lstStyle/>
          <a:p>
            <a:pPr algn="ctr" defTabSz="914400" fontAlgn="base">
              <a:spcBef>
                <a:spcPct val="0"/>
              </a:spcBef>
              <a:spcAft>
                <a:spcPct val="0"/>
              </a:spcAft>
            </a:pPr>
            <a:r>
              <a:rPr lang="en-US" altLang="ja-JP" sz="900" dirty="0" smtClean="0">
                <a:solidFill>
                  <a:prstClr val="black"/>
                </a:solidFill>
              </a:rPr>
              <a:t>(</a:t>
            </a:r>
            <a:r>
              <a:rPr lang="ja-JP" altLang="en-US" sz="900" dirty="0" smtClean="0">
                <a:solidFill>
                  <a:prstClr val="black"/>
                </a:solidFill>
              </a:rPr>
              <a:t>義務的経費</a:t>
            </a:r>
            <a:r>
              <a:rPr lang="en-US" altLang="ja-JP" sz="900" dirty="0" smtClean="0">
                <a:solidFill>
                  <a:prstClr val="black"/>
                </a:solidFill>
              </a:rPr>
              <a:t>42)</a:t>
            </a:r>
            <a:endParaRPr lang="ja-JP" altLang="en-US" sz="900" dirty="0">
              <a:solidFill>
                <a:prstClr val="black"/>
              </a:solidFill>
            </a:endParaRPr>
          </a:p>
        </p:txBody>
      </p:sp>
      <p:sp>
        <p:nvSpPr>
          <p:cNvPr id="88" name="テキスト ボックス 87"/>
          <p:cNvSpPr txBox="1"/>
          <p:nvPr/>
        </p:nvSpPr>
        <p:spPr>
          <a:xfrm>
            <a:off x="6266713" y="5530531"/>
            <a:ext cx="974904" cy="230832"/>
          </a:xfrm>
          <a:prstGeom prst="rect">
            <a:avLst/>
          </a:prstGeom>
          <a:noFill/>
        </p:spPr>
        <p:txBody>
          <a:bodyPr wrap="square" rtlCol="0">
            <a:spAutoFit/>
          </a:bodyPr>
          <a:lstStyle/>
          <a:p>
            <a:pPr algn="ctr" defTabSz="914400" fontAlgn="base">
              <a:spcBef>
                <a:spcPct val="0"/>
              </a:spcBef>
              <a:spcAft>
                <a:spcPct val="0"/>
              </a:spcAft>
            </a:pPr>
            <a:r>
              <a:rPr lang="en-US" altLang="ja-JP" sz="900" dirty="0" smtClean="0">
                <a:solidFill>
                  <a:prstClr val="black"/>
                </a:solidFill>
              </a:rPr>
              <a:t>(</a:t>
            </a:r>
            <a:r>
              <a:rPr lang="ja-JP" altLang="en-US" sz="900" dirty="0" smtClean="0">
                <a:solidFill>
                  <a:prstClr val="black"/>
                </a:solidFill>
              </a:rPr>
              <a:t>義務的経費</a:t>
            </a:r>
            <a:r>
              <a:rPr lang="en-US" altLang="ja-JP" sz="900" dirty="0" smtClean="0">
                <a:solidFill>
                  <a:prstClr val="black"/>
                </a:solidFill>
              </a:rPr>
              <a:t>44)</a:t>
            </a:r>
            <a:endParaRPr lang="ja-JP" altLang="en-US" sz="900" dirty="0">
              <a:solidFill>
                <a:prstClr val="black"/>
              </a:solidFill>
            </a:endParaRPr>
          </a:p>
        </p:txBody>
      </p:sp>
      <p:cxnSp>
        <p:nvCxnSpPr>
          <p:cNvPr id="89" name="直線コネクタ 88"/>
          <p:cNvCxnSpPr/>
          <p:nvPr/>
        </p:nvCxnSpPr>
        <p:spPr>
          <a:xfrm>
            <a:off x="6265000" y="5724546"/>
            <a:ext cx="93209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90" name="テキスト ボックス 89"/>
          <p:cNvSpPr txBox="1"/>
          <p:nvPr/>
        </p:nvSpPr>
        <p:spPr>
          <a:xfrm>
            <a:off x="6255403" y="5749104"/>
            <a:ext cx="982460" cy="215444"/>
          </a:xfrm>
          <a:prstGeom prst="rect">
            <a:avLst/>
          </a:prstGeom>
          <a:noFill/>
        </p:spPr>
        <p:txBody>
          <a:bodyPr wrap="square" rtlCol="0">
            <a:spAutoFit/>
          </a:bodyPr>
          <a:lstStyle/>
          <a:p>
            <a:pPr algn="ctr" defTabSz="914400" fontAlgn="base">
              <a:spcBef>
                <a:spcPct val="0"/>
              </a:spcBef>
              <a:spcAft>
                <a:spcPct val="0"/>
              </a:spcAft>
              <a:defRPr/>
            </a:pP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Ｎ</a:t>
            </a:r>
            <a:r>
              <a:rPr lang="en-US" altLang="ja-JP" sz="800" dirty="0">
                <a:solidFill>
                  <a:prstClr val="black"/>
                </a:solidFill>
                <a:latin typeface="ＭＳ Ｐゴシック"/>
              </a:rPr>
              <a:t>I</a:t>
            </a:r>
            <a:r>
              <a:rPr lang="ja-JP" altLang="en-US" sz="800" dirty="0">
                <a:solidFill>
                  <a:prstClr val="black"/>
                </a:solidFill>
                <a:latin typeface="ＭＳ Ｐゴシック"/>
              </a:rPr>
              <a:t>Ｃ</a:t>
            </a:r>
            <a:r>
              <a:rPr lang="ja-JP" altLang="en-US" sz="800" dirty="0">
                <a:solidFill>
                  <a:prstClr val="black"/>
                </a:solidFill>
              </a:rPr>
              <a:t>Ｔ交付</a:t>
            </a:r>
            <a:r>
              <a:rPr lang="ja-JP" altLang="en-US" sz="800" dirty="0" smtClean="0">
                <a:solidFill>
                  <a:prstClr val="black"/>
                </a:solidFill>
              </a:rPr>
              <a:t>金</a:t>
            </a:r>
            <a:r>
              <a:rPr lang="en-US" altLang="ja-JP" sz="800" dirty="0" smtClean="0">
                <a:solidFill>
                  <a:prstClr val="black"/>
                </a:solidFill>
              </a:rPr>
              <a:t>281)</a:t>
            </a:r>
            <a:endParaRPr lang="ja-JP" altLang="en-US" sz="800" dirty="0">
              <a:solidFill>
                <a:prstClr val="black"/>
              </a:solidFill>
            </a:endParaRPr>
          </a:p>
        </p:txBody>
      </p:sp>
      <p:cxnSp>
        <p:nvCxnSpPr>
          <p:cNvPr id="12" name="直線コネクタ 11"/>
          <p:cNvCxnSpPr/>
          <p:nvPr/>
        </p:nvCxnSpPr>
        <p:spPr>
          <a:xfrm>
            <a:off x="1465216" y="3232592"/>
            <a:ext cx="8466967"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8" name="正方形/長方形 27"/>
          <p:cNvSpPr/>
          <p:nvPr/>
        </p:nvSpPr>
        <p:spPr>
          <a:xfrm>
            <a:off x="568623" y="5752676"/>
            <a:ext cx="911836" cy="837377"/>
          </a:xfrm>
          <a:prstGeom prst="rect">
            <a:avLst/>
          </a:prstGeom>
          <a:no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cxnSp>
        <p:nvCxnSpPr>
          <p:cNvPr id="95" name="直線コネクタ 94"/>
          <p:cNvCxnSpPr/>
          <p:nvPr/>
        </p:nvCxnSpPr>
        <p:spPr>
          <a:xfrm>
            <a:off x="9342295" y="4096405"/>
            <a:ext cx="538991"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97" name="直線矢印コネクタ 96"/>
          <p:cNvCxnSpPr/>
          <p:nvPr/>
        </p:nvCxnSpPr>
        <p:spPr>
          <a:xfrm flipV="1">
            <a:off x="9571277" y="3217243"/>
            <a:ext cx="0" cy="852673"/>
          </a:xfrm>
          <a:prstGeom prst="straightConnector1">
            <a:avLst/>
          </a:prstGeom>
          <a:ln w="12700">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9" name="テキスト ボックス 98"/>
          <p:cNvSpPr txBox="1"/>
          <p:nvPr/>
        </p:nvSpPr>
        <p:spPr>
          <a:xfrm>
            <a:off x="8825342" y="3439196"/>
            <a:ext cx="1080658" cy="523220"/>
          </a:xfrm>
          <a:prstGeom prst="rect">
            <a:avLst/>
          </a:prstGeom>
          <a:solidFill>
            <a:schemeClr val="bg1"/>
          </a:solidFill>
        </p:spPr>
        <p:txBody>
          <a:bodyPr wrap="square" lIns="0" rIns="0" rtlCol="0">
            <a:spAutoFit/>
          </a:bodyPr>
          <a:lstStyle/>
          <a:p>
            <a:pPr defTabSz="914400" fontAlgn="base">
              <a:spcBef>
                <a:spcPct val="0"/>
              </a:spcBef>
              <a:spcAft>
                <a:spcPct val="0"/>
              </a:spcAft>
            </a:pPr>
            <a:r>
              <a:rPr lang="en-US" altLang="ja-JP" sz="1400" dirty="0" smtClean="0">
                <a:solidFill>
                  <a:srgbClr val="000000"/>
                </a:solidFill>
              </a:rPr>
              <a:t>ICT</a:t>
            </a:r>
            <a:r>
              <a:rPr lang="ja-JP" altLang="en-US" sz="1400" dirty="0" smtClean="0">
                <a:solidFill>
                  <a:srgbClr val="000000"/>
                </a:solidFill>
              </a:rPr>
              <a:t>関係予算全体▲</a:t>
            </a:r>
            <a:r>
              <a:rPr lang="en-US" altLang="ja-JP" sz="1400" dirty="0" smtClean="0">
                <a:solidFill>
                  <a:srgbClr val="000000"/>
                </a:solidFill>
              </a:rPr>
              <a:t>19.0%</a:t>
            </a:r>
            <a:endParaRPr lang="ja-JP" altLang="en-US" sz="1400" dirty="0">
              <a:solidFill>
                <a:srgbClr val="000000"/>
              </a:solidFill>
            </a:endParaRPr>
          </a:p>
        </p:txBody>
      </p:sp>
      <p:sp>
        <p:nvSpPr>
          <p:cNvPr id="48" name="テキスト ボックス 47"/>
          <p:cNvSpPr txBox="1"/>
          <p:nvPr/>
        </p:nvSpPr>
        <p:spPr>
          <a:xfrm>
            <a:off x="482827" y="6034760"/>
            <a:ext cx="1076524" cy="230832"/>
          </a:xfrm>
          <a:prstGeom prst="rect">
            <a:avLst/>
          </a:prstGeom>
          <a:noFill/>
        </p:spPr>
        <p:txBody>
          <a:bodyPr wrap="square" rtlCol="0">
            <a:spAutoFit/>
          </a:bodyPr>
          <a:lstStyle/>
          <a:p>
            <a:pPr algn="ctr" defTabSz="914400" fontAlgn="base">
              <a:spcBef>
                <a:spcPct val="0"/>
              </a:spcBef>
              <a:spcAft>
                <a:spcPct val="0"/>
              </a:spcAft>
            </a:pPr>
            <a:r>
              <a:rPr lang="en-US" altLang="ja-JP" sz="900" dirty="0">
                <a:solidFill>
                  <a:srgbClr val="000000"/>
                </a:solidFill>
              </a:rPr>
              <a:t>(</a:t>
            </a:r>
            <a:r>
              <a:rPr lang="ja-JP" altLang="en-US" sz="900" dirty="0" smtClean="0">
                <a:solidFill>
                  <a:srgbClr val="000000"/>
                </a:solidFill>
              </a:rPr>
              <a:t>本省直轄</a:t>
            </a:r>
            <a:r>
              <a:rPr lang="en-US" altLang="ja-JP" sz="900" dirty="0" smtClean="0">
                <a:solidFill>
                  <a:srgbClr val="000000"/>
                </a:solidFill>
              </a:rPr>
              <a:t>339)</a:t>
            </a:r>
            <a:endParaRPr lang="ja-JP" altLang="en-US" sz="900" dirty="0">
              <a:solidFill>
                <a:srgbClr val="000000"/>
              </a:solidFill>
            </a:endParaRPr>
          </a:p>
        </p:txBody>
      </p:sp>
      <p:sp>
        <p:nvSpPr>
          <p:cNvPr id="49" name="テキスト ボックス 48"/>
          <p:cNvSpPr txBox="1"/>
          <p:nvPr/>
        </p:nvSpPr>
        <p:spPr>
          <a:xfrm>
            <a:off x="495386" y="5498458"/>
            <a:ext cx="1079117" cy="261610"/>
          </a:xfrm>
          <a:prstGeom prst="rect">
            <a:avLst/>
          </a:prstGeom>
          <a:noFill/>
        </p:spPr>
        <p:txBody>
          <a:bodyPr wrap="square" rtlCol="0">
            <a:spAutoFit/>
          </a:bodyPr>
          <a:lstStyle/>
          <a:p>
            <a:pPr algn="ctr" defTabSz="914400" fontAlgn="base">
              <a:spcBef>
                <a:spcPct val="0"/>
              </a:spcBef>
              <a:spcAft>
                <a:spcPct val="0"/>
              </a:spcAft>
            </a:pPr>
            <a:r>
              <a:rPr lang="ja-JP" altLang="en-US" sz="1100" dirty="0">
                <a:solidFill>
                  <a:srgbClr val="000000"/>
                </a:solidFill>
              </a:rPr>
              <a:t>一般</a:t>
            </a:r>
            <a:r>
              <a:rPr lang="ja-JP" altLang="en-US" sz="1100" dirty="0" smtClean="0">
                <a:solidFill>
                  <a:srgbClr val="000000"/>
                </a:solidFill>
              </a:rPr>
              <a:t>財源</a:t>
            </a:r>
            <a:r>
              <a:rPr lang="en-US" altLang="ja-JP" sz="1100" dirty="0" smtClean="0">
                <a:solidFill>
                  <a:srgbClr val="000000"/>
                </a:solidFill>
              </a:rPr>
              <a:t>730</a:t>
            </a:r>
            <a:endParaRPr lang="ja-JP" altLang="en-US" sz="1100" dirty="0">
              <a:solidFill>
                <a:srgbClr val="000000"/>
              </a:solidFill>
            </a:endParaRPr>
          </a:p>
        </p:txBody>
      </p:sp>
      <p:sp>
        <p:nvSpPr>
          <p:cNvPr id="100" name="正方形/長方形 99"/>
          <p:cNvSpPr/>
          <p:nvPr/>
        </p:nvSpPr>
        <p:spPr>
          <a:xfrm>
            <a:off x="1731208" y="5864488"/>
            <a:ext cx="892163" cy="724713"/>
          </a:xfrm>
          <a:prstGeom prst="rect">
            <a:avLst/>
          </a:prstGeom>
          <a:no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54" name="テキスト ボックス 53"/>
          <p:cNvSpPr txBox="1"/>
          <p:nvPr/>
        </p:nvSpPr>
        <p:spPr>
          <a:xfrm>
            <a:off x="1657688" y="5607459"/>
            <a:ext cx="1079118" cy="261610"/>
          </a:xfrm>
          <a:prstGeom prst="rect">
            <a:avLst/>
          </a:prstGeom>
          <a:noFill/>
        </p:spPr>
        <p:txBody>
          <a:bodyPr wrap="square" rtlCol="0">
            <a:spAutoFit/>
          </a:bodyPr>
          <a:lstStyle/>
          <a:p>
            <a:pPr algn="ctr" defTabSz="914400" fontAlgn="base">
              <a:spcBef>
                <a:spcPct val="0"/>
              </a:spcBef>
              <a:spcAft>
                <a:spcPct val="0"/>
              </a:spcAft>
            </a:pPr>
            <a:r>
              <a:rPr lang="ja-JP" altLang="en-US" sz="1100" dirty="0">
                <a:solidFill>
                  <a:srgbClr val="000000"/>
                </a:solidFill>
              </a:rPr>
              <a:t>一般</a:t>
            </a:r>
            <a:r>
              <a:rPr lang="ja-JP" altLang="en-US" sz="1100" dirty="0" smtClean="0">
                <a:solidFill>
                  <a:srgbClr val="000000"/>
                </a:solidFill>
              </a:rPr>
              <a:t>財源</a:t>
            </a:r>
            <a:r>
              <a:rPr lang="en-US" altLang="ja-JP" sz="1100" dirty="0" smtClean="0">
                <a:solidFill>
                  <a:srgbClr val="000000"/>
                </a:solidFill>
              </a:rPr>
              <a:t>673</a:t>
            </a:r>
            <a:endParaRPr lang="ja-JP" altLang="en-US" sz="1100" dirty="0">
              <a:solidFill>
                <a:srgbClr val="000000"/>
              </a:solidFill>
            </a:endParaRPr>
          </a:p>
        </p:txBody>
      </p:sp>
      <p:sp>
        <p:nvSpPr>
          <p:cNvPr id="57" name="テキスト ボックス 56"/>
          <p:cNvSpPr txBox="1"/>
          <p:nvPr/>
        </p:nvSpPr>
        <p:spPr>
          <a:xfrm>
            <a:off x="1671168" y="6026353"/>
            <a:ext cx="1076525" cy="230832"/>
          </a:xfrm>
          <a:prstGeom prst="rect">
            <a:avLst/>
          </a:prstGeom>
          <a:noFill/>
        </p:spPr>
        <p:txBody>
          <a:bodyPr wrap="square" rtlCol="0">
            <a:spAutoFit/>
          </a:bodyPr>
          <a:lstStyle/>
          <a:p>
            <a:pPr algn="ctr" defTabSz="914400" fontAlgn="base">
              <a:spcBef>
                <a:spcPct val="0"/>
              </a:spcBef>
              <a:spcAft>
                <a:spcPct val="0"/>
              </a:spcAft>
            </a:pPr>
            <a:r>
              <a:rPr lang="en-US" altLang="ja-JP" sz="900" dirty="0">
                <a:solidFill>
                  <a:srgbClr val="000000"/>
                </a:solidFill>
              </a:rPr>
              <a:t>(</a:t>
            </a:r>
            <a:r>
              <a:rPr lang="ja-JP" altLang="en-US" sz="900" dirty="0" smtClean="0">
                <a:solidFill>
                  <a:srgbClr val="000000"/>
                </a:solidFill>
              </a:rPr>
              <a:t>本省直轄</a:t>
            </a:r>
            <a:r>
              <a:rPr lang="en-US" altLang="ja-JP" sz="900" dirty="0" smtClean="0">
                <a:solidFill>
                  <a:srgbClr val="000000"/>
                </a:solidFill>
              </a:rPr>
              <a:t>315)</a:t>
            </a:r>
            <a:endParaRPr lang="ja-JP" altLang="en-US" sz="900" dirty="0">
              <a:solidFill>
                <a:srgbClr val="000000"/>
              </a:solidFill>
            </a:endParaRPr>
          </a:p>
        </p:txBody>
      </p:sp>
      <p:sp>
        <p:nvSpPr>
          <p:cNvPr id="101" name="正方形/長方形 100"/>
          <p:cNvSpPr/>
          <p:nvPr/>
        </p:nvSpPr>
        <p:spPr>
          <a:xfrm>
            <a:off x="2849977" y="6079222"/>
            <a:ext cx="941796" cy="508075"/>
          </a:xfrm>
          <a:prstGeom prst="rect">
            <a:avLst/>
          </a:prstGeom>
          <a:no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61" name="テキスト ボックス 60"/>
          <p:cNvSpPr txBox="1"/>
          <p:nvPr/>
        </p:nvSpPr>
        <p:spPr>
          <a:xfrm>
            <a:off x="2774113" y="5799106"/>
            <a:ext cx="1100036" cy="261610"/>
          </a:xfrm>
          <a:prstGeom prst="rect">
            <a:avLst/>
          </a:prstGeom>
          <a:noFill/>
        </p:spPr>
        <p:txBody>
          <a:bodyPr wrap="square" rtlCol="0">
            <a:spAutoFit/>
          </a:bodyPr>
          <a:lstStyle/>
          <a:p>
            <a:pPr algn="ctr" defTabSz="914400" fontAlgn="base">
              <a:spcBef>
                <a:spcPct val="0"/>
              </a:spcBef>
              <a:spcAft>
                <a:spcPct val="0"/>
              </a:spcAft>
            </a:pPr>
            <a:r>
              <a:rPr lang="ja-JP" altLang="en-US" sz="1100" dirty="0">
                <a:solidFill>
                  <a:srgbClr val="000000"/>
                </a:solidFill>
              </a:rPr>
              <a:t>一般</a:t>
            </a:r>
            <a:r>
              <a:rPr lang="ja-JP" altLang="en-US" sz="1100" dirty="0" smtClean="0">
                <a:solidFill>
                  <a:srgbClr val="000000"/>
                </a:solidFill>
              </a:rPr>
              <a:t>財源</a:t>
            </a:r>
            <a:r>
              <a:rPr lang="en-US" altLang="ja-JP" sz="1100" dirty="0" smtClean="0">
                <a:solidFill>
                  <a:srgbClr val="000000"/>
                </a:solidFill>
              </a:rPr>
              <a:t>579</a:t>
            </a:r>
            <a:endParaRPr lang="ja-JP" altLang="en-US" sz="1100" dirty="0">
              <a:solidFill>
                <a:srgbClr val="000000"/>
              </a:solidFill>
            </a:endParaRPr>
          </a:p>
        </p:txBody>
      </p:sp>
      <p:sp>
        <p:nvSpPr>
          <p:cNvPr id="63" name="テキスト ボックス 62"/>
          <p:cNvSpPr txBox="1"/>
          <p:nvPr/>
        </p:nvSpPr>
        <p:spPr>
          <a:xfrm>
            <a:off x="2785228" y="6167550"/>
            <a:ext cx="1097392" cy="230832"/>
          </a:xfrm>
          <a:prstGeom prst="rect">
            <a:avLst/>
          </a:prstGeom>
          <a:noFill/>
        </p:spPr>
        <p:txBody>
          <a:bodyPr wrap="square" rtlCol="0">
            <a:spAutoFit/>
          </a:bodyPr>
          <a:lstStyle/>
          <a:p>
            <a:pPr algn="ctr" defTabSz="914400" fontAlgn="base">
              <a:spcBef>
                <a:spcPct val="0"/>
              </a:spcBef>
              <a:spcAft>
                <a:spcPct val="0"/>
              </a:spcAft>
            </a:pPr>
            <a:r>
              <a:rPr lang="en-US" altLang="ja-JP" sz="900" dirty="0">
                <a:solidFill>
                  <a:srgbClr val="000000"/>
                </a:solidFill>
              </a:rPr>
              <a:t>(</a:t>
            </a:r>
            <a:r>
              <a:rPr lang="ja-JP" altLang="en-US" sz="900" dirty="0" smtClean="0">
                <a:solidFill>
                  <a:srgbClr val="000000"/>
                </a:solidFill>
              </a:rPr>
              <a:t>本省直轄</a:t>
            </a:r>
            <a:r>
              <a:rPr lang="en-US" altLang="ja-JP" sz="900" dirty="0" smtClean="0">
                <a:solidFill>
                  <a:srgbClr val="000000"/>
                </a:solidFill>
              </a:rPr>
              <a:t>230)</a:t>
            </a:r>
            <a:endParaRPr lang="ja-JP" altLang="en-US" sz="900" dirty="0">
              <a:solidFill>
                <a:srgbClr val="000000"/>
              </a:solidFill>
            </a:endParaRPr>
          </a:p>
        </p:txBody>
      </p:sp>
      <p:sp>
        <p:nvSpPr>
          <p:cNvPr id="103" name="正方形/長方形 102"/>
          <p:cNvSpPr/>
          <p:nvPr/>
        </p:nvSpPr>
        <p:spPr>
          <a:xfrm>
            <a:off x="4029700" y="6136109"/>
            <a:ext cx="906305" cy="453478"/>
          </a:xfrm>
          <a:prstGeom prst="rect">
            <a:avLst/>
          </a:prstGeom>
          <a:no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73" name="テキスト ボックス 72"/>
          <p:cNvSpPr txBox="1"/>
          <p:nvPr/>
        </p:nvSpPr>
        <p:spPr>
          <a:xfrm>
            <a:off x="3927399" y="5884128"/>
            <a:ext cx="1079118" cy="261610"/>
          </a:xfrm>
          <a:prstGeom prst="rect">
            <a:avLst/>
          </a:prstGeom>
          <a:noFill/>
        </p:spPr>
        <p:txBody>
          <a:bodyPr wrap="square" rtlCol="0">
            <a:spAutoFit/>
          </a:bodyPr>
          <a:lstStyle/>
          <a:p>
            <a:pPr algn="ctr" defTabSz="914400" fontAlgn="base">
              <a:spcBef>
                <a:spcPct val="0"/>
              </a:spcBef>
              <a:spcAft>
                <a:spcPct val="0"/>
              </a:spcAft>
            </a:pPr>
            <a:r>
              <a:rPr lang="ja-JP" altLang="en-US" sz="1100" dirty="0">
                <a:solidFill>
                  <a:srgbClr val="000000"/>
                </a:solidFill>
              </a:rPr>
              <a:t>一般</a:t>
            </a:r>
            <a:r>
              <a:rPr lang="ja-JP" altLang="en-US" sz="1100" dirty="0" smtClean="0">
                <a:solidFill>
                  <a:srgbClr val="000000"/>
                </a:solidFill>
              </a:rPr>
              <a:t>財源</a:t>
            </a:r>
            <a:r>
              <a:rPr lang="en-US" altLang="ja-JP" sz="1100" dirty="0" smtClean="0">
                <a:solidFill>
                  <a:srgbClr val="000000"/>
                </a:solidFill>
              </a:rPr>
              <a:t>549</a:t>
            </a:r>
            <a:endParaRPr lang="ja-JP" altLang="en-US" sz="1100" dirty="0">
              <a:solidFill>
                <a:srgbClr val="000000"/>
              </a:solidFill>
            </a:endParaRPr>
          </a:p>
        </p:txBody>
      </p:sp>
      <p:sp>
        <p:nvSpPr>
          <p:cNvPr id="76" name="テキスト ボックス 75"/>
          <p:cNvSpPr txBox="1"/>
          <p:nvPr/>
        </p:nvSpPr>
        <p:spPr>
          <a:xfrm>
            <a:off x="3959398" y="6213183"/>
            <a:ext cx="1076525" cy="230832"/>
          </a:xfrm>
          <a:prstGeom prst="rect">
            <a:avLst/>
          </a:prstGeom>
          <a:noFill/>
        </p:spPr>
        <p:txBody>
          <a:bodyPr wrap="square" rtlCol="0">
            <a:spAutoFit/>
          </a:bodyPr>
          <a:lstStyle/>
          <a:p>
            <a:pPr algn="ctr" defTabSz="914400" fontAlgn="base">
              <a:spcBef>
                <a:spcPct val="0"/>
              </a:spcBef>
              <a:spcAft>
                <a:spcPct val="0"/>
              </a:spcAft>
            </a:pPr>
            <a:r>
              <a:rPr lang="en-US" altLang="ja-JP" sz="900" dirty="0">
                <a:solidFill>
                  <a:srgbClr val="000000"/>
                </a:solidFill>
              </a:rPr>
              <a:t>(</a:t>
            </a:r>
            <a:r>
              <a:rPr lang="ja-JP" altLang="en-US" sz="900" dirty="0" smtClean="0">
                <a:solidFill>
                  <a:srgbClr val="000000"/>
                </a:solidFill>
              </a:rPr>
              <a:t>本省直轄</a:t>
            </a:r>
            <a:r>
              <a:rPr lang="en-US" altLang="ja-JP" sz="900" dirty="0" smtClean="0">
                <a:solidFill>
                  <a:srgbClr val="000000"/>
                </a:solidFill>
              </a:rPr>
              <a:t>206)</a:t>
            </a:r>
            <a:endParaRPr lang="ja-JP" altLang="en-US" sz="900" dirty="0">
              <a:solidFill>
                <a:srgbClr val="000000"/>
              </a:solidFill>
            </a:endParaRPr>
          </a:p>
        </p:txBody>
      </p:sp>
      <p:sp>
        <p:nvSpPr>
          <p:cNvPr id="104" name="正方形/長方形 103"/>
          <p:cNvSpPr/>
          <p:nvPr/>
        </p:nvSpPr>
        <p:spPr>
          <a:xfrm>
            <a:off x="5163675" y="6146848"/>
            <a:ext cx="927953" cy="445266"/>
          </a:xfrm>
          <a:prstGeom prst="rect">
            <a:avLst/>
          </a:prstGeom>
          <a:no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83" name="テキスト ボックス 82"/>
          <p:cNvSpPr txBox="1"/>
          <p:nvPr/>
        </p:nvSpPr>
        <p:spPr>
          <a:xfrm>
            <a:off x="5094879" y="5911630"/>
            <a:ext cx="1079118" cy="261610"/>
          </a:xfrm>
          <a:prstGeom prst="rect">
            <a:avLst/>
          </a:prstGeom>
          <a:noFill/>
        </p:spPr>
        <p:txBody>
          <a:bodyPr wrap="square" rtlCol="0">
            <a:spAutoFit/>
          </a:bodyPr>
          <a:lstStyle/>
          <a:p>
            <a:pPr algn="ctr" defTabSz="914400" fontAlgn="base">
              <a:spcBef>
                <a:spcPct val="0"/>
              </a:spcBef>
              <a:spcAft>
                <a:spcPct val="0"/>
              </a:spcAft>
            </a:pPr>
            <a:r>
              <a:rPr lang="ja-JP" altLang="en-US" sz="1100" dirty="0">
                <a:solidFill>
                  <a:srgbClr val="000000"/>
                </a:solidFill>
              </a:rPr>
              <a:t>一般</a:t>
            </a:r>
            <a:r>
              <a:rPr lang="ja-JP" altLang="en-US" sz="1100" dirty="0" smtClean="0">
                <a:solidFill>
                  <a:srgbClr val="000000"/>
                </a:solidFill>
              </a:rPr>
              <a:t>財源</a:t>
            </a:r>
            <a:r>
              <a:rPr lang="en-US" altLang="ja-JP" sz="1100" dirty="0" smtClean="0">
                <a:solidFill>
                  <a:srgbClr val="000000"/>
                </a:solidFill>
              </a:rPr>
              <a:t>523</a:t>
            </a:r>
            <a:endParaRPr lang="ja-JP" altLang="en-US" sz="1100" dirty="0">
              <a:solidFill>
                <a:srgbClr val="000000"/>
              </a:solidFill>
            </a:endParaRPr>
          </a:p>
        </p:txBody>
      </p:sp>
      <p:sp>
        <p:nvSpPr>
          <p:cNvPr id="84" name="テキスト ボックス 83"/>
          <p:cNvSpPr txBox="1"/>
          <p:nvPr/>
        </p:nvSpPr>
        <p:spPr>
          <a:xfrm>
            <a:off x="5095363" y="6227477"/>
            <a:ext cx="1076525" cy="230832"/>
          </a:xfrm>
          <a:prstGeom prst="rect">
            <a:avLst/>
          </a:prstGeom>
          <a:noFill/>
        </p:spPr>
        <p:txBody>
          <a:bodyPr wrap="square" rtlCol="0">
            <a:spAutoFit/>
          </a:bodyPr>
          <a:lstStyle/>
          <a:p>
            <a:pPr algn="ctr" defTabSz="914400" fontAlgn="base">
              <a:spcBef>
                <a:spcPct val="0"/>
              </a:spcBef>
              <a:spcAft>
                <a:spcPct val="0"/>
              </a:spcAft>
            </a:pPr>
            <a:r>
              <a:rPr lang="en-US" altLang="ja-JP" sz="900" dirty="0">
                <a:solidFill>
                  <a:srgbClr val="000000"/>
                </a:solidFill>
              </a:rPr>
              <a:t>(</a:t>
            </a:r>
            <a:r>
              <a:rPr lang="ja-JP" altLang="en-US" sz="900" dirty="0" smtClean="0">
                <a:solidFill>
                  <a:srgbClr val="000000"/>
                </a:solidFill>
              </a:rPr>
              <a:t>本省直轄</a:t>
            </a:r>
            <a:r>
              <a:rPr lang="en-US" altLang="ja-JP" sz="900" dirty="0" smtClean="0">
                <a:solidFill>
                  <a:srgbClr val="000000"/>
                </a:solidFill>
              </a:rPr>
              <a:t>193)</a:t>
            </a:r>
            <a:endParaRPr lang="ja-JP" altLang="en-US" sz="900" dirty="0">
              <a:solidFill>
                <a:srgbClr val="000000"/>
              </a:solidFill>
            </a:endParaRPr>
          </a:p>
        </p:txBody>
      </p:sp>
      <p:sp>
        <p:nvSpPr>
          <p:cNvPr id="105" name="正方形/長方形 104"/>
          <p:cNvSpPr/>
          <p:nvPr/>
        </p:nvSpPr>
        <p:spPr>
          <a:xfrm>
            <a:off x="6266714" y="6231695"/>
            <a:ext cx="928719" cy="354544"/>
          </a:xfrm>
          <a:prstGeom prst="rect">
            <a:avLst/>
          </a:prstGeom>
          <a:no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87" name="テキスト ボックス 86"/>
          <p:cNvSpPr txBox="1"/>
          <p:nvPr/>
        </p:nvSpPr>
        <p:spPr>
          <a:xfrm>
            <a:off x="6221185" y="5952154"/>
            <a:ext cx="1015185" cy="261610"/>
          </a:xfrm>
          <a:prstGeom prst="rect">
            <a:avLst/>
          </a:prstGeom>
          <a:noFill/>
        </p:spPr>
        <p:txBody>
          <a:bodyPr wrap="square" rtlCol="0">
            <a:spAutoFit/>
          </a:bodyPr>
          <a:lstStyle/>
          <a:p>
            <a:pPr algn="ctr" defTabSz="914400" fontAlgn="base">
              <a:spcBef>
                <a:spcPct val="0"/>
              </a:spcBef>
              <a:spcAft>
                <a:spcPct val="0"/>
              </a:spcAft>
            </a:pPr>
            <a:r>
              <a:rPr lang="ja-JP" altLang="en-US" sz="1100" dirty="0">
                <a:solidFill>
                  <a:srgbClr val="000000"/>
                </a:solidFill>
              </a:rPr>
              <a:t>一般</a:t>
            </a:r>
            <a:r>
              <a:rPr lang="ja-JP" altLang="en-US" sz="1100" dirty="0" smtClean="0">
                <a:solidFill>
                  <a:srgbClr val="000000"/>
                </a:solidFill>
              </a:rPr>
              <a:t>財源</a:t>
            </a:r>
            <a:r>
              <a:rPr lang="en-US" altLang="ja-JP" sz="1100" dirty="0" smtClean="0">
                <a:solidFill>
                  <a:srgbClr val="000000"/>
                </a:solidFill>
              </a:rPr>
              <a:t>490</a:t>
            </a:r>
            <a:endParaRPr lang="ja-JP" altLang="en-US" sz="1100" dirty="0">
              <a:solidFill>
                <a:srgbClr val="000000"/>
              </a:solidFill>
            </a:endParaRPr>
          </a:p>
        </p:txBody>
      </p:sp>
      <p:sp>
        <p:nvSpPr>
          <p:cNvPr id="93" name="テキスト ボックス 92"/>
          <p:cNvSpPr txBox="1"/>
          <p:nvPr/>
        </p:nvSpPr>
        <p:spPr>
          <a:xfrm>
            <a:off x="6266714" y="6286044"/>
            <a:ext cx="968047" cy="230832"/>
          </a:xfrm>
          <a:prstGeom prst="rect">
            <a:avLst/>
          </a:prstGeom>
          <a:noFill/>
        </p:spPr>
        <p:txBody>
          <a:bodyPr wrap="square" rtlCol="0">
            <a:spAutoFit/>
          </a:bodyPr>
          <a:lstStyle/>
          <a:p>
            <a:pPr algn="ctr" defTabSz="914400" fontAlgn="base">
              <a:spcBef>
                <a:spcPct val="0"/>
              </a:spcBef>
              <a:spcAft>
                <a:spcPct val="0"/>
              </a:spcAft>
            </a:pPr>
            <a:r>
              <a:rPr lang="en-US" altLang="ja-JP" sz="900" dirty="0">
                <a:solidFill>
                  <a:srgbClr val="000000"/>
                </a:solidFill>
              </a:rPr>
              <a:t>(</a:t>
            </a:r>
            <a:r>
              <a:rPr lang="ja-JP" altLang="en-US" sz="900" dirty="0" smtClean="0">
                <a:solidFill>
                  <a:srgbClr val="000000"/>
                </a:solidFill>
              </a:rPr>
              <a:t>本省直轄</a:t>
            </a:r>
            <a:r>
              <a:rPr lang="en-US" altLang="ja-JP" sz="900" dirty="0" smtClean="0">
                <a:solidFill>
                  <a:srgbClr val="000000"/>
                </a:solidFill>
              </a:rPr>
              <a:t>165)</a:t>
            </a:r>
            <a:endParaRPr lang="ja-JP" altLang="en-US" sz="900" dirty="0">
              <a:solidFill>
                <a:srgbClr val="000000"/>
              </a:solidFill>
            </a:endParaRPr>
          </a:p>
        </p:txBody>
      </p:sp>
      <p:sp>
        <p:nvSpPr>
          <p:cNvPr id="107" name="テキスト ボックス 106"/>
          <p:cNvSpPr txBox="1"/>
          <p:nvPr/>
        </p:nvSpPr>
        <p:spPr>
          <a:xfrm>
            <a:off x="109783" y="2749825"/>
            <a:ext cx="9443522" cy="246221"/>
          </a:xfrm>
          <a:prstGeom prst="rect">
            <a:avLst/>
          </a:prstGeom>
          <a:noFill/>
        </p:spPr>
        <p:txBody>
          <a:bodyPr wrap="square" rtlCol="0">
            <a:spAutoFit/>
          </a:bodyPr>
          <a:lstStyle/>
          <a:p>
            <a:pPr defTabSz="914400" fontAlgn="base">
              <a:spcBef>
                <a:spcPct val="0"/>
              </a:spcBef>
              <a:spcAft>
                <a:spcPct val="0"/>
              </a:spcAft>
            </a:pPr>
            <a:r>
              <a:rPr lang="en-US" altLang="ja-JP" sz="1000" dirty="0" smtClean="0">
                <a:solidFill>
                  <a:prstClr val="black"/>
                </a:solidFill>
              </a:rPr>
              <a:t>※</a:t>
            </a:r>
            <a:r>
              <a:rPr lang="ja-JP" altLang="en-US" sz="1000" dirty="0" smtClean="0">
                <a:solidFill>
                  <a:prstClr val="black"/>
                </a:solidFill>
              </a:rPr>
              <a:t>下段は対前年増減額・率。上記の</a:t>
            </a:r>
            <a:r>
              <a:rPr lang="ja-JP" altLang="en-US" sz="1000" dirty="0">
                <a:solidFill>
                  <a:prstClr val="black"/>
                </a:solidFill>
              </a:rPr>
              <a:t>ほか、東日本大震災復興特別</a:t>
            </a:r>
            <a:r>
              <a:rPr lang="ja-JP" altLang="en-US" sz="1000" dirty="0" smtClean="0">
                <a:solidFill>
                  <a:prstClr val="black"/>
                </a:solidFill>
              </a:rPr>
              <a:t>会計に平成</a:t>
            </a:r>
            <a:r>
              <a:rPr lang="en-US" altLang="ja-JP" sz="1000" dirty="0" smtClean="0">
                <a:solidFill>
                  <a:prstClr val="black"/>
                </a:solidFill>
              </a:rPr>
              <a:t>24</a:t>
            </a:r>
            <a:r>
              <a:rPr lang="ja-JP" altLang="en-US" sz="1000" dirty="0" smtClean="0">
                <a:solidFill>
                  <a:prstClr val="black"/>
                </a:solidFill>
              </a:rPr>
              <a:t>年度</a:t>
            </a:r>
            <a:r>
              <a:rPr lang="en-US" altLang="ja-JP" sz="1000" dirty="0" smtClean="0">
                <a:solidFill>
                  <a:prstClr val="black"/>
                </a:solidFill>
              </a:rPr>
              <a:t>80.2</a:t>
            </a:r>
            <a:r>
              <a:rPr lang="ja-JP" altLang="en-US" sz="1000" dirty="0" smtClean="0">
                <a:solidFill>
                  <a:prstClr val="black"/>
                </a:solidFill>
              </a:rPr>
              <a:t>億円、平成</a:t>
            </a:r>
            <a:r>
              <a:rPr lang="en-US" altLang="ja-JP" sz="1000" dirty="0" smtClean="0">
                <a:solidFill>
                  <a:prstClr val="black"/>
                </a:solidFill>
              </a:rPr>
              <a:t>25</a:t>
            </a:r>
            <a:r>
              <a:rPr lang="ja-JP" altLang="en-US" sz="1000" dirty="0" smtClean="0">
                <a:solidFill>
                  <a:prstClr val="black"/>
                </a:solidFill>
              </a:rPr>
              <a:t>年度</a:t>
            </a:r>
            <a:r>
              <a:rPr lang="en-US" altLang="ja-JP" sz="1000" dirty="0" smtClean="0">
                <a:solidFill>
                  <a:prstClr val="black"/>
                </a:solidFill>
              </a:rPr>
              <a:t>50.2</a:t>
            </a:r>
            <a:r>
              <a:rPr lang="ja-JP" altLang="en-US" sz="1000" dirty="0" smtClean="0">
                <a:solidFill>
                  <a:prstClr val="black"/>
                </a:solidFill>
              </a:rPr>
              <a:t>億円、平成</a:t>
            </a:r>
            <a:r>
              <a:rPr lang="en-US" altLang="ja-JP" sz="1000" dirty="0" smtClean="0">
                <a:solidFill>
                  <a:prstClr val="black"/>
                </a:solidFill>
              </a:rPr>
              <a:t>26</a:t>
            </a:r>
            <a:r>
              <a:rPr lang="ja-JP" altLang="en-US" sz="1000" dirty="0" smtClean="0">
                <a:solidFill>
                  <a:prstClr val="black"/>
                </a:solidFill>
              </a:rPr>
              <a:t>年度</a:t>
            </a:r>
            <a:r>
              <a:rPr lang="en-US" altLang="ja-JP" sz="1000" dirty="0" smtClean="0">
                <a:solidFill>
                  <a:prstClr val="black"/>
                </a:solidFill>
              </a:rPr>
              <a:t>38.8</a:t>
            </a:r>
            <a:r>
              <a:rPr lang="ja-JP" altLang="en-US" sz="1000" dirty="0" smtClean="0">
                <a:solidFill>
                  <a:prstClr val="black"/>
                </a:solidFill>
              </a:rPr>
              <a:t>億円、平成２７年度</a:t>
            </a:r>
            <a:r>
              <a:rPr lang="en-US" altLang="ja-JP" sz="1000" dirty="0" smtClean="0">
                <a:solidFill>
                  <a:prstClr val="black"/>
                </a:solidFill>
              </a:rPr>
              <a:t>17.2</a:t>
            </a:r>
            <a:r>
              <a:rPr lang="ja-JP" altLang="en-US" sz="1000" dirty="0" smtClean="0">
                <a:solidFill>
                  <a:prstClr val="black"/>
                </a:solidFill>
              </a:rPr>
              <a:t>億円を計上。</a:t>
            </a:r>
            <a:endParaRPr lang="ja-JP" altLang="en-US" sz="1000" dirty="0">
              <a:solidFill>
                <a:prstClr val="black"/>
              </a:solidFill>
            </a:endParaRPr>
          </a:p>
        </p:txBody>
      </p:sp>
      <p:sp>
        <p:nvSpPr>
          <p:cNvPr id="108" name="テキスト ボックス 32"/>
          <p:cNvSpPr txBox="1">
            <a:spLocks noChangeArrowheads="1"/>
          </p:cNvSpPr>
          <p:nvPr/>
        </p:nvSpPr>
        <p:spPr bwMode="auto">
          <a:xfrm>
            <a:off x="518569" y="6572678"/>
            <a:ext cx="1079119"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ja-JP" altLang="en-US" sz="1200" dirty="0">
                <a:solidFill>
                  <a:prstClr val="black"/>
                </a:solidFill>
              </a:rPr>
              <a:t>平成</a:t>
            </a:r>
            <a:r>
              <a:rPr lang="ja-JP" altLang="en-US" sz="1200" dirty="0" smtClean="0">
                <a:solidFill>
                  <a:prstClr val="black"/>
                </a:solidFill>
              </a:rPr>
              <a:t>２１年度</a:t>
            </a:r>
            <a:endParaRPr lang="en-US" altLang="ja-JP" sz="1200" dirty="0">
              <a:solidFill>
                <a:prstClr val="black"/>
              </a:solidFill>
            </a:endParaRPr>
          </a:p>
        </p:txBody>
      </p:sp>
      <p:sp>
        <p:nvSpPr>
          <p:cNvPr id="110" name="テキスト ボックス 32"/>
          <p:cNvSpPr txBox="1">
            <a:spLocks noChangeArrowheads="1"/>
          </p:cNvSpPr>
          <p:nvPr/>
        </p:nvSpPr>
        <p:spPr bwMode="auto">
          <a:xfrm>
            <a:off x="1630129" y="6586577"/>
            <a:ext cx="1079119"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ja-JP" altLang="en-US" sz="1200" dirty="0">
                <a:solidFill>
                  <a:prstClr val="black"/>
                </a:solidFill>
              </a:rPr>
              <a:t>平成</a:t>
            </a:r>
            <a:r>
              <a:rPr lang="ja-JP" altLang="en-US" sz="1200" dirty="0" smtClean="0">
                <a:solidFill>
                  <a:prstClr val="black"/>
                </a:solidFill>
              </a:rPr>
              <a:t>２２年度</a:t>
            </a:r>
            <a:endParaRPr lang="en-US" altLang="ja-JP" sz="1200" dirty="0">
              <a:solidFill>
                <a:prstClr val="black"/>
              </a:solidFill>
            </a:endParaRPr>
          </a:p>
        </p:txBody>
      </p:sp>
      <p:sp>
        <p:nvSpPr>
          <p:cNvPr id="111" name="テキスト ボックス 32"/>
          <p:cNvSpPr txBox="1">
            <a:spLocks noChangeArrowheads="1"/>
          </p:cNvSpPr>
          <p:nvPr/>
        </p:nvSpPr>
        <p:spPr bwMode="auto">
          <a:xfrm>
            <a:off x="2779263" y="6605336"/>
            <a:ext cx="1100037"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ja-JP" altLang="en-US" sz="1200" dirty="0">
                <a:solidFill>
                  <a:prstClr val="black"/>
                </a:solidFill>
              </a:rPr>
              <a:t>平成</a:t>
            </a:r>
            <a:r>
              <a:rPr lang="ja-JP" altLang="en-US" sz="1200" dirty="0" smtClean="0">
                <a:solidFill>
                  <a:prstClr val="black"/>
                </a:solidFill>
              </a:rPr>
              <a:t>２３年度</a:t>
            </a:r>
            <a:endParaRPr lang="en-US" altLang="ja-JP" sz="1200" dirty="0">
              <a:solidFill>
                <a:prstClr val="black"/>
              </a:solidFill>
            </a:endParaRPr>
          </a:p>
        </p:txBody>
      </p:sp>
      <p:sp>
        <p:nvSpPr>
          <p:cNvPr id="112" name="テキスト ボックス 32"/>
          <p:cNvSpPr txBox="1">
            <a:spLocks noChangeArrowheads="1"/>
          </p:cNvSpPr>
          <p:nvPr/>
        </p:nvSpPr>
        <p:spPr bwMode="auto">
          <a:xfrm>
            <a:off x="3944620" y="6600479"/>
            <a:ext cx="1079119"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ja-JP" altLang="en-US" sz="1200" dirty="0">
                <a:solidFill>
                  <a:prstClr val="black"/>
                </a:solidFill>
              </a:rPr>
              <a:t>平成</a:t>
            </a:r>
            <a:r>
              <a:rPr lang="ja-JP" altLang="en-US" sz="1200" dirty="0" smtClean="0">
                <a:solidFill>
                  <a:prstClr val="black"/>
                </a:solidFill>
              </a:rPr>
              <a:t>２４年度</a:t>
            </a:r>
            <a:endParaRPr lang="en-US" altLang="ja-JP" sz="1200" dirty="0">
              <a:solidFill>
                <a:prstClr val="black"/>
              </a:solidFill>
            </a:endParaRPr>
          </a:p>
        </p:txBody>
      </p:sp>
      <p:sp>
        <p:nvSpPr>
          <p:cNvPr id="113" name="テキスト ボックス 32"/>
          <p:cNvSpPr txBox="1">
            <a:spLocks noChangeArrowheads="1"/>
          </p:cNvSpPr>
          <p:nvPr/>
        </p:nvSpPr>
        <p:spPr bwMode="auto">
          <a:xfrm>
            <a:off x="5093346" y="6608350"/>
            <a:ext cx="1079119"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ja-JP" altLang="en-US" sz="1200" dirty="0">
                <a:solidFill>
                  <a:prstClr val="black"/>
                </a:solidFill>
              </a:rPr>
              <a:t>平成</a:t>
            </a:r>
            <a:r>
              <a:rPr lang="ja-JP" altLang="en-US" sz="1200" dirty="0" smtClean="0">
                <a:solidFill>
                  <a:prstClr val="black"/>
                </a:solidFill>
              </a:rPr>
              <a:t>２５年度</a:t>
            </a:r>
            <a:endParaRPr lang="en-US" altLang="ja-JP" sz="1200" dirty="0">
              <a:solidFill>
                <a:prstClr val="black"/>
              </a:solidFill>
            </a:endParaRPr>
          </a:p>
        </p:txBody>
      </p:sp>
      <p:sp>
        <p:nvSpPr>
          <p:cNvPr id="114" name="テキスト ボックス 32"/>
          <p:cNvSpPr txBox="1">
            <a:spLocks noChangeArrowheads="1"/>
          </p:cNvSpPr>
          <p:nvPr/>
        </p:nvSpPr>
        <p:spPr bwMode="auto">
          <a:xfrm>
            <a:off x="6217314" y="6600479"/>
            <a:ext cx="1086999"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ja-JP" altLang="en-US" sz="1200" dirty="0">
                <a:solidFill>
                  <a:prstClr val="black"/>
                </a:solidFill>
              </a:rPr>
              <a:t>平成</a:t>
            </a:r>
            <a:r>
              <a:rPr lang="ja-JP" altLang="en-US" sz="1200" dirty="0" smtClean="0">
                <a:solidFill>
                  <a:prstClr val="black"/>
                </a:solidFill>
              </a:rPr>
              <a:t>２６年度</a:t>
            </a:r>
            <a:endParaRPr lang="en-US" altLang="ja-JP" sz="1200" dirty="0">
              <a:solidFill>
                <a:prstClr val="black"/>
              </a:solidFill>
            </a:endParaRPr>
          </a:p>
        </p:txBody>
      </p:sp>
      <p:sp>
        <p:nvSpPr>
          <p:cNvPr id="138" name="テキスト ボックス 32"/>
          <p:cNvSpPr txBox="1">
            <a:spLocks noChangeArrowheads="1"/>
          </p:cNvSpPr>
          <p:nvPr/>
        </p:nvSpPr>
        <p:spPr bwMode="auto">
          <a:xfrm>
            <a:off x="7293551" y="6591354"/>
            <a:ext cx="1055029"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ja-JP" altLang="en-US" sz="1200" dirty="0" smtClean="0">
                <a:solidFill>
                  <a:prstClr val="black"/>
                </a:solidFill>
              </a:rPr>
              <a:t>平成２７年度</a:t>
            </a:r>
            <a:endParaRPr lang="en-US" altLang="ja-JP" sz="1200" dirty="0">
              <a:solidFill>
                <a:prstClr val="black"/>
              </a:solidFill>
            </a:endParaRPr>
          </a:p>
        </p:txBody>
      </p:sp>
      <p:sp>
        <p:nvSpPr>
          <p:cNvPr id="115" name="テキスト ボックス 32"/>
          <p:cNvSpPr txBox="1">
            <a:spLocks noChangeArrowheads="1"/>
          </p:cNvSpPr>
          <p:nvPr/>
        </p:nvSpPr>
        <p:spPr bwMode="auto">
          <a:xfrm>
            <a:off x="7350552" y="3821056"/>
            <a:ext cx="974283"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en-US" altLang="ja-JP" sz="1200" dirty="0" smtClean="0">
                <a:solidFill>
                  <a:srgbClr val="000000"/>
                </a:solidFill>
              </a:rPr>
              <a:t>1153</a:t>
            </a:r>
            <a:endParaRPr lang="en-US" altLang="ja-JP" sz="1000" dirty="0">
              <a:solidFill>
                <a:srgbClr val="000000"/>
              </a:solidFill>
            </a:endParaRPr>
          </a:p>
        </p:txBody>
      </p:sp>
      <p:sp>
        <p:nvSpPr>
          <p:cNvPr id="120" name="テキスト ボックス 119"/>
          <p:cNvSpPr txBox="1"/>
          <p:nvPr/>
        </p:nvSpPr>
        <p:spPr>
          <a:xfrm>
            <a:off x="7354791" y="5585896"/>
            <a:ext cx="978826" cy="230832"/>
          </a:xfrm>
          <a:prstGeom prst="rect">
            <a:avLst/>
          </a:prstGeom>
          <a:noFill/>
        </p:spPr>
        <p:txBody>
          <a:bodyPr wrap="square" rtlCol="0">
            <a:spAutoFit/>
          </a:bodyPr>
          <a:lstStyle/>
          <a:p>
            <a:pPr algn="ctr" defTabSz="914400" fontAlgn="base">
              <a:spcBef>
                <a:spcPct val="0"/>
              </a:spcBef>
              <a:spcAft>
                <a:spcPct val="0"/>
              </a:spcAft>
            </a:pPr>
            <a:r>
              <a:rPr lang="en-US" altLang="ja-JP" sz="900" dirty="0" smtClean="0">
                <a:solidFill>
                  <a:prstClr val="black"/>
                </a:solidFill>
              </a:rPr>
              <a:t>(</a:t>
            </a:r>
            <a:r>
              <a:rPr lang="ja-JP" altLang="en-US" sz="900" dirty="0" smtClean="0">
                <a:solidFill>
                  <a:prstClr val="black"/>
                </a:solidFill>
              </a:rPr>
              <a:t>義務的経費</a:t>
            </a:r>
            <a:r>
              <a:rPr lang="en-US" altLang="ja-JP" sz="900" dirty="0" smtClean="0">
                <a:solidFill>
                  <a:prstClr val="black"/>
                </a:solidFill>
              </a:rPr>
              <a:t>46)</a:t>
            </a:r>
            <a:endParaRPr lang="ja-JP" altLang="en-US" sz="900" dirty="0">
              <a:solidFill>
                <a:prstClr val="black"/>
              </a:solidFill>
            </a:endParaRPr>
          </a:p>
        </p:txBody>
      </p:sp>
      <p:cxnSp>
        <p:nvCxnSpPr>
          <p:cNvPr id="121" name="直線コネクタ 120"/>
          <p:cNvCxnSpPr/>
          <p:nvPr/>
        </p:nvCxnSpPr>
        <p:spPr>
          <a:xfrm>
            <a:off x="7347034" y="5776246"/>
            <a:ext cx="986413"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22" name="テキスト ボックス 121"/>
          <p:cNvSpPr txBox="1"/>
          <p:nvPr/>
        </p:nvSpPr>
        <p:spPr>
          <a:xfrm>
            <a:off x="7326200" y="5784562"/>
            <a:ext cx="1036100" cy="215444"/>
          </a:xfrm>
          <a:prstGeom prst="rect">
            <a:avLst/>
          </a:prstGeom>
          <a:noFill/>
        </p:spPr>
        <p:txBody>
          <a:bodyPr wrap="square" rtlCol="0">
            <a:spAutoFit/>
          </a:bodyPr>
          <a:lstStyle/>
          <a:p>
            <a:pPr algn="ctr" defTabSz="914400" fontAlgn="base">
              <a:spcBef>
                <a:spcPct val="0"/>
              </a:spcBef>
              <a:spcAft>
                <a:spcPct val="0"/>
              </a:spcAft>
              <a:defRPr/>
            </a:pPr>
            <a:r>
              <a:rPr lang="en-US" altLang="ja-JP" sz="800" dirty="0" smtClean="0">
                <a:solidFill>
                  <a:prstClr val="black"/>
                </a:solidFill>
                <a:latin typeface="ＭＳ Ｐゴシック"/>
              </a:rPr>
              <a:t>(</a:t>
            </a:r>
            <a:r>
              <a:rPr lang="ja-JP" altLang="en-US" sz="800" dirty="0" smtClean="0">
                <a:solidFill>
                  <a:prstClr val="black"/>
                </a:solidFill>
                <a:latin typeface="ＭＳ Ｐゴシック"/>
              </a:rPr>
              <a:t>Ｎ</a:t>
            </a:r>
            <a:r>
              <a:rPr lang="en-US" altLang="ja-JP" sz="800" dirty="0">
                <a:solidFill>
                  <a:prstClr val="black"/>
                </a:solidFill>
                <a:latin typeface="ＭＳ Ｐゴシック"/>
              </a:rPr>
              <a:t>I</a:t>
            </a:r>
            <a:r>
              <a:rPr lang="ja-JP" altLang="en-US" sz="800" dirty="0">
                <a:solidFill>
                  <a:prstClr val="black"/>
                </a:solidFill>
                <a:latin typeface="ＭＳ Ｐゴシック"/>
              </a:rPr>
              <a:t>Ｃ</a:t>
            </a:r>
            <a:r>
              <a:rPr lang="ja-JP" altLang="en-US" sz="800" dirty="0">
                <a:solidFill>
                  <a:prstClr val="black"/>
                </a:solidFill>
              </a:rPr>
              <a:t>Ｔ交付</a:t>
            </a:r>
            <a:r>
              <a:rPr lang="ja-JP" altLang="en-US" sz="800" dirty="0" smtClean="0">
                <a:solidFill>
                  <a:prstClr val="black"/>
                </a:solidFill>
              </a:rPr>
              <a:t>金</a:t>
            </a:r>
            <a:r>
              <a:rPr lang="en-US" altLang="ja-JP" sz="800" dirty="0" smtClean="0">
                <a:solidFill>
                  <a:prstClr val="black"/>
                </a:solidFill>
              </a:rPr>
              <a:t>274)</a:t>
            </a:r>
            <a:endParaRPr lang="ja-JP" altLang="en-US" sz="800" dirty="0">
              <a:solidFill>
                <a:prstClr val="black"/>
              </a:solidFill>
            </a:endParaRPr>
          </a:p>
        </p:txBody>
      </p:sp>
      <p:sp>
        <p:nvSpPr>
          <p:cNvPr id="125" name="正方形/長方形 124"/>
          <p:cNvSpPr/>
          <p:nvPr/>
        </p:nvSpPr>
        <p:spPr>
          <a:xfrm>
            <a:off x="7354791" y="6252493"/>
            <a:ext cx="970046" cy="350286"/>
          </a:xfrm>
          <a:prstGeom prst="rect">
            <a:avLst/>
          </a:prstGeom>
          <a:no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139" name="テキスト ボックス 138"/>
          <p:cNvSpPr txBox="1"/>
          <p:nvPr/>
        </p:nvSpPr>
        <p:spPr>
          <a:xfrm>
            <a:off x="7341557" y="5974512"/>
            <a:ext cx="991890" cy="261610"/>
          </a:xfrm>
          <a:prstGeom prst="rect">
            <a:avLst/>
          </a:prstGeom>
          <a:noFill/>
        </p:spPr>
        <p:txBody>
          <a:bodyPr wrap="square" rtlCol="0">
            <a:spAutoFit/>
          </a:bodyPr>
          <a:lstStyle/>
          <a:p>
            <a:pPr algn="ctr" defTabSz="914400" fontAlgn="base">
              <a:spcBef>
                <a:spcPct val="0"/>
              </a:spcBef>
              <a:spcAft>
                <a:spcPct val="0"/>
              </a:spcAft>
            </a:pPr>
            <a:r>
              <a:rPr lang="ja-JP" altLang="en-US" sz="1100" dirty="0">
                <a:solidFill>
                  <a:srgbClr val="000000"/>
                </a:solidFill>
              </a:rPr>
              <a:t>一般</a:t>
            </a:r>
            <a:r>
              <a:rPr lang="ja-JP" altLang="en-US" sz="1100" dirty="0" smtClean="0">
                <a:solidFill>
                  <a:srgbClr val="000000"/>
                </a:solidFill>
              </a:rPr>
              <a:t>財源</a:t>
            </a:r>
            <a:r>
              <a:rPr lang="en-US" altLang="ja-JP" sz="1100" dirty="0" smtClean="0">
                <a:solidFill>
                  <a:srgbClr val="000000"/>
                </a:solidFill>
              </a:rPr>
              <a:t>479</a:t>
            </a:r>
            <a:endParaRPr lang="ja-JP" altLang="en-US" sz="1100" dirty="0">
              <a:solidFill>
                <a:srgbClr val="000000"/>
              </a:solidFill>
            </a:endParaRPr>
          </a:p>
        </p:txBody>
      </p:sp>
      <p:sp>
        <p:nvSpPr>
          <p:cNvPr id="140" name="テキスト ボックス 139"/>
          <p:cNvSpPr txBox="1"/>
          <p:nvPr/>
        </p:nvSpPr>
        <p:spPr>
          <a:xfrm>
            <a:off x="7354792" y="6291154"/>
            <a:ext cx="978827" cy="230832"/>
          </a:xfrm>
          <a:prstGeom prst="rect">
            <a:avLst/>
          </a:prstGeom>
          <a:noFill/>
        </p:spPr>
        <p:txBody>
          <a:bodyPr wrap="square" rtlCol="0">
            <a:spAutoFit/>
          </a:bodyPr>
          <a:lstStyle/>
          <a:p>
            <a:pPr algn="ctr" defTabSz="914400" fontAlgn="base">
              <a:spcBef>
                <a:spcPct val="0"/>
              </a:spcBef>
              <a:spcAft>
                <a:spcPct val="0"/>
              </a:spcAft>
            </a:pPr>
            <a:r>
              <a:rPr lang="en-US" altLang="ja-JP" sz="900" dirty="0">
                <a:solidFill>
                  <a:srgbClr val="000000"/>
                </a:solidFill>
              </a:rPr>
              <a:t>(</a:t>
            </a:r>
            <a:r>
              <a:rPr lang="ja-JP" altLang="en-US" sz="900" dirty="0" smtClean="0">
                <a:solidFill>
                  <a:srgbClr val="000000"/>
                </a:solidFill>
              </a:rPr>
              <a:t>本省直轄</a:t>
            </a:r>
            <a:r>
              <a:rPr lang="en-US" altLang="ja-JP" sz="900" dirty="0" smtClean="0">
                <a:solidFill>
                  <a:srgbClr val="000000"/>
                </a:solidFill>
              </a:rPr>
              <a:t>159)</a:t>
            </a:r>
            <a:endParaRPr lang="ja-JP" altLang="en-US" sz="900" dirty="0">
              <a:solidFill>
                <a:srgbClr val="000000"/>
              </a:solidFill>
            </a:endParaRPr>
          </a:p>
        </p:txBody>
      </p:sp>
      <p:sp>
        <p:nvSpPr>
          <p:cNvPr id="154" name="正方形/長方形 153"/>
          <p:cNvSpPr/>
          <p:nvPr/>
        </p:nvSpPr>
        <p:spPr>
          <a:xfrm>
            <a:off x="8477583" y="4098059"/>
            <a:ext cx="996110" cy="1555241"/>
          </a:xfrm>
          <a:prstGeom prst="rect">
            <a:avLst/>
          </a:prstGeom>
          <a:solidFill>
            <a:srgbClr val="99FF99"/>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defTabSz="914400" fontAlgn="base">
              <a:spcBef>
                <a:spcPct val="0"/>
              </a:spcBef>
              <a:spcAft>
                <a:spcPct val="0"/>
              </a:spcAft>
              <a:defRPr/>
            </a:pPr>
            <a:endParaRPr lang="en-US" altLang="ja-JP" sz="1100" dirty="0" smtClean="0">
              <a:solidFill>
                <a:srgbClr val="FF0000"/>
              </a:solidFill>
              <a:latin typeface="ＭＳ Ｐゴシック"/>
            </a:endParaRPr>
          </a:p>
          <a:p>
            <a:pPr algn="ctr" defTabSz="914400" fontAlgn="base">
              <a:spcBef>
                <a:spcPct val="0"/>
              </a:spcBef>
              <a:spcAft>
                <a:spcPct val="0"/>
              </a:spcAft>
              <a:defRPr/>
            </a:pPr>
            <a:endParaRPr lang="en-US" altLang="ja-JP" sz="1100" dirty="0">
              <a:solidFill>
                <a:srgbClr val="FF0000"/>
              </a:solidFill>
              <a:latin typeface="ＭＳ Ｐゴシック"/>
            </a:endParaRPr>
          </a:p>
          <a:p>
            <a:pPr algn="ctr" defTabSz="914400" fontAlgn="base">
              <a:spcBef>
                <a:spcPct val="0"/>
              </a:spcBef>
              <a:spcAft>
                <a:spcPct val="0"/>
              </a:spcAft>
              <a:defRPr/>
            </a:pPr>
            <a:r>
              <a:rPr lang="ja-JP" altLang="en-US" sz="1100" dirty="0" smtClean="0">
                <a:solidFill>
                  <a:srgbClr val="FF0000"/>
                </a:solidFill>
                <a:latin typeface="ＭＳ Ｐゴシック"/>
              </a:rPr>
              <a:t>電波</a:t>
            </a:r>
            <a:r>
              <a:rPr lang="ja-JP" altLang="en-US" sz="1100" dirty="0">
                <a:solidFill>
                  <a:srgbClr val="FF0000"/>
                </a:solidFill>
                <a:latin typeface="ＭＳ Ｐゴシック"/>
              </a:rPr>
              <a:t>利用料</a:t>
            </a:r>
            <a:r>
              <a:rPr lang="en-US" altLang="ja-JP" sz="1100" dirty="0">
                <a:solidFill>
                  <a:srgbClr val="FF0000"/>
                </a:solidFill>
                <a:latin typeface="ＭＳ Ｐゴシック"/>
              </a:rPr>
              <a:t/>
            </a:r>
            <a:br>
              <a:rPr lang="en-US" altLang="ja-JP" sz="1100" dirty="0">
                <a:solidFill>
                  <a:srgbClr val="FF0000"/>
                </a:solidFill>
                <a:latin typeface="ＭＳ Ｐゴシック"/>
              </a:rPr>
            </a:br>
            <a:r>
              <a:rPr lang="en-US" altLang="ja-JP" sz="1100" dirty="0" smtClean="0">
                <a:solidFill>
                  <a:srgbClr val="FF0000"/>
                </a:solidFill>
              </a:rPr>
              <a:t>659</a:t>
            </a:r>
            <a:endParaRPr lang="en-US" altLang="ja-JP" sz="1100" dirty="0">
              <a:solidFill>
                <a:srgbClr val="FF0000"/>
              </a:solidFill>
            </a:endParaRPr>
          </a:p>
        </p:txBody>
      </p:sp>
      <p:sp>
        <p:nvSpPr>
          <p:cNvPr id="155" name="正方形/長方形 154"/>
          <p:cNvSpPr/>
          <p:nvPr/>
        </p:nvSpPr>
        <p:spPr>
          <a:xfrm>
            <a:off x="8477585" y="5584643"/>
            <a:ext cx="996110" cy="1025535"/>
          </a:xfrm>
          <a:prstGeom prst="rect">
            <a:avLst/>
          </a:prstGeom>
          <a:solidFill>
            <a:srgbClr val="FF99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ja-JP" altLang="en-US" sz="1100" dirty="0">
              <a:solidFill>
                <a:prstClr val="black"/>
              </a:solidFill>
            </a:endParaRPr>
          </a:p>
        </p:txBody>
      </p:sp>
      <p:sp>
        <p:nvSpPr>
          <p:cNvPr id="156" name="テキスト ボックス 32"/>
          <p:cNvSpPr txBox="1">
            <a:spLocks noChangeArrowheads="1"/>
          </p:cNvSpPr>
          <p:nvPr/>
        </p:nvSpPr>
        <p:spPr bwMode="auto">
          <a:xfrm>
            <a:off x="8348580" y="6598982"/>
            <a:ext cx="1507353" cy="276999"/>
          </a:xfrm>
          <a:prstGeom prst="rect">
            <a:avLst/>
          </a:prstGeom>
          <a:noFill/>
          <a:ln w="9525">
            <a:noFill/>
            <a:miter lim="800000"/>
            <a:headEnd/>
            <a:tailEnd/>
          </a:ln>
        </p:spPr>
        <p:txBody>
          <a:bodyPr wrap="square">
            <a:spAutoFit/>
          </a:bodyPr>
          <a:lstStyle/>
          <a:p>
            <a:pPr algn="ctr" defTabSz="914400" fontAlgn="base">
              <a:spcBef>
                <a:spcPct val="0"/>
              </a:spcBef>
              <a:spcAft>
                <a:spcPct val="0"/>
              </a:spcAft>
            </a:pPr>
            <a:r>
              <a:rPr lang="ja-JP" altLang="en-US" sz="1200" dirty="0">
                <a:solidFill>
                  <a:prstClr val="black"/>
                </a:solidFill>
              </a:rPr>
              <a:t>平成</a:t>
            </a:r>
            <a:r>
              <a:rPr lang="ja-JP" altLang="en-US" sz="1200" dirty="0" smtClean="0">
                <a:solidFill>
                  <a:prstClr val="black"/>
                </a:solidFill>
              </a:rPr>
              <a:t>２８年度</a:t>
            </a:r>
            <a:endParaRPr lang="en-US" altLang="ja-JP" sz="1200" dirty="0">
              <a:solidFill>
                <a:prstClr val="black"/>
              </a:solidFill>
            </a:endParaRPr>
          </a:p>
        </p:txBody>
      </p:sp>
      <p:sp>
        <p:nvSpPr>
          <p:cNvPr id="157" name="テキスト ボックス 32"/>
          <p:cNvSpPr txBox="1">
            <a:spLocks noChangeArrowheads="1"/>
          </p:cNvSpPr>
          <p:nvPr/>
        </p:nvSpPr>
        <p:spPr bwMode="auto">
          <a:xfrm>
            <a:off x="8477582" y="3858789"/>
            <a:ext cx="996110" cy="276999"/>
          </a:xfrm>
          <a:prstGeom prst="rect">
            <a:avLst/>
          </a:prstGeom>
          <a:noFill/>
          <a:ln w="9525">
            <a:noFill/>
            <a:miter lim="800000"/>
            <a:headEnd/>
            <a:tailEnd/>
          </a:ln>
        </p:spPr>
        <p:txBody>
          <a:bodyPr>
            <a:spAutoFit/>
          </a:bodyPr>
          <a:lstStyle/>
          <a:p>
            <a:pPr algn="ctr" defTabSz="914400" fontAlgn="base">
              <a:spcBef>
                <a:spcPct val="0"/>
              </a:spcBef>
              <a:spcAft>
                <a:spcPct val="0"/>
              </a:spcAft>
            </a:pPr>
            <a:r>
              <a:rPr lang="en-US" altLang="ja-JP" sz="1200" dirty="0" smtClean="0">
                <a:solidFill>
                  <a:srgbClr val="000000"/>
                </a:solidFill>
              </a:rPr>
              <a:t>1147</a:t>
            </a:r>
            <a:endParaRPr lang="en-US" altLang="ja-JP" sz="1000" dirty="0">
              <a:solidFill>
                <a:srgbClr val="000000"/>
              </a:solidFill>
            </a:endParaRPr>
          </a:p>
        </p:txBody>
      </p:sp>
      <p:sp>
        <p:nvSpPr>
          <p:cNvPr id="158" name="テキスト ボックス 157"/>
          <p:cNvSpPr txBox="1"/>
          <p:nvPr/>
        </p:nvSpPr>
        <p:spPr>
          <a:xfrm>
            <a:off x="8481822" y="5682412"/>
            <a:ext cx="1000755" cy="230832"/>
          </a:xfrm>
          <a:prstGeom prst="rect">
            <a:avLst/>
          </a:prstGeom>
          <a:noFill/>
        </p:spPr>
        <p:txBody>
          <a:bodyPr wrap="square" rtlCol="0">
            <a:spAutoFit/>
          </a:bodyPr>
          <a:lstStyle/>
          <a:p>
            <a:pPr algn="ctr" defTabSz="914400" fontAlgn="base">
              <a:spcBef>
                <a:spcPct val="0"/>
              </a:spcBef>
              <a:spcAft>
                <a:spcPct val="0"/>
              </a:spcAft>
            </a:pPr>
            <a:r>
              <a:rPr lang="en-US" altLang="ja-JP" sz="900" dirty="0" smtClean="0">
                <a:solidFill>
                  <a:prstClr val="black"/>
                </a:solidFill>
              </a:rPr>
              <a:t>(</a:t>
            </a:r>
            <a:r>
              <a:rPr lang="ja-JP" altLang="en-US" sz="900" dirty="0" smtClean="0">
                <a:solidFill>
                  <a:prstClr val="black"/>
                </a:solidFill>
              </a:rPr>
              <a:t>義務的経費</a:t>
            </a:r>
            <a:r>
              <a:rPr lang="en-US" altLang="ja-JP" sz="900" dirty="0" smtClean="0">
                <a:solidFill>
                  <a:prstClr val="black"/>
                </a:solidFill>
              </a:rPr>
              <a:t>49)</a:t>
            </a:r>
            <a:endParaRPr lang="ja-JP" altLang="en-US" sz="900" dirty="0">
              <a:solidFill>
                <a:prstClr val="black"/>
              </a:solidFill>
            </a:endParaRPr>
          </a:p>
        </p:txBody>
      </p:sp>
      <p:cxnSp>
        <p:nvCxnSpPr>
          <p:cNvPr id="159" name="直線コネクタ 158"/>
          <p:cNvCxnSpPr/>
          <p:nvPr/>
        </p:nvCxnSpPr>
        <p:spPr>
          <a:xfrm>
            <a:off x="8474062" y="5888002"/>
            <a:ext cx="100851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160" name="テキスト ボックス 159"/>
          <p:cNvSpPr txBox="1"/>
          <p:nvPr/>
        </p:nvSpPr>
        <p:spPr>
          <a:xfrm>
            <a:off x="8441032" y="5871755"/>
            <a:ext cx="1089498" cy="230832"/>
          </a:xfrm>
          <a:prstGeom prst="rect">
            <a:avLst/>
          </a:prstGeom>
          <a:noFill/>
        </p:spPr>
        <p:txBody>
          <a:bodyPr wrap="square" rtlCol="0">
            <a:spAutoFit/>
          </a:bodyPr>
          <a:lstStyle/>
          <a:p>
            <a:pPr algn="ctr" defTabSz="914400" fontAlgn="base">
              <a:spcBef>
                <a:spcPct val="0"/>
              </a:spcBef>
              <a:spcAft>
                <a:spcPct val="0"/>
              </a:spcAft>
              <a:defRPr/>
            </a:pPr>
            <a:r>
              <a:rPr lang="en-US" altLang="ja-JP" sz="900" dirty="0" smtClean="0">
                <a:solidFill>
                  <a:prstClr val="black"/>
                </a:solidFill>
                <a:latin typeface="ＭＳ Ｐゴシック"/>
              </a:rPr>
              <a:t>(</a:t>
            </a:r>
            <a:r>
              <a:rPr lang="ja-JP" altLang="en-US" sz="900" dirty="0" smtClean="0">
                <a:solidFill>
                  <a:prstClr val="black"/>
                </a:solidFill>
                <a:latin typeface="ＭＳ Ｐゴシック"/>
              </a:rPr>
              <a:t>Ｎ</a:t>
            </a:r>
            <a:r>
              <a:rPr lang="en-US" altLang="ja-JP" sz="900" dirty="0">
                <a:solidFill>
                  <a:prstClr val="black"/>
                </a:solidFill>
                <a:latin typeface="ＭＳ Ｐゴシック"/>
              </a:rPr>
              <a:t>I</a:t>
            </a:r>
            <a:r>
              <a:rPr lang="ja-JP" altLang="en-US" sz="900" dirty="0">
                <a:solidFill>
                  <a:prstClr val="black"/>
                </a:solidFill>
                <a:latin typeface="ＭＳ Ｐゴシック"/>
              </a:rPr>
              <a:t>Ｃ</a:t>
            </a:r>
            <a:r>
              <a:rPr lang="ja-JP" altLang="en-US" sz="900" dirty="0">
                <a:solidFill>
                  <a:prstClr val="black"/>
                </a:solidFill>
              </a:rPr>
              <a:t>Ｔ交付</a:t>
            </a:r>
            <a:r>
              <a:rPr lang="ja-JP" altLang="en-US" sz="900" dirty="0" smtClean="0">
                <a:solidFill>
                  <a:prstClr val="black"/>
                </a:solidFill>
              </a:rPr>
              <a:t>金</a:t>
            </a:r>
            <a:r>
              <a:rPr lang="en-US" altLang="ja-JP" sz="900" dirty="0" smtClean="0">
                <a:solidFill>
                  <a:prstClr val="black"/>
                </a:solidFill>
              </a:rPr>
              <a:t>270)</a:t>
            </a:r>
            <a:endParaRPr lang="ja-JP" altLang="en-US" sz="900" dirty="0">
              <a:solidFill>
                <a:prstClr val="black"/>
              </a:solidFill>
            </a:endParaRPr>
          </a:p>
        </p:txBody>
      </p:sp>
      <p:sp>
        <p:nvSpPr>
          <p:cNvPr id="162" name="正方形/長方形 161"/>
          <p:cNvSpPr/>
          <p:nvPr/>
        </p:nvSpPr>
        <p:spPr>
          <a:xfrm>
            <a:off x="8477587" y="6261383"/>
            <a:ext cx="996107" cy="338609"/>
          </a:xfrm>
          <a:prstGeom prst="rect">
            <a:avLst/>
          </a:prstGeom>
          <a:noFill/>
          <a:ln>
            <a:solidFill>
              <a:schemeClr val="accent5">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163" name="テキスト ボックス 162"/>
          <p:cNvSpPr txBox="1"/>
          <p:nvPr/>
        </p:nvSpPr>
        <p:spPr>
          <a:xfrm>
            <a:off x="8477581" y="6036923"/>
            <a:ext cx="1014111" cy="261610"/>
          </a:xfrm>
          <a:prstGeom prst="rect">
            <a:avLst/>
          </a:prstGeom>
          <a:noFill/>
        </p:spPr>
        <p:txBody>
          <a:bodyPr wrap="square" rtlCol="0">
            <a:spAutoFit/>
          </a:bodyPr>
          <a:lstStyle/>
          <a:p>
            <a:pPr algn="ctr" defTabSz="914400" fontAlgn="base">
              <a:spcBef>
                <a:spcPct val="0"/>
              </a:spcBef>
              <a:spcAft>
                <a:spcPct val="0"/>
              </a:spcAft>
            </a:pPr>
            <a:r>
              <a:rPr lang="ja-JP" altLang="en-US" sz="1100" dirty="0">
                <a:solidFill>
                  <a:srgbClr val="FF0000"/>
                </a:solidFill>
              </a:rPr>
              <a:t>一般</a:t>
            </a:r>
            <a:r>
              <a:rPr lang="ja-JP" altLang="en-US" sz="1100" dirty="0" smtClean="0">
                <a:solidFill>
                  <a:srgbClr val="FF0000"/>
                </a:solidFill>
              </a:rPr>
              <a:t>財源</a:t>
            </a:r>
            <a:r>
              <a:rPr lang="en-US" altLang="ja-JP" sz="1100" dirty="0" smtClean="0">
                <a:solidFill>
                  <a:srgbClr val="FF0000"/>
                </a:solidFill>
              </a:rPr>
              <a:t>489</a:t>
            </a:r>
            <a:endParaRPr lang="ja-JP" altLang="en-US" sz="1100" dirty="0">
              <a:solidFill>
                <a:srgbClr val="FF0000"/>
              </a:solidFill>
            </a:endParaRPr>
          </a:p>
        </p:txBody>
      </p:sp>
      <p:sp>
        <p:nvSpPr>
          <p:cNvPr id="164" name="テキスト ボックス 163"/>
          <p:cNvSpPr txBox="1"/>
          <p:nvPr/>
        </p:nvSpPr>
        <p:spPr>
          <a:xfrm>
            <a:off x="8485341" y="6290942"/>
            <a:ext cx="993715" cy="230832"/>
          </a:xfrm>
          <a:prstGeom prst="rect">
            <a:avLst/>
          </a:prstGeom>
          <a:noFill/>
        </p:spPr>
        <p:txBody>
          <a:bodyPr wrap="square" rtlCol="0">
            <a:spAutoFit/>
          </a:bodyPr>
          <a:lstStyle/>
          <a:p>
            <a:pPr algn="ctr" defTabSz="914400" fontAlgn="base">
              <a:spcBef>
                <a:spcPct val="0"/>
              </a:spcBef>
              <a:spcAft>
                <a:spcPct val="0"/>
              </a:spcAft>
            </a:pPr>
            <a:r>
              <a:rPr lang="en-US" altLang="ja-JP" sz="900" dirty="0">
                <a:solidFill>
                  <a:srgbClr val="000000"/>
                </a:solidFill>
              </a:rPr>
              <a:t>(</a:t>
            </a:r>
            <a:r>
              <a:rPr lang="ja-JP" altLang="en-US" sz="900" dirty="0" smtClean="0">
                <a:solidFill>
                  <a:srgbClr val="000000"/>
                </a:solidFill>
              </a:rPr>
              <a:t>本省直轄</a:t>
            </a:r>
            <a:r>
              <a:rPr lang="en-US" altLang="ja-JP" sz="900" dirty="0" smtClean="0">
                <a:solidFill>
                  <a:srgbClr val="000000"/>
                </a:solidFill>
              </a:rPr>
              <a:t>170)</a:t>
            </a:r>
            <a:endParaRPr lang="ja-JP" altLang="en-US" sz="900" dirty="0">
              <a:solidFill>
                <a:srgbClr val="000000"/>
              </a:solidFill>
            </a:endParaRPr>
          </a:p>
        </p:txBody>
      </p:sp>
      <p:cxnSp>
        <p:nvCxnSpPr>
          <p:cNvPr id="94" name="直線コネクタ 93"/>
          <p:cNvCxnSpPr/>
          <p:nvPr/>
        </p:nvCxnSpPr>
        <p:spPr>
          <a:xfrm>
            <a:off x="1468972" y="4900862"/>
            <a:ext cx="8437031"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65" name="直線コネクタ 164"/>
          <p:cNvCxnSpPr/>
          <p:nvPr/>
        </p:nvCxnSpPr>
        <p:spPr>
          <a:xfrm>
            <a:off x="2863246" y="5526603"/>
            <a:ext cx="911252" cy="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a:off x="164729" y="6604812"/>
            <a:ext cx="9691204" cy="1118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線矢印コネクタ 14"/>
          <p:cNvCxnSpPr/>
          <p:nvPr/>
        </p:nvCxnSpPr>
        <p:spPr>
          <a:xfrm flipV="1">
            <a:off x="9692877" y="4900521"/>
            <a:ext cx="0" cy="692996"/>
          </a:xfrm>
          <a:prstGeom prst="straightConnector1">
            <a:avLst/>
          </a:prstGeom>
          <a:ln w="12700">
            <a:solidFill>
              <a:schemeClr val="accent2">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6" name="直線コネクタ 95"/>
          <p:cNvCxnSpPr/>
          <p:nvPr/>
        </p:nvCxnSpPr>
        <p:spPr>
          <a:xfrm>
            <a:off x="9444129" y="5586684"/>
            <a:ext cx="558756" cy="0"/>
          </a:xfrm>
          <a:prstGeom prst="line">
            <a:avLst/>
          </a:prstGeom>
          <a:ln>
            <a:solidFill>
              <a:schemeClr val="bg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1" name="テキスト ボックス 20"/>
          <p:cNvSpPr txBox="1"/>
          <p:nvPr/>
        </p:nvSpPr>
        <p:spPr>
          <a:xfrm>
            <a:off x="8954936" y="5033105"/>
            <a:ext cx="937702" cy="461665"/>
          </a:xfrm>
          <a:prstGeom prst="rect">
            <a:avLst/>
          </a:prstGeom>
          <a:solidFill>
            <a:schemeClr val="bg1"/>
          </a:solidFill>
        </p:spPr>
        <p:txBody>
          <a:bodyPr wrap="square" lIns="0" rIns="0" rtlCol="0">
            <a:spAutoFit/>
          </a:bodyPr>
          <a:lstStyle/>
          <a:p>
            <a:pPr algn="ctr" defTabSz="914400" fontAlgn="base">
              <a:spcBef>
                <a:spcPct val="0"/>
              </a:spcBef>
              <a:spcAft>
                <a:spcPct val="0"/>
              </a:spcAft>
            </a:pPr>
            <a:r>
              <a:rPr lang="ja-JP" altLang="en-US" sz="1200" dirty="0" smtClean="0">
                <a:solidFill>
                  <a:srgbClr val="000000"/>
                </a:solidFill>
              </a:rPr>
              <a:t>一般財源予算▲</a:t>
            </a:r>
            <a:r>
              <a:rPr lang="en-US" altLang="ja-JP" sz="1200" dirty="0" smtClean="0">
                <a:solidFill>
                  <a:srgbClr val="000000"/>
                </a:solidFill>
              </a:rPr>
              <a:t>33.3%</a:t>
            </a:r>
            <a:endParaRPr lang="ja-JP" altLang="en-US" sz="1200" dirty="0">
              <a:solidFill>
                <a:srgbClr val="000000"/>
              </a:solidFill>
            </a:endParaRPr>
          </a:p>
        </p:txBody>
      </p:sp>
      <p:sp>
        <p:nvSpPr>
          <p:cNvPr id="106" name="円/楕円 105"/>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1</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110950750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 1"/>
          <p:cNvGraphicFramePr>
            <a:graphicFrameLocks noGrp="1"/>
          </p:cNvGraphicFramePr>
          <p:nvPr>
            <p:extLst>
              <p:ext uri="{D42A27DB-BD31-4B8C-83A1-F6EECF244321}">
                <p14:modId xmlns:p14="http://schemas.microsoft.com/office/powerpoint/2010/main" val="2481466386"/>
              </p:ext>
            </p:extLst>
          </p:nvPr>
        </p:nvGraphicFramePr>
        <p:xfrm>
          <a:off x="195766" y="700882"/>
          <a:ext cx="9496874" cy="5864604"/>
        </p:xfrm>
        <a:graphic>
          <a:graphicData uri="http://schemas.openxmlformats.org/drawingml/2006/table">
            <a:tbl>
              <a:tblPr firstRow="1" firstCol="1" bandRow="1">
                <a:tableStyleId>{5C22544A-7EE6-4342-B048-85BDC9FD1C3A}</a:tableStyleId>
              </a:tblPr>
              <a:tblGrid>
                <a:gridCol w="1206314"/>
                <a:gridCol w="3779520"/>
                <a:gridCol w="4511040"/>
              </a:tblGrid>
              <a:tr h="196781">
                <a:tc>
                  <a:txBody>
                    <a:bodyPr/>
                    <a:lstStyle/>
                    <a:p>
                      <a:pPr algn="just" latinLnBrk="0">
                        <a:lnSpc>
                          <a:spcPts val="2200"/>
                        </a:lnSpc>
                        <a:spcAft>
                          <a:spcPts val="0"/>
                        </a:spcAft>
                      </a:pPr>
                      <a:r>
                        <a:rPr lang="en-US" sz="1200" spc="10" dirty="0">
                          <a:effectLst/>
                        </a:rPr>
                        <a:t> </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0">
                        <a:lnSpc>
                          <a:spcPts val="2200"/>
                        </a:lnSpc>
                        <a:spcAft>
                          <a:spcPts val="0"/>
                        </a:spcAft>
                      </a:pPr>
                      <a:r>
                        <a:rPr lang="ja-JP" sz="1200" spc="10" dirty="0">
                          <a:solidFill>
                            <a:schemeClr val="tx1"/>
                          </a:solidFill>
                          <a:effectLst/>
                        </a:rPr>
                        <a:t>ＩＣＴ地域マネージャー</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latinLnBrk="0">
                        <a:lnSpc>
                          <a:spcPts val="2200"/>
                        </a:lnSpc>
                        <a:spcAft>
                          <a:spcPts val="0"/>
                        </a:spcAft>
                      </a:pPr>
                      <a:r>
                        <a:rPr lang="ja-JP" sz="1200" spc="10" dirty="0" smtClean="0">
                          <a:solidFill>
                            <a:schemeClr val="tx1"/>
                          </a:solidFill>
                          <a:effectLst/>
                        </a:rPr>
                        <a:t>地域</a:t>
                      </a:r>
                      <a:r>
                        <a:rPr lang="ja-JP" sz="1200" spc="10" dirty="0">
                          <a:solidFill>
                            <a:schemeClr val="tx1"/>
                          </a:solidFill>
                          <a:effectLst/>
                        </a:rPr>
                        <a:t>情報化</a:t>
                      </a:r>
                      <a:r>
                        <a:rPr lang="ja-JP" sz="1200" spc="10" dirty="0" smtClean="0">
                          <a:solidFill>
                            <a:schemeClr val="tx1"/>
                          </a:solidFill>
                          <a:effectLst/>
                        </a:rPr>
                        <a:t>アドバイザー</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983905">
                <a:tc>
                  <a:txBody>
                    <a:bodyPr/>
                    <a:lstStyle/>
                    <a:p>
                      <a:pPr algn="just" latinLnBrk="0">
                        <a:lnSpc>
                          <a:spcPts val="2200"/>
                        </a:lnSpc>
                        <a:spcAft>
                          <a:spcPts val="0"/>
                        </a:spcAft>
                      </a:pPr>
                      <a:r>
                        <a:rPr lang="ja-JP" sz="1200" spc="10" dirty="0">
                          <a:solidFill>
                            <a:schemeClr val="tx1"/>
                          </a:solidFill>
                          <a:effectLst/>
                        </a:rPr>
                        <a:t>目　的</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ＩＣＴ基盤・システムを利活用して効率的・効果的な事業の運営を検討する地域に対し、実務的・技術的ノウハウ等を有するＩＣＴ人材を一定期間にわたり派遣。</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地域の要請に基づき、総務省から委嘱した地域情報化に知見・ノウハウを持つ有識者（「地域情報化アドバイザー」）を派遣</a:t>
                      </a:r>
                      <a:r>
                        <a:rPr lang="ja-JP" sz="1200" spc="10" dirty="0" smtClean="0">
                          <a:effectLst/>
                        </a:rPr>
                        <a:t>。</a:t>
                      </a:r>
                      <a:r>
                        <a:rPr lang="en-US" sz="1200" spc="10" dirty="0">
                          <a:effectLst/>
                        </a:rPr>
                        <a:t> </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26613">
                <a:tc>
                  <a:txBody>
                    <a:bodyPr/>
                    <a:lstStyle/>
                    <a:p>
                      <a:pPr algn="just" latinLnBrk="0">
                        <a:lnSpc>
                          <a:spcPts val="2200"/>
                        </a:lnSpc>
                        <a:spcAft>
                          <a:spcPts val="0"/>
                        </a:spcAft>
                      </a:pPr>
                      <a:r>
                        <a:rPr lang="ja-JP" sz="1200" spc="10" dirty="0">
                          <a:solidFill>
                            <a:schemeClr val="tx1"/>
                          </a:solidFill>
                          <a:effectLst/>
                        </a:rPr>
                        <a:t>派遣先</a:t>
                      </a:r>
                      <a:endParaRPr lang="ja-JP" sz="1200" dirty="0">
                        <a:solidFill>
                          <a:schemeClr val="tx1"/>
                        </a:solidFill>
                        <a:effectLst/>
                      </a:endParaRPr>
                    </a:p>
                    <a:p>
                      <a:pPr algn="just" latinLnBrk="0">
                        <a:lnSpc>
                          <a:spcPts val="2200"/>
                        </a:lnSpc>
                        <a:spcAft>
                          <a:spcPts val="0"/>
                        </a:spcAft>
                      </a:pPr>
                      <a:r>
                        <a:rPr lang="en-US" sz="1200" spc="10" dirty="0">
                          <a:solidFill>
                            <a:schemeClr val="tx1"/>
                          </a:solidFill>
                          <a:effectLst/>
                        </a:rPr>
                        <a:t> </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自治体、自治体と共同で事業の運営等を行う三</a:t>
                      </a:r>
                      <a:r>
                        <a:rPr lang="ja-JP" sz="1200" spc="10" dirty="0" smtClean="0">
                          <a:effectLst/>
                        </a:rPr>
                        <a:t>セク</a:t>
                      </a:r>
                      <a:r>
                        <a:rPr lang="ja-JP" altLang="en-US" sz="1200" spc="10" dirty="0" smtClean="0">
                          <a:effectLst/>
                        </a:rPr>
                        <a:t>、</a:t>
                      </a:r>
                      <a:r>
                        <a:rPr lang="en-US" altLang="ja-JP" sz="1200" spc="10" dirty="0" smtClean="0">
                          <a:effectLst/>
                        </a:rPr>
                        <a:t/>
                      </a:r>
                      <a:br>
                        <a:rPr lang="en-US" altLang="ja-JP" sz="1200" spc="10" dirty="0" smtClean="0">
                          <a:effectLst/>
                        </a:rPr>
                      </a:br>
                      <a:r>
                        <a:rPr lang="ja-JP" sz="1200" spc="10" dirty="0" smtClean="0">
                          <a:effectLst/>
                        </a:rPr>
                        <a:t>ＮＰＯ法人</a:t>
                      </a:r>
                      <a:endParaRPr lang="ja-JP" sz="1200" dirty="0">
                        <a:effectLst/>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自治体、ＮＰＯ法人等</a:t>
                      </a:r>
                      <a:endParaRPr lang="ja-JP" sz="1200" dirty="0">
                        <a:effectLst/>
                      </a:endParaRPr>
                    </a:p>
                    <a:p>
                      <a:pPr algn="just" latinLnBrk="0">
                        <a:lnSpc>
                          <a:spcPts val="2200"/>
                        </a:lnSpc>
                        <a:spcAft>
                          <a:spcPts val="0"/>
                        </a:spcAft>
                      </a:pPr>
                      <a:r>
                        <a:rPr lang="ja-JP" sz="1200" spc="10" dirty="0">
                          <a:effectLst/>
                        </a:rPr>
                        <a:t>（自治体以外の場合は、自治体の推薦が必要）</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180686">
                <a:tc>
                  <a:txBody>
                    <a:bodyPr/>
                    <a:lstStyle/>
                    <a:p>
                      <a:pPr algn="just" latinLnBrk="0">
                        <a:lnSpc>
                          <a:spcPts val="2200"/>
                        </a:lnSpc>
                        <a:spcAft>
                          <a:spcPts val="0"/>
                        </a:spcAft>
                      </a:pPr>
                      <a:r>
                        <a:rPr lang="ja-JP" sz="1200" spc="10" dirty="0">
                          <a:solidFill>
                            <a:schemeClr val="tx1"/>
                          </a:solidFill>
                          <a:effectLst/>
                        </a:rPr>
                        <a:t>派遣条件</a:t>
                      </a:r>
                      <a:endParaRPr lang="ja-JP" sz="1200" dirty="0">
                        <a:solidFill>
                          <a:schemeClr val="tx1"/>
                        </a:solidFill>
                        <a:effectLst/>
                      </a:endParaRPr>
                    </a:p>
                    <a:p>
                      <a:pPr algn="just" latinLnBrk="0">
                        <a:lnSpc>
                          <a:spcPts val="2200"/>
                        </a:lnSpc>
                        <a:spcAft>
                          <a:spcPts val="0"/>
                        </a:spcAft>
                      </a:pPr>
                      <a:r>
                        <a:rPr lang="en-US" sz="1200" spc="10" dirty="0">
                          <a:solidFill>
                            <a:schemeClr val="tx1"/>
                          </a:solidFill>
                          <a:effectLst/>
                        </a:rPr>
                        <a:t> </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年度内の６～８か月間等の中長期における関与</a:t>
                      </a:r>
                      <a:endParaRPr lang="ja-JP" sz="1200" dirty="0">
                        <a:effectLst/>
                      </a:endParaRPr>
                    </a:p>
                    <a:p>
                      <a:pPr algn="just" latinLnBrk="0">
                        <a:lnSpc>
                          <a:spcPts val="2200"/>
                        </a:lnSpc>
                        <a:spcAft>
                          <a:spcPts val="0"/>
                        </a:spcAft>
                      </a:pPr>
                      <a:r>
                        <a:rPr lang="ja-JP" sz="1200" spc="10" dirty="0">
                          <a:effectLst/>
                        </a:rPr>
                        <a:t>経費：派遣に係る旅費・謝金を総務省が支出</a:t>
                      </a:r>
                      <a:endParaRPr lang="ja-JP" sz="1200" dirty="0">
                        <a:effectLst/>
                      </a:endParaRPr>
                    </a:p>
                    <a:p>
                      <a:pPr algn="just" latinLnBrk="0">
                        <a:lnSpc>
                          <a:spcPts val="2200"/>
                        </a:lnSpc>
                        <a:spcAft>
                          <a:spcPts val="0"/>
                        </a:spcAft>
                      </a:pPr>
                      <a:r>
                        <a:rPr lang="ja-JP" sz="1200" spc="10" dirty="0">
                          <a:effectLst/>
                        </a:rPr>
                        <a:t>公募時期：</a:t>
                      </a:r>
                      <a:r>
                        <a:rPr lang="en-US" sz="1200" spc="10" dirty="0" smtClean="0">
                          <a:effectLst/>
                        </a:rPr>
                        <a:t>2</a:t>
                      </a:r>
                      <a:r>
                        <a:rPr lang="en-US" altLang="ja-JP" sz="1200" spc="10" dirty="0" smtClean="0">
                          <a:effectLst/>
                        </a:rPr>
                        <a:t>8</a:t>
                      </a:r>
                      <a:r>
                        <a:rPr lang="ja-JP" sz="1200" spc="10" dirty="0" smtClean="0">
                          <a:effectLst/>
                        </a:rPr>
                        <a:t>年</a:t>
                      </a:r>
                      <a:r>
                        <a:rPr lang="en-US" sz="1200" spc="10" dirty="0">
                          <a:effectLst/>
                        </a:rPr>
                        <a:t>4</a:t>
                      </a:r>
                      <a:r>
                        <a:rPr lang="ja-JP" sz="1200" spc="10" dirty="0">
                          <a:effectLst/>
                        </a:rPr>
                        <a:t>月</a:t>
                      </a:r>
                      <a:r>
                        <a:rPr lang="en-US" sz="1200" spc="10" dirty="0">
                          <a:effectLst/>
                        </a:rPr>
                        <a:t>1</a:t>
                      </a:r>
                      <a:r>
                        <a:rPr lang="ja-JP" sz="1200" spc="10" dirty="0">
                          <a:effectLst/>
                        </a:rPr>
                        <a:t>日～</a:t>
                      </a:r>
                      <a:r>
                        <a:rPr lang="en-US" sz="1200" spc="10" dirty="0">
                          <a:effectLst/>
                        </a:rPr>
                        <a:t>4</a:t>
                      </a:r>
                      <a:r>
                        <a:rPr lang="ja-JP" sz="1200" spc="10" dirty="0">
                          <a:effectLst/>
                        </a:rPr>
                        <a:t>月</a:t>
                      </a:r>
                      <a:r>
                        <a:rPr lang="en-US" sz="1200" spc="10" dirty="0" smtClean="0">
                          <a:effectLst/>
                        </a:rPr>
                        <a:t>2</a:t>
                      </a:r>
                      <a:r>
                        <a:rPr lang="en-US" altLang="ja-JP" sz="1200" spc="10" dirty="0" smtClean="0">
                          <a:effectLst/>
                        </a:rPr>
                        <a:t>2</a:t>
                      </a:r>
                      <a:r>
                        <a:rPr lang="ja-JP" sz="1200" spc="10" dirty="0" smtClean="0">
                          <a:effectLst/>
                        </a:rPr>
                        <a:t>日</a:t>
                      </a:r>
                      <a:endParaRPr lang="ja-JP" sz="1200" dirty="0">
                        <a:effectLst/>
                      </a:endParaRPr>
                    </a:p>
                    <a:p>
                      <a:pPr algn="just" latinLnBrk="0">
                        <a:lnSpc>
                          <a:spcPts val="2200"/>
                        </a:lnSpc>
                        <a:spcAft>
                          <a:spcPts val="0"/>
                        </a:spcAft>
                      </a:pPr>
                      <a:r>
                        <a:rPr lang="ja-JP" sz="1200" spc="10" dirty="0" smtClean="0">
                          <a:effectLst/>
                        </a:rPr>
                        <a:t>派遣</a:t>
                      </a:r>
                      <a:r>
                        <a:rPr lang="ja-JP" altLang="en-US" sz="1200" spc="10" dirty="0" smtClean="0">
                          <a:effectLst/>
                        </a:rPr>
                        <a:t>時期</a:t>
                      </a:r>
                      <a:r>
                        <a:rPr lang="ja-JP" sz="1200" spc="10" dirty="0" smtClean="0">
                          <a:effectLst/>
                        </a:rPr>
                        <a:t>：</a:t>
                      </a:r>
                      <a:r>
                        <a:rPr lang="en-US" sz="1200" spc="10" dirty="0" smtClean="0">
                          <a:effectLst/>
                        </a:rPr>
                        <a:t>2</a:t>
                      </a:r>
                      <a:r>
                        <a:rPr lang="en-US" altLang="ja-JP" sz="1200" spc="10" dirty="0" smtClean="0">
                          <a:effectLst/>
                        </a:rPr>
                        <a:t>8</a:t>
                      </a:r>
                      <a:r>
                        <a:rPr lang="ja-JP" sz="1200" spc="10" dirty="0" smtClean="0">
                          <a:effectLst/>
                        </a:rPr>
                        <a:t>年</a:t>
                      </a:r>
                      <a:r>
                        <a:rPr lang="en-US" sz="1200" spc="10" dirty="0">
                          <a:effectLst/>
                        </a:rPr>
                        <a:t>6</a:t>
                      </a:r>
                      <a:r>
                        <a:rPr lang="ja-JP" sz="1200" spc="10" dirty="0">
                          <a:effectLst/>
                        </a:rPr>
                        <a:t>月</a:t>
                      </a:r>
                      <a:r>
                        <a:rPr lang="en-US" sz="1200" spc="10" dirty="0" smtClean="0">
                          <a:effectLst/>
                        </a:rPr>
                        <a:t>2</a:t>
                      </a:r>
                      <a:r>
                        <a:rPr lang="en-US" altLang="ja-JP" sz="1200" spc="10" dirty="0" smtClean="0">
                          <a:effectLst/>
                        </a:rPr>
                        <a:t>0</a:t>
                      </a:r>
                      <a:r>
                        <a:rPr lang="ja-JP" sz="1200" spc="10" dirty="0" smtClean="0">
                          <a:effectLst/>
                        </a:rPr>
                        <a:t>日</a:t>
                      </a:r>
                      <a:r>
                        <a:rPr lang="ja-JP" sz="1200" spc="10" dirty="0">
                          <a:effectLst/>
                        </a:rPr>
                        <a:t>～</a:t>
                      </a:r>
                      <a:r>
                        <a:rPr lang="en-US" sz="1200" spc="10" dirty="0">
                          <a:effectLst/>
                        </a:rPr>
                        <a:t>2</a:t>
                      </a:r>
                      <a:r>
                        <a:rPr lang="ja-JP" sz="1200" spc="10" dirty="0">
                          <a:effectLst/>
                        </a:rPr>
                        <a:t>月</a:t>
                      </a:r>
                      <a:r>
                        <a:rPr lang="en-US" sz="1200" spc="10" dirty="0">
                          <a:effectLst/>
                        </a:rPr>
                        <a:t>29</a:t>
                      </a:r>
                      <a:r>
                        <a:rPr lang="ja-JP" sz="1200" spc="10" dirty="0">
                          <a:effectLst/>
                        </a:rPr>
                        <a:t>日</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講演：年度内１回以内</a:t>
                      </a:r>
                      <a:endParaRPr lang="ja-JP" sz="1200" dirty="0">
                        <a:effectLst/>
                      </a:endParaRPr>
                    </a:p>
                    <a:p>
                      <a:pPr algn="just" latinLnBrk="0">
                        <a:lnSpc>
                          <a:spcPts val="2200"/>
                        </a:lnSpc>
                        <a:spcAft>
                          <a:spcPts val="0"/>
                        </a:spcAft>
                      </a:pPr>
                      <a:r>
                        <a:rPr lang="ja-JP" sz="1200" spc="10" dirty="0">
                          <a:effectLst/>
                        </a:rPr>
                        <a:t>助言：年度内原則、３回以内</a:t>
                      </a:r>
                      <a:endParaRPr lang="ja-JP" sz="1200" dirty="0">
                        <a:effectLst/>
                      </a:endParaRPr>
                    </a:p>
                    <a:p>
                      <a:pPr algn="just" latinLnBrk="0">
                        <a:lnSpc>
                          <a:spcPts val="2200"/>
                        </a:lnSpc>
                        <a:spcAft>
                          <a:spcPts val="0"/>
                        </a:spcAft>
                      </a:pPr>
                      <a:r>
                        <a:rPr lang="ja-JP" sz="1200" spc="10" dirty="0">
                          <a:effectLst/>
                        </a:rPr>
                        <a:t>経費：派遣に係る旅費・謝金を総務省が支出</a:t>
                      </a:r>
                      <a:endParaRPr lang="ja-JP" sz="1200" dirty="0">
                        <a:effectLst/>
                      </a:endParaRPr>
                    </a:p>
                    <a:p>
                      <a:pPr algn="l" latinLnBrk="0">
                        <a:lnSpc>
                          <a:spcPts val="2200"/>
                        </a:lnSpc>
                        <a:spcAft>
                          <a:spcPts val="0"/>
                        </a:spcAft>
                      </a:pPr>
                      <a:r>
                        <a:rPr lang="ja-JP" altLang="en-US" sz="1200" spc="10" dirty="0" smtClean="0">
                          <a:effectLst/>
                        </a:rPr>
                        <a:t>派遣</a:t>
                      </a:r>
                      <a:r>
                        <a:rPr lang="ja-JP" sz="1200" spc="10" dirty="0" smtClean="0">
                          <a:effectLst/>
                        </a:rPr>
                        <a:t>時期</a:t>
                      </a:r>
                      <a:r>
                        <a:rPr lang="ja-JP" sz="1200" spc="10" dirty="0">
                          <a:effectLst/>
                        </a:rPr>
                        <a:t>：</a:t>
                      </a:r>
                      <a:r>
                        <a:rPr lang="en-US" sz="1200" spc="10" dirty="0" smtClean="0">
                          <a:effectLst/>
                        </a:rPr>
                        <a:t>2</a:t>
                      </a:r>
                      <a:r>
                        <a:rPr lang="en-US" altLang="ja-JP" sz="1200" spc="10" dirty="0" smtClean="0">
                          <a:effectLst/>
                        </a:rPr>
                        <a:t>8</a:t>
                      </a:r>
                      <a:r>
                        <a:rPr lang="ja-JP" sz="1200" spc="10" dirty="0" smtClean="0">
                          <a:effectLst/>
                        </a:rPr>
                        <a:t>月</a:t>
                      </a:r>
                      <a:r>
                        <a:rPr lang="en-US" sz="1200" spc="10" dirty="0">
                          <a:effectLst/>
                        </a:rPr>
                        <a:t>6</a:t>
                      </a:r>
                      <a:r>
                        <a:rPr lang="ja-JP" sz="1200" spc="10" dirty="0" smtClean="0">
                          <a:effectLst/>
                        </a:rPr>
                        <a:t>月</a:t>
                      </a:r>
                      <a:r>
                        <a:rPr lang="en-US" altLang="ja-JP" sz="1200" spc="10" dirty="0" smtClean="0">
                          <a:effectLst/>
                        </a:rPr>
                        <a:t>20</a:t>
                      </a:r>
                      <a:r>
                        <a:rPr lang="ja-JP" sz="1200" spc="10" dirty="0" smtClean="0">
                          <a:effectLst/>
                        </a:rPr>
                        <a:t>日</a:t>
                      </a:r>
                      <a:r>
                        <a:rPr lang="ja-JP" sz="1200" spc="10" dirty="0">
                          <a:effectLst/>
                        </a:rPr>
                        <a:t>～</a:t>
                      </a:r>
                      <a:r>
                        <a:rPr lang="en-US" sz="1200" spc="10" dirty="0">
                          <a:effectLst/>
                        </a:rPr>
                        <a:t>3</a:t>
                      </a:r>
                      <a:r>
                        <a:rPr lang="ja-JP" sz="1200" spc="10" dirty="0">
                          <a:effectLst/>
                        </a:rPr>
                        <a:t>月</a:t>
                      </a:r>
                      <a:r>
                        <a:rPr lang="en-US" sz="1200" spc="10" dirty="0">
                          <a:effectLst/>
                        </a:rPr>
                        <a:t>11</a:t>
                      </a:r>
                      <a:r>
                        <a:rPr lang="ja-JP" sz="1200" spc="10" dirty="0">
                          <a:effectLst/>
                        </a:rPr>
                        <a:t>日</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562">
                <a:tc>
                  <a:txBody>
                    <a:bodyPr/>
                    <a:lstStyle/>
                    <a:p>
                      <a:pPr algn="just" latinLnBrk="0">
                        <a:lnSpc>
                          <a:spcPts val="2200"/>
                        </a:lnSpc>
                        <a:spcAft>
                          <a:spcPts val="0"/>
                        </a:spcAft>
                      </a:pPr>
                      <a:r>
                        <a:rPr lang="ja-JP" sz="1200" spc="10" dirty="0">
                          <a:solidFill>
                            <a:schemeClr val="tx1"/>
                          </a:solidFill>
                          <a:effectLst/>
                        </a:rPr>
                        <a:t>派遣者</a:t>
                      </a:r>
                      <a:endParaRPr lang="ja-JP" sz="1200" dirty="0">
                        <a:solidFill>
                          <a:schemeClr val="tx1"/>
                        </a:solidFill>
                        <a:effectLst/>
                      </a:endParaRPr>
                    </a:p>
                    <a:p>
                      <a:pPr algn="just" latinLnBrk="0">
                        <a:lnSpc>
                          <a:spcPts val="2200"/>
                        </a:lnSpc>
                        <a:spcAft>
                          <a:spcPts val="0"/>
                        </a:spcAft>
                      </a:pPr>
                      <a:r>
                        <a:rPr lang="en-US" sz="1200" spc="10" dirty="0">
                          <a:solidFill>
                            <a:schemeClr val="tx1"/>
                          </a:solidFill>
                          <a:effectLst/>
                        </a:rPr>
                        <a:t> </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地域情報化アドバイザー等から選任</a:t>
                      </a:r>
                      <a:endParaRPr lang="ja-JP" sz="1200" dirty="0">
                        <a:effectLst/>
                      </a:endParaRPr>
                    </a:p>
                    <a:p>
                      <a:pPr algn="just" latinLnBrk="0">
                        <a:lnSpc>
                          <a:spcPts val="2200"/>
                        </a:lnSpc>
                        <a:spcAft>
                          <a:spcPts val="0"/>
                        </a:spcAft>
                      </a:pPr>
                      <a:r>
                        <a:rPr lang="en-US" sz="1200" spc="10" dirty="0">
                          <a:effectLst/>
                        </a:rPr>
                        <a:t> </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地域情報化アドバイザー</a:t>
                      </a:r>
                      <a:endParaRPr lang="ja-JP" sz="1200" dirty="0">
                        <a:effectLst/>
                      </a:endParaRPr>
                    </a:p>
                    <a:p>
                      <a:pPr algn="just" latinLnBrk="0">
                        <a:lnSpc>
                          <a:spcPts val="2200"/>
                        </a:lnSpc>
                        <a:spcAft>
                          <a:spcPts val="0"/>
                        </a:spcAft>
                      </a:pPr>
                      <a:r>
                        <a:rPr lang="ja-JP" sz="1200" spc="10" dirty="0">
                          <a:effectLst/>
                        </a:rPr>
                        <a:t>（１１０名・６団体〔</a:t>
                      </a:r>
                      <a:r>
                        <a:rPr lang="en-US" sz="1200" spc="10" dirty="0">
                          <a:effectLst/>
                        </a:rPr>
                        <a:t>H27</a:t>
                      </a:r>
                      <a:r>
                        <a:rPr lang="ja-JP" sz="1200" spc="10" dirty="0">
                          <a:effectLst/>
                        </a:rPr>
                        <a:t>年度〕）</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781">
                <a:tc>
                  <a:txBody>
                    <a:bodyPr/>
                    <a:lstStyle/>
                    <a:p>
                      <a:pPr algn="just" latinLnBrk="0">
                        <a:lnSpc>
                          <a:spcPts val="2200"/>
                        </a:lnSpc>
                        <a:spcAft>
                          <a:spcPts val="0"/>
                        </a:spcAft>
                      </a:pPr>
                      <a:r>
                        <a:rPr lang="ja-JP" sz="1200" spc="10" dirty="0">
                          <a:solidFill>
                            <a:schemeClr val="tx1"/>
                          </a:solidFill>
                          <a:effectLst/>
                        </a:rPr>
                        <a:t>業務委託先</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ＮＴＴデータ経営研究所</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a:effectLst/>
                        </a:rPr>
                        <a:t>一般財団法人地域情報化推進協会</a:t>
                      </a:r>
                      <a:endParaRPr lang="ja-JP" sz="120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6781">
                <a:tc>
                  <a:txBody>
                    <a:bodyPr/>
                    <a:lstStyle/>
                    <a:p>
                      <a:pPr algn="just" latinLnBrk="0">
                        <a:lnSpc>
                          <a:spcPts val="2200"/>
                        </a:lnSpc>
                        <a:spcAft>
                          <a:spcPts val="0"/>
                        </a:spcAft>
                      </a:pPr>
                      <a:r>
                        <a:rPr lang="ja-JP" sz="1200" spc="10" dirty="0">
                          <a:solidFill>
                            <a:schemeClr val="tx1"/>
                          </a:solidFill>
                          <a:effectLst/>
                        </a:rPr>
                        <a:t>制度開始</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平成２４年度～</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平成１９年度～</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562">
                <a:tc>
                  <a:txBody>
                    <a:bodyPr/>
                    <a:lstStyle/>
                    <a:p>
                      <a:pPr algn="just" latinLnBrk="0">
                        <a:lnSpc>
                          <a:spcPts val="2200"/>
                        </a:lnSpc>
                        <a:spcAft>
                          <a:spcPts val="0"/>
                        </a:spcAft>
                      </a:pPr>
                      <a:r>
                        <a:rPr lang="ja-JP" sz="1200" spc="10" dirty="0">
                          <a:solidFill>
                            <a:schemeClr val="tx1"/>
                          </a:solidFill>
                          <a:effectLst/>
                        </a:rPr>
                        <a:t>利用</a:t>
                      </a:r>
                      <a:r>
                        <a:rPr lang="ja-JP" sz="1200" spc="10" dirty="0" smtClean="0">
                          <a:solidFill>
                            <a:schemeClr val="tx1"/>
                          </a:solidFill>
                          <a:effectLst/>
                        </a:rPr>
                        <a:t>実績</a:t>
                      </a:r>
                      <a:r>
                        <a:rPr lang="en-US" altLang="ja-JP" sz="1200" spc="10" dirty="0" smtClean="0">
                          <a:solidFill>
                            <a:schemeClr val="tx1"/>
                          </a:solidFill>
                          <a:effectLst/>
                        </a:rPr>
                        <a:t>(</a:t>
                      </a:r>
                      <a:r>
                        <a:rPr lang="ja-JP" altLang="en-US" sz="1200" spc="10" dirty="0" smtClean="0">
                          <a:solidFill>
                            <a:schemeClr val="tx1"/>
                          </a:solidFill>
                          <a:effectLst/>
                        </a:rPr>
                        <a:t>東北</a:t>
                      </a:r>
                      <a:r>
                        <a:rPr lang="en-US" altLang="ja-JP" sz="1200" spc="10" dirty="0" smtClean="0">
                          <a:solidFill>
                            <a:schemeClr val="tx1"/>
                          </a:solidFill>
                          <a:effectLst/>
                        </a:rPr>
                        <a:t>)</a:t>
                      </a:r>
                      <a:endParaRPr lang="ja-JP" sz="1200" dirty="0">
                        <a:solidFill>
                          <a:schemeClr val="tx1"/>
                        </a:solidFill>
                        <a:effectLst/>
                      </a:endParaRPr>
                    </a:p>
                    <a:p>
                      <a:pPr algn="just" latinLnBrk="0">
                        <a:lnSpc>
                          <a:spcPts val="2200"/>
                        </a:lnSpc>
                        <a:spcAft>
                          <a:spcPts val="0"/>
                        </a:spcAft>
                      </a:pPr>
                      <a:r>
                        <a:rPr lang="ja-JP" sz="1200" spc="10" dirty="0">
                          <a:solidFill>
                            <a:schemeClr val="tx1"/>
                          </a:solidFill>
                          <a:effectLst/>
                        </a:rPr>
                        <a:t>平成</a:t>
                      </a:r>
                      <a:r>
                        <a:rPr lang="en-US" sz="1200" spc="10" dirty="0">
                          <a:solidFill>
                            <a:schemeClr val="tx1"/>
                          </a:solidFill>
                          <a:effectLst/>
                        </a:rPr>
                        <a:t>26</a:t>
                      </a:r>
                      <a:r>
                        <a:rPr lang="ja-JP" sz="1200" spc="10" dirty="0">
                          <a:solidFill>
                            <a:schemeClr val="tx1"/>
                          </a:solidFill>
                          <a:effectLst/>
                        </a:rPr>
                        <a:t>年度</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青森県、秋田県、由利本荘市、福島市、西会津町</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sz="1200" spc="10" dirty="0">
                          <a:effectLst/>
                        </a:rPr>
                        <a:t>自治体等　２０団体</a:t>
                      </a:r>
                      <a:endParaRPr lang="ja-JP" sz="1200" dirty="0">
                        <a:effectLst/>
                      </a:endParaRPr>
                    </a:p>
                    <a:p>
                      <a:pPr algn="just" latinLnBrk="0">
                        <a:lnSpc>
                          <a:spcPts val="2200"/>
                        </a:lnSpc>
                        <a:spcAft>
                          <a:spcPts val="0"/>
                        </a:spcAft>
                      </a:pPr>
                      <a:r>
                        <a:rPr lang="en-US" sz="1200" spc="10" dirty="0">
                          <a:effectLst/>
                        </a:rPr>
                        <a:t> </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562">
                <a:tc>
                  <a:txBody>
                    <a:bodyPr/>
                    <a:lstStyle/>
                    <a:p>
                      <a:pPr algn="just" latinLnBrk="0">
                        <a:lnSpc>
                          <a:spcPts val="2200"/>
                        </a:lnSpc>
                        <a:spcAft>
                          <a:spcPts val="0"/>
                        </a:spcAft>
                      </a:pPr>
                      <a:r>
                        <a:rPr lang="ja-JP" altLang="ja-JP" sz="1200" spc="10" dirty="0" smtClean="0">
                          <a:solidFill>
                            <a:schemeClr val="tx1"/>
                          </a:solidFill>
                          <a:effectLst/>
                        </a:rPr>
                        <a:t>利用実績</a:t>
                      </a:r>
                      <a:r>
                        <a:rPr lang="en-US" altLang="ja-JP" sz="1200" spc="10" dirty="0" smtClean="0">
                          <a:solidFill>
                            <a:schemeClr val="tx1"/>
                          </a:solidFill>
                          <a:effectLst/>
                        </a:rPr>
                        <a:t>(</a:t>
                      </a:r>
                      <a:r>
                        <a:rPr lang="ja-JP" altLang="en-US" sz="1200" spc="10" dirty="0" smtClean="0">
                          <a:solidFill>
                            <a:schemeClr val="tx1"/>
                          </a:solidFill>
                          <a:effectLst/>
                        </a:rPr>
                        <a:t>東北</a:t>
                      </a:r>
                      <a:r>
                        <a:rPr lang="en-US" altLang="ja-JP" sz="1200" spc="10" dirty="0" smtClean="0">
                          <a:solidFill>
                            <a:schemeClr val="tx1"/>
                          </a:solidFill>
                          <a:effectLst/>
                        </a:rPr>
                        <a:t>)</a:t>
                      </a:r>
                      <a:endParaRPr lang="ja-JP" altLang="ja-JP" sz="1200" dirty="0" smtClean="0">
                        <a:solidFill>
                          <a:schemeClr val="tx1"/>
                        </a:solidFill>
                        <a:effectLst/>
                      </a:endParaRPr>
                    </a:p>
                    <a:p>
                      <a:pPr algn="just" latinLnBrk="0">
                        <a:lnSpc>
                          <a:spcPts val="2200"/>
                        </a:lnSpc>
                        <a:spcAft>
                          <a:spcPts val="0"/>
                        </a:spcAft>
                      </a:pPr>
                      <a:r>
                        <a:rPr lang="ja-JP" altLang="ja-JP" sz="1200" spc="10" dirty="0" smtClean="0">
                          <a:solidFill>
                            <a:schemeClr val="tx1"/>
                          </a:solidFill>
                          <a:effectLst/>
                        </a:rPr>
                        <a:t>平成</a:t>
                      </a:r>
                      <a:r>
                        <a:rPr lang="en-US" altLang="ja-JP" sz="1200" spc="10" dirty="0" smtClean="0">
                          <a:solidFill>
                            <a:schemeClr val="tx1"/>
                          </a:solidFill>
                          <a:effectLst/>
                        </a:rPr>
                        <a:t>27</a:t>
                      </a:r>
                      <a:r>
                        <a:rPr lang="ja-JP" altLang="ja-JP" sz="1200" spc="10" dirty="0" smtClean="0">
                          <a:solidFill>
                            <a:schemeClr val="tx1"/>
                          </a:solidFill>
                          <a:effectLst/>
                        </a:rPr>
                        <a:t>年度</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altLang="en-US" sz="1200" dirty="0" smtClean="0">
                          <a:effectLst/>
                          <a:latin typeface="+mn-ea"/>
                          <a:ea typeface="+mn-ea"/>
                          <a:cs typeface="Times New Roman"/>
                        </a:rPr>
                        <a:t>青森県、秋田市、由利本荘市、能代市、宮城県、仙台市、</a:t>
                      </a:r>
                    </a:p>
                    <a:p>
                      <a:pPr algn="just" latinLnBrk="0">
                        <a:lnSpc>
                          <a:spcPts val="2200"/>
                        </a:lnSpc>
                        <a:spcAft>
                          <a:spcPts val="0"/>
                        </a:spcAft>
                      </a:pPr>
                      <a:r>
                        <a:rPr lang="ja-JP" altLang="en-US" sz="1200" dirty="0" smtClean="0">
                          <a:effectLst/>
                          <a:latin typeface="+mn-ea"/>
                          <a:ea typeface="+mn-ea"/>
                          <a:cs typeface="Times New Roman"/>
                        </a:rPr>
                        <a:t>気仙沼市、白河市</a:t>
                      </a:r>
                      <a:endParaRPr lang="ja-JP" sz="1200" dirty="0">
                        <a:effectLst/>
                        <a:latin typeface="+mn-ea"/>
                        <a:ea typeface="+mn-ea"/>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169" rtl="0" eaLnBrk="1" fontAlgn="auto" latinLnBrk="0" hangingPunct="1">
                        <a:lnSpc>
                          <a:spcPts val="2200"/>
                        </a:lnSpc>
                        <a:spcBef>
                          <a:spcPts val="0"/>
                        </a:spcBef>
                        <a:spcAft>
                          <a:spcPts val="0"/>
                        </a:spcAft>
                        <a:buClrTx/>
                        <a:buSzTx/>
                        <a:buFontTx/>
                        <a:buNone/>
                        <a:tabLst/>
                        <a:defRPr/>
                      </a:pPr>
                      <a:r>
                        <a:rPr lang="ja-JP" altLang="ja-JP" sz="1200" spc="10" dirty="0" smtClean="0">
                          <a:effectLst/>
                        </a:rPr>
                        <a:t>自治体等　</a:t>
                      </a:r>
                      <a:r>
                        <a:rPr lang="ja-JP" altLang="en-US" sz="1200" spc="10" dirty="0" smtClean="0">
                          <a:effectLst/>
                        </a:rPr>
                        <a:t>１１</a:t>
                      </a:r>
                      <a:r>
                        <a:rPr lang="ja-JP" altLang="ja-JP" sz="1200" spc="10" dirty="0" smtClean="0">
                          <a:effectLst/>
                        </a:rPr>
                        <a:t>団体</a:t>
                      </a:r>
                      <a:r>
                        <a:rPr lang="ja-JP" altLang="en-US" sz="1200" spc="10" dirty="0" smtClean="0">
                          <a:effectLst/>
                        </a:rPr>
                        <a:t>　</a:t>
                      </a:r>
                      <a:r>
                        <a:rPr lang="en-US" altLang="ja-JP" sz="1200" spc="10" dirty="0" smtClean="0">
                          <a:effectLst/>
                        </a:rPr>
                        <a:t>(9</a:t>
                      </a:r>
                      <a:r>
                        <a:rPr lang="ja-JP" altLang="en-US" sz="1200" spc="10" dirty="0" smtClean="0">
                          <a:effectLst/>
                        </a:rPr>
                        <a:t>月</a:t>
                      </a:r>
                      <a:r>
                        <a:rPr lang="en-US" altLang="ja-JP" sz="1200" spc="10" dirty="0" smtClean="0">
                          <a:effectLst/>
                        </a:rPr>
                        <a:t>30</a:t>
                      </a:r>
                      <a:r>
                        <a:rPr lang="ja-JP" altLang="en-US" sz="1200" spc="10" dirty="0" smtClean="0">
                          <a:effectLst/>
                        </a:rPr>
                        <a:t>日現在</a:t>
                      </a:r>
                      <a:r>
                        <a:rPr lang="en-US" altLang="ja-JP" sz="1200" spc="10" dirty="0" smtClean="0">
                          <a:effectLst/>
                        </a:rPr>
                        <a:t>)</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93562">
                <a:tc>
                  <a:txBody>
                    <a:bodyPr/>
                    <a:lstStyle/>
                    <a:p>
                      <a:pPr algn="just" latinLnBrk="0">
                        <a:lnSpc>
                          <a:spcPts val="2200"/>
                        </a:lnSpc>
                        <a:spcAft>
                          <a:spcPts val="0"/>
                        </a:spcAft>
                      </a:pPr>
                      <a:r>
                        <a:rPr lang="ja-JP" altLang="ja-JP" sz="1200" spc="10" dirty="0" smtClean="0">
                          <a:solidFill>
                            <a:schemeClr val="tx1"/>
                          </a:solidFill>
                          <a:effectLst/>
                        </a:rPr>
                        <a:t>利用実績</a:t>
                      </a:r>
                      <a:r>
                        <a:rPr lang="en-US" altLang="ja-JP" sz="1200" spc="10" dirty="0" smtClean="0">
                          <a:solidFill>
                            <a:schemeClr val="tx1"/>
                          </a:solidFill>
                          <a:effectLst/>
                        </a:rPr>
                        <a:t>(</a:t>
                      </a:r>
                      <a:r>
                        <a:rPr lang="ja-JP" altLang="en-US" sz="1200" spc="10" dirty="0" smtClean="0">
                          <a:solidFill>
                            <a:schemeClr val="tx1"/>
                          </a:solidFill>
                          <a:effectLst/>
                        </a:rPr>
                        <a:t>東北</a:t>
                      </a:r>
                      <a:r>
                        <a:rPr lang="en-US" altLang="ja-JP" sz="1200" spc="10" dirty="0" smtClean="0">
                          <a:solidFill>
                            <a:schemeClr val="tx1"/>
                          </a:solidFill>
                          <a:effectLst/>
                        </a:rPr>
                        <a:t>)</a:t>
                      </a:r>
                      <a:endParaRPr lang="ja-JP" altLang="ja-JP" sz="1200" dirty="0" smtClean="0">
                        <a:solidFill>
                          <a:schemeClr val="tx1"/>
                        </a:solidFill>
                        <a:effectLst/>
                      </a:endParaRPr>
                    </a:p>
                    <a:p>
                      <a:pPr algn="just" latinLnBrk="0">
                        <a:lnSpc>
                          <a:spcPts val="2200"/>
                        </a:lnSpc>
                        <a:spcAft>
                          <a:spcPts val="0"/>
                        </a:spcAft>
                      </a:pPr>
                      <a:r>
                        <a:rPr lang="ja-JP" altLang="ja-JP" sz="1200" spc="10" dirty="0" smtClean="0">
                          <a:solidFill>
                            <a:schemeClr val="tx1"/>
                          </a:solidFill>
                          <a:effectLst/>
                        </a:rPr>
                        <a:t>平成</a:t>
                      </a:r>
                      <a:r>
                        <a:rPr lang="en-US" altLang="ja-JP" sz="1200" spc="10" dirty="0" smtClean="0">
                          <a:solidFill>
                            <a:schemeClr val="tx1"/>
                          </a:solidFill>
                          <a:effectLst/>
                        </a:rPr>
                        <a:t>28</a:t>
                      </a:r>
                      <a:r>
                        <a:rPr lang="ja-JP" altLang="ja-JP" sz="1200" spc="10" dirty="0" smtClean="0">
                          <a:solidFill>
                            <a:schemeClr val="tx1"/>
                          </a:solidFill>
                          <a:effectLst/>
                        </a:rPr>
                        <a:t>年度</a:t>
                      </a:r>
                      <a:endParaRPr lang="ja-JP" sz="1200" dirty="0">
                        <a:solidFill>
                          <a:schemeClr val="tx1"/>
                        </a:solidFill>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latinLnBrk="0">
                        <a:lnSpc>
                          <a:spcPts val="2200"/>
                        </a:lnSpc>
                        <a:spcAft>
                          <a:spcPts val="0"/>
                        </a:spcAft>
                      </a:pPr>
                      <a:r>
                        <a:rPr lang="ja-JP" altLang="en-US" sz="1200" dirty="0" smtClean="0">
                          <a:effectLst/>
                          <a:latin typeface="+mn-ea"/>
                          <a:ea typeface="+mn-ea"/>
                          <a:cs typeface="Times New Roman"/>
                        </a:rPr>
                        <a:t>青森県、秋田市、宮城県、白鷹町、喜多方市、白河市</a:t>
                      </a:r>
                      <a:endParaRPr lang="ja-JP" sz="1200" dirty="0">
                        <a:effectLst/>
                        <a:latin typeface="+mn-ea"/>
                        <a:ea typeface="+mn-ea"/>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just" defTabSz="914169" rtl="0" eaLnBrk="1" fontAlgn="auto" latinLnBrk="0" hangingPunct="1">
                        <a:lnSpc>
                          <a:spcPts val="2200"/>
                        </a:lnSpc>
                        <a:spcBef>
                          <a:spcPts val="0"/>
                        </a:spcBef>
                        <a:spcAft>
                          <a:spcPts val="0"/>
                        </a:spcAft>
                        <a:buClrTx/>
                        <a:buSzTx/>
                        <a:buFontTx/>
                        <a:buNone/>
                        <a:tabLst/>
                        <a:defRPr/>
                      </a:pPr>
                      <a:r>
                        <a:rPr lang="ja-JP" altLang="ja-JP" sz="1200" spc="10" dirty="0" smtClean="0">
                          <a:effectLst/>
                        </a:rPr>
                        <a:t>自治体等　</a:t>
                      </a:r>
                      <a:r>
                        <a:rPr lang="ja-JP" altLang="en-US" sz="1200" spc="10" dirty="0" smtClean="0">
                          <a:effectLst/>
                        </a:rPr>
                        <a:t>　４</a:t>
                      </a:r>
                      <a:r>
                        <a:rPr lang="ja-JP" altLang="ja-JP" sz="1200" spc="10" dirty="0" smtClean="0">
                          <a:effectLst/>
                        </a:rPr>
                        <a:t>団体</a:t>
                      </a:r>
                      <a:r>
                        <a:rPr lang="ja-JP" altLang="en-US" sz="1200" spc="10" dirty="0" smtClean="0">
                          <a:effectLst/>
                        </a:rPr>
                        <a:t>　</a:t>
                      </a:r>
                      <a:r>
                        <a:rPr lang="en-US" altLang="ja-JP" sz="1200" spc="10" dirty="0" smtClean="0">
                          <a:effectLst/>
                        </a:rPr>
                        <a:t>(9</a:t>
                      </a:r>
                      <a:r>
                        <a:rPr lang="ja-JP" altLang="en-US" sz="1200" spc="10" dirty="0" smtClean="0">
                          <a:effectLst/>
                        </a:rPr>
                        <a:t>月</a:t>
                      </a:r>
                      <a:r>
                        <a:rPr lang="en-US" altLang="ja-JP" sz="1200" spc="10" dirty="0" smtClean="0">
                          <a:effectLst/>
                        </a:rPr>
                        <a:t>30</a:t>
                      </a:r>
                      <a:r>
                        <a:rPr lang="ja-JP" altLang="en-US" sz="1200" spc="10" dirty="0" smtClean="0">
                          <a:effectLst/>
                        </a:rPr>
                        <a:t>日現在</a:t>
                      </a:r>
                      <a:r>
                        <a:rPr lang="en-US" altLang="ja-JP" sz="1200" spc="10" dirty="0" smtClean="0">
                          <a:effectLst/>
                        </a:rPr>
                        <a:t>)</a:t>
                      </a:r>
                      <a:endParaRPr lang="ja-JP" sz="1200" dirty="0">
                        <a:effectLst/>
                        <a:latin typeface="ＭＳ 明朝"/>
                        <a:ea typeface="ＭＳ 明朝"/>
                        <a:cs typeface="Times New Roman"/>
                      </a:endParaRPr>
                    </a:p>
                  </a:txBody>
                  <a:tcPr marL="48301" marR="48301"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3" name="正方形/長方形 2"/>
          <p:cNvSpPr/>
          <p:nvPr/>
        </p:nvSpPr>
        <p:spPr>
          <a:xfrm>
            <a:off x="201710" y="1530"/>
            <a:ext cx="9704290" cy="475121"/>
          </a:xfrm>
          <a:prstGeom prst="rect">
            <a:avLst/>
          </a:prstGeom>
          <a:noFill/>
          <a:ln/>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defTabSz="914400" fontAlgn="base">
              <a:spcBef>
                <a:spcPct val="0"/>
              </a:spcBef>
              <a:spcAft>
                <a:spcPts val="2400"/>
              </a:spcAft>
            </a:pPr>
            <a:endParaRPr lang="en-US" altLang="ja-JP" sz="2400" dirty="0" smtClean="0">
              <a:ln w="1905">
                <a:noFill/>
              </a:ln>
              <a:solidFill>
                <a:srgbClr val="000000"/>
              </a:solidFill>
              <a:latin typeface="HGP創英角ｺﾞｼｯｸUB" pitchFamily="50" charset="-128"/>
              <a:ea typeface="HGP創英角ｺﾞｼｯｸUB" pitchFamily="50" charset="-128"/>
            </a:endParaRPr>
          </a:p>
        </p:txBody>
      </p:sp>
      <p:sp>
        <p:nvSpPr>
          <p:cNvPr id="5" name="円/楕円 4"/>
          <p:cNvSpPr/>
          <p:nvPr/>
        </p:nvSpPr>
        <p:spPr>
          <a:xfrm>
            <a:off x="9207910" y="34464"/>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smtClean="0">
                <a:solidFill>
                  <a:srgbClr val="F79646">
                    <a:lumMod val="75000"/>
                  </a:srgbClr>
                </a:solidFill>
                <a:latin typeface="Impact" pitchFamily="34" charset="0"/>
              </a:rPr>
              <a:pPr algn="ctr" fontAlgn="base">
                <a:spcBef>
                  <a:spcPct val="0"/>
                </a:spcBef>
                <a:spcAft>
                  <a:spcPct val="0"/>
                </a:spcAft>
                <a:defRPr/>
              </a:pPr>
              <a:t>19</a:t>
            </a:fld>
            <a:endParaRPr lang="ja-JP" altLang="en-US" sz="1600" dirty="0">
              <a:solidFill>
                <a:srgbClr val="F79646">
                  <a:lumMod val="75000"/>
                </a:srgbClr>
              </a:solidFill>
              <a:latin typeface="Impact" pitchFamily="34" charset="0"/>
            </a:endParaRPr>
          </a:p>
        </p:txBody>
      </p:sp>
      <p:sp>
        <p:nvSpPr>
          <p:cNvPr id="6" name="正方形/長方形 5"/>
          <p:cNvSpPr/>
          <p:nvPr/>
        </p:nvSpPr>
        <p:spPr>
          <a:xfrm>
            <a:off x="0" y="-37457"/>
            <a:ext cx="9906000" cy="461665"/>
          </a:xfrm>
          <a:prstGeom prst="rect">
            <a:avLst/>
          </a:prstGeom>
        </p:spPr>
        <p:txBody>
          <a:bodyPr wrap="square">
            <a:spAutoFit/>
          </a:bodyPr>
          <a:lstStyle/>
          <a:p>
            <a:pPr algn="ctr" defTabSz="914400">
              <a:spcBef>
                <a:spcPct val="0"/>
              </a:spcBef>
            </a:pPr>
            <a:r>
              <a:rPr lang="en-US" altLang="ja-JP" sz="2400" dirty="0" smtClean="0">
                <a:solidFill>
                  <a:prstClr val="black"/>
                </a:solidFill>
                <a:latin typeface="HGP創英角ｺﾞｼｯｸUB" panose="020B0900000000000000" pitchFamily="50" charset="-128"/>
                <a:ea typeface="HGP創英角ｺﾞｼｯｸUB" panose="020B0900000000000000" pitchFamily="50" charset="-128"/>
              </a:rPr>
              <a:t>ICT</a:t>
            </a:r>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地域マネージャー制度について</a:t>
            </a:r>
          </a:p>
        </p:txBody>
      </p:sp>
      <p:sp>
        <p:nvSpPr>
          <p:cNvPr id="7" name="正方形/長方形 6"/>
          <p:cNvSpPr/>
          <p:nvPr/>
        </p:nvSpPr>
        <p:spPr>
          <a:xfrm>
            <a:off x="-114300" y="504116"/>
            <a:ext cx="10096500" cy="49817"/>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400" fontAlgn="base">
              <a:spcBef>
                <a:spcPct val="0"/>
              </a:spcBef>
              <a:spcAft>
                <a:spcPct val="0"/>
              </a:spcAft>
            </a:pPr>
            <a:endParaRPr lang="ja-JP" altLang="en-US" dirty="0">
              <a:solidFill>
                <a:srgbClr val="FFFFFF"/>
              </a:solidFill>
            </a:endParaRPr>
          </a:p>
        </p:txBody>
      </p:sp>
    </p:spTree>
    <p:extLst>
      <p:ext uri="{BB962C8B-B14F-4D97-AF65-F5344CB8AC3E}">
        <p14:creationId xmlns:p14="http://schemas.microsoft.com/office/powerpoint/2010/main" val="16491764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p:cNvSpPr txBox="1">
            <a:spLocks noChangeArrowheads="1"/>
          </p:cNvSpPr>
          <p:nvPr/>
        </p:nvSpPr>
        <p:spPr bwMode="auto">
          <a:xfrm>
            <a:off x="-15455" y="15007"/>
            <a:ext cx="9913349" cy="461665"/>
          </a:xfrm>
          <a:prstGeom prst="rect">
            <a:avLst/>
          </a:prstGeom>
          <a:noFill/>
          <a:ln w="9525">
            <a:noFill/>
            <a:miter lim="800000"/>
            <a:headEnd/>
            <a:tailEnd/>
          </a:ln>
        </p:spPr>
        <p:txBody>
          <a:bodyPr wrap="square">
            <a:spAutoFit/>
          </a:bodyPr>
          <a:lstStyle/>
          <a:p>
            <a:pPr algn="ctr" defTabSz="914400">
              <a:spcBef>
                <a:spcPct val="50000"/>
              </a:spcBef>
            </a:pPr>
            <a:r>
              <a:rPr lang="ja-JP" altLang="en-US" sz="2400" dirty="0" smtClean="0">
                <a:solidFill>
                  <a:prstClr val="black"/>
                </a:solidFill>
                <a:latin typeface="HGP創英角ｺﾞｼｯｸUB" panose="020B0900000000000000" pitchFamily="50" charset="-128"/>
                <a:ea typeface="HGP創英角ｺﾞｼｯｸUB" panose="020B0900000000000000" pitchFamily="50" charset="-128"/>
              </a:rPr>
              <a:t>主な支援分野</a:t>
            </a:r>
            <a:endParaRPr lang="ja-JP" altLang="en-US" sz="24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 name="正方形/長方形 5"/>
          <p:cNvSpPr/>
          <p:nvPr/>
        </p:nvSpPr>
        <p:spPr>
          <a:xfrm>
            <a:off x="7020560" y="5140960"/>
            <a:ext cx="2397427" cy="15036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en-US" altLang="ja-JP" sz="1200" dirty="0" smtClean="0">
                <a:solidFill>
                  <a:srgbClr val="000000"/>
                </a:solidFill>
              </a:rPr>
              <a:t>10</a:t>
            </a:r>
            <a:r>
              <a:rPr lang="ja-JP" altLang="en-US" sz="1200" dirty="0" smtClean="0">
                <a:solidFill>
                  <a:srgbClr val="000000"/>
                </a:solidFill>
              </a:rPr>
              <a:t>　ＩＣＴ人材育成</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①情報セキュティ</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③最新技術の動向</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③仮想・クラウド</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④住民ディレクター</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⑤法令・事務規則</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⑥映像コンテンツ作成</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⑦その他　</a:t>
            </a:r>
            <a:endParaRPr lang="ja-JP" altLang="en-US" sz="1200" dirty="0">
              <a:solidFill>
                <a:srgbClr val="000000"/>
              </a:solidFill>
            </a:endParaRPr>
          </a:p>
        </p:txBody>
      </p:sp>
      <p:sp>
        <p:nvSpPr>
          <p:cNvPr id="7" name="正方形/長方形 6"/>
          <p:cNvSpPr/>
          <p:nvPr/>
        </p:nvSpPr>
        <p:spPr>
          <a:xfrm>
            <a:off x="182880" y="5516880"/>
            <a:ext cx="3154614" cy="11277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ja-JP" altLang="en-US" sz="1200" dirty="0" smtClean="0">
                <a:solidFill>
                  <a:srgbClr val="000000"/>
                </a:solidFill>
              </a:rPr>
              <a:t>９　地域コミュニティ・ＳＮＳ</a:t>
            </a:r>
            <a:endParaRPr lang="en-US" altLang="ja-JP" sz="1200" dirty="0" smtClean="0">
              <a:solidFill>
                <a:srgbClr val="000000"/>
              </a:solidFill>
            </a:endParaRP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a:t>
            </a:r>
            <a:r>
              <a:rPr lang="ja-JP" altLang="en-US" sz="1200" dirty="0">
                <a:solidFill>
                  <a:srgbClr val="000000"/>
                </a:solidFill>
              </a:rPr>
              <a:t>ＳＮＳ（Ｆａｃｅｂｏｏｋ、</a:t>
            </a:r>
            <a:r>
              <a:rPr lang="en-US" altLang="ja-JP" sz="1200" dirty="0">
                <a:solidFill>
                  <a:srgbClr val="000000"/>
                </a:solidFill>
              </a:rPr>
              <a:t>Twitter</a:t>
            </a:r>
            <a:r>
              <a:rPr lang="ja-JP" altLang="en-US" sz="1200" dirty="0">
                <a:solidFill>
                  <a:srgbClr val="000000"/>
                </a:solidFill>
              </a:rPr>
              <a:t>等</a:t>
            </a:r>
            <a:r>
              <a:rPr lang="en-US" altLang="ja-JP" sz="1200" dirty="0">
                <a:solidFill>
                  <a:srgbClr val="000000"/>
                </a:solidFill>
              </a:rPr>
              <a:t>)</a:t>
            </a:r>
            <a:r>
              <a:rPr lang="ja-JP" altLang="en-US" sz="1200" dirty="0">
                <a:solidFill>
                  <a:srgbClr val="000000"/>
                </a:solidFill>
              </a:rPr>
              <a:t>・</a:t>
            </a:r>
            <a:r>
              <a:rPr lang="ja-JP" altLang="en-US" sz="1200" dirty="0" smtClean="0">
                <a:solidFill>
                  <a:srgbClr val="000000"/>
                </a:solidFill>
              </a:rPr>
              <a:t>ブログ</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②その他</a:t>
            </a:r>
            <a:endParaRPr lang="ja-JP" altLang="en-US" sz="1200" dirty="0">
              <a:solidFill>
                <a:srgbClr val="000000"/>
              </a:solidFill>
            </a:endParaRPr>
          </a:p>
        </p:txBody>
      </p:sp>
      <p:sp>
        <p:nvSpPr>
          <p:cNvPr id="8" name="正方形/長方形 7"/>
          <p:cNvSpPr/>
          <p:nvPr/>
        </p:nvSpPr>
        <p:spPr>
          <a:xfrm>
            <a:off x="6999906" y="3850640"/>
            <a:ext cx="2418414" cy="11277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ja-JP" altLang="en-US" sz="1200" dirty="0" smtClean="0">
                <a:solidFill>
                  <a:srgbClr val="000000"/>
                </a:solidFill>
              </a:rPr>
              <a:t>８　医療・福祉</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①医療・健康</a:t>
            </a:r>
          </a:p>
          <a:p>
            <a:pPr defTabSz="914400" fontAlgn="base">
              <a:spcBef>
                <a:spcPct val="0"/>
              </a:spcBef>
              <a:spcAft>
                <a:spcPct val="0"/>
              </a:spcAft>
            </a:pPr>
            <a:r>
              <a:rPr lang="ja-JP" altLang="en-US" sz="1200" dirty="0" smtClean="0">
                <a:solidFill>
                  <a:srgbClr val="000000"/>
                </a:solidFill>
              </a:rPr>
              <a:t>　②福祉・介護</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③高齢者対策</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④その他</a:t>
            </a:r>
            <a:endParaRPr lang="ja-JP" altLang="en-US" sz="1200" dirty="0">
              <a:solidFill>
                <a:srgbClr val="000000"/>
              </a:solidFill>
            </a:endParaRPr>
          </a:p>
        </p:txBody>
      </p:sp>
      <p:sp>
        <p:nvSpPr>
          <p:cNvPr id="9" name="正方形/長方形 8"/>
          <p:cNvSpPr/>
          <p:nvPr/>
        </p:nvSpPr>
        <p:spPr>
          <a:xfrm>
            <a:off x="6979586" y="2550200"/>
            <a:ext cx="2428573" cy="11277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ja-JP" altLang="en-US" sz="1200" dirty="0" smtClean="0">
                <a:solidFill>
                  <a:srgbClr val="000000"/>
                </a:solidFill>
              </a:rPr>
              <a:t>７　教育・子育て</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①ＩＣＴ教育</a:t>
            </a:r>
            <a:r>
              <a:rPr lang="en-US" altLang="ja-JP" sz="1200" dirty="0" smtClean="0">
                <a:solidFill>
                  <a:srgbClr val="000000"/>
                </a:solidFill>
              </a:rPr>
              <a:t>(</a:t>
            </a:r>
            <a:r>
              <a:rPr lang="ja-JP" altLang="en-US" sz="1200" dirty="0" smtClean="0">
                <a:solidFill>
                  <a:srgbClr val="000000"/>
                </a:solidFill>
              </a:rPr>
              <a:t>校務・教育クラウド</a:t>
            </a:r>
            <a:r>
              <a:rPr lang="en-US" altLang="ja-JP" sz="1200" dirty="0" smtClean="0">
                <a:solidFill>
                  <a:srgbClr val="000000"/>
                </a:solidFill>
              </a:rPr>
              <a:t>)</a:t>
            </a:r>
            <a:endParaRPr lang="ja-JP" altLang="en-US" sz="1200" dirty="0" smtClean="0">
              <a:solidFill>
                <a:srgbClr val="000000"/>
              </a:solidFill>
            </a:endParaRP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②こども向けＩＣＴ利活用促進　　　　　　　</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③その他</a:t>
            </a:r>
            <a:endParaRPr lang="ja-JP" altLang="en-US" sz="1200" dirty="0">
              <a:solidFill>
                <a:srgbClr val="000000"/>
              </a:solidFill>
            </a:endParaRPr>
          </a:p>
        </p:txBody>
      </p:sp>
      <p:sp>
        <p:nvSpPr>
          <p:cNvPr id="10" name="正方形/長方形 9"/>
          <p:cNvSpPr/>
          <p:nvPr/>
        </p:nvSpPr>
        <p:spPr>
          <a:xfrm>
            <a:off x="6978521" y="675640"/>
            <a:ext cx="2439465" cy="17322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ja-JP" altLang="en-US" sz="1200" dirty="0" smtClean="0">
                <a:solidFill>
                  <a:srgbClr val="000000"/>
                </a:solidFill>
              </a:rPr>
              <a:t>６　防災・防犯</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①ＩＣＴ－ＢＣＰ策定</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②ホワイトスペース</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③防災無線</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④コミュニティＦＭ</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⑤安心・安全</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⑥防災・減災企画立案</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⑦高齢者・こども見守り</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⑧その他</a:t>
            </a:r>
            <a:endParaRPr lang="ja-JP" altLang="en-US" sz="1200" dirty="0">
              <a:solidFill>
                <a:srgbClr val="000000"/>
              </a:solidFill>
            </a:endParaRPr>
          </a:p>
        </p:txBody>
      </p:sp>
      <p:sp>
        <p:nvSpPr>
          <p:cNvPr id="11" name="正方形/長方形 10"/>
          <p:cNvSpPr/>
          <p:nvPr/>
        </p:nvSpPr>
        <p:spPr>
          <a:xfrm>
            <a:off x="3779520" y="4302760"/>
            <a:ext cx="2899216" cy="207264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ja-JP" altLang="en-US" sz="1200" dirty="0" smtClean="0">
                <a:solidFill>
                  <a:srgbClr val="000000"/>
                </a:solidFill>
              </a:rPr>
              <a:t>５　地域情報発信／観光</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①広報戦略</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②ホームページ見直し</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③</a:t>
            </a:r>
            <a:r>
              <a:rPr lang="ja-JP" altLang="en-US" sz="1200" dirty="0">
                <a:solidFill>
                  <a:srgbClr val="000000"/>
                </a:solidFill>
              </a:rPr>
              <a:t>ＳＮＳ（Ｆａｃｅｂｏｏｋ、</a:t>
            </a:r>
            <a:r>
              <a:rPr lang="en-US" altLang="ja-JP" sz="1200" dirty="0">
                <a:solidFill>
                  <a:srgbClr val="000000"/>
                </a:solidFill>
              </a:rPr>
              <a:t>Twitter</a:t>
            </a:r>
            <a:r>
              <a:rPr lang="ja-JP" altLang="en-US" sz="1200" dirty="0" smtClean="0">
                <a:solidFill>
                  <a:srgbClr val="000000"/>
                </a:solidFill>
              </a:rPr>
              <a:t>等</a:t>
            </a:r>
            <a:r>
              <a:rPr lang="en-US" altLang="ja-JP" sz="1200" dirty="0" smtClean="0">
                <a:solidFill>
                  <a:srgbClr val="000000"/>
                </a:solidFill>
              </a:rPr>
              <a:t>)</a:t>
            </a:r>
            <a:r>
              <a:rPr lang="ja-JP" altLang="en-US" sz="1200" dirty="0" smtClean="0">
                <a:solidFill>
                  <a:srgbClr val="000000"/>
                </a:solidFill>
              </a:rPr>
              <a:t>・ブログ　</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④</a:t>
            </a:r>
            <a:r>
              <a:rPr lang="ja-JP" altLang="en-US" sz="1200" dirty="0">
                <a:solidFill>
                  <a:srgbClr val="000000"/>
                </a:solidFill>
              </a:rPr>
              <a:t>Ｗｉ－Ｆｉ</a:t>
            </a:r>
            <a:endParaRPr lang="en-US" altLang="ja-JP" sz="1200" dirty="0">
              <a:solidFill>
                <a:srgbClr val="000000"/>
              </a:solidFill>
            </a:endParaRPr>
          </a:p>
          <a:p>
            <a:pPr defTabSz="914400" fontAlgn="base">
              <a:spcBef>
                <a:spcPct val="0"/>
              </a:spcBef>
              <a:spcAft>
                <a:spcPct val="0"/>
              </a:spcAft>
            </a:pPr>
            <a:r>
              <a:rPr lang="ja-JP" altLang="en-US" sz="1200" dirty="0" smtClean="0">
                <a:solidFill>
                  <a:srgbClr val="000000"/>
                </a:solidFill>
              </a:rPr>
              <a:t>　⑤ミュニティＦＭ</a:t>
            </a:r>
            <a:endParaRPr lang="en-US" altLang="ja-JP" sz="1200" dirty="0" smtClean="0">
              <a:solidFill>
                <a:srgbClr val="000000"/>
              </a:solidFill>
            </a:endParaRP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⑥映像コンテンツ作成</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⑦ＣＡＴＶ</a:t>
            </a:r>
            <a:endParaRPr lang="en-US" altLang="ja-JP" sz="1200" dirty="0" smtClean="0">
              <a:solidFill>
                <a:srgbClr val="000000"/>
              </a:solidFill>
            </a:endParaRP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⑧ブロードバンド</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⑨その他</a:t>
            </a:r>
            <a:endParaRPr lang="ja-JP" altLang="en-US" sz="1200" dirty="0">
              <a:solidFill>
                <a:srgbClr val="000000"/>
              </a:solidFill>
            </a:endParaRPr>
          </a:p>
        </p:txBody>
      </p:sp>
      <p:sp>
        <p:nvSpPr>
          <p:cNvPr id="12" name="正方形/長方形 11"/>
          <p:cNvSpPr/>
          <p:nvPr/>
        </p:nvSpPr>
        <p:spPr>
          <a:xfrm>
            <a:off x="3688080" y="894080"/>
            <a:ext cx="2915920" cy="266192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ja-JP" altLang="en-US" sz="1200" dirty="0" smtClean="0">
                <a:solidFill>
                  <a:srgbClr val="000000"/>
                </a:solidFill>
              </a:rPr>
              <a:t>４　産業振興</a:t>
            </a:r>
            <a:r>
              <a:rPr lang="en-US" altLang="ja-JP" sz="1200" dirty="0" smtClean="0">
                <a:solidFill>
                  <a:srgbClr val="000000"/>
                </a:solidFill>
              </a:rPr>
              <a:t>(</a:t>
            </a:r>
            <a:r>
              <a:rPr lang="ja-JP" altLang="en-US" sz="1200" dirty="0" smtClean="0">
                <a:solidFill>
                  <a:srgbClr val="000000"/>
                </a:solidFill>
              </a:rPr>
              <a:t>地場産業・新事業創出等</a:t>
            </a:r>
            <a:r>
              <a:rPr lang="en-US" altLang="ja-JP" sz="1200" dirty="0" smtClean="0">
                <a:solidFill>
                  <a:srgbClr val="000000"/>
                </a:solidFill>
              </a:rPr>
              <a:t>)</a:t>
            </a:r>
            <a:endParaRPr lang="ja-JP" altLang="en-US" sz="1200" dirty="0" smtClean="0">
              <a:solidFill>
                <a:srgbClr val="000000"/>
              </a:solidFill>
            </a:endParaRP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①オープンデータ利活用</a:t>
            </a:r>
          </a:p>
          <a:p>
            <a:pPr defTabSz="914400" fontAlgn="base">
              <a:spcBef>
                <a:spcPct val="0"/>
              </a:spcBef>
              <a:spcAft>
                <a:spcPct val="0"/>
              </a:spcAft>
            </a:pPr>
            <a:r>
              <a:rPr lang="ja-JP" altLang="en-US" sz="1200" dirty="0" smtClean="0">
                <a:solidFill>
                  <a:srgbClr val="000000"/>
                </a:solidFill>
              </a:rPr>
              <a:t>　②テレワーク・在宅就業</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③サテライトオフィス・ＳＯＨＯ</a:t>
            </a:r>
            <a:endParaRPr lang="en-US" altLang="ja-JP" sz="1200" dirty="0" smtClean="0">
              <a:solidFill>
                <a:srgbClr val="000000"/>
              </a:solidFill>
            </a:endParaRP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④ＳＮＳ（Ｆａｃｅｂｏｏｋ、</a:t>
            </a:r>
            <a:r>
              <a:rPr lang="en-US" altLang="ja-JP" sz="1200" dirty="0" smtClean="0">
                <a:solidFill>
                  <a:srgbClr val="000000"/>
                </a:solidFill>
              </a:rPr>
              <a:t>Twitter</a:t>
            </a:r>
            <a:r>
              <a:rPr lang="ja-JP" altLang="en-US" sz="1200" dirty="0" smtClean="0">
                <a:solidFill>
                  <a:srgbClr val="000000"/>
                </a:solidFill>
              </a:rPr>
              <a:t>等）</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⑤Ｗｉ－Ｆｉ</a:t>
            </a:r>
            <a:endParaRPr lang="en-US" altLang="ja-JP" sz="1200" dirty="0" smtClean="0">
              <a:solidFill>
                <a:srgbClr val="000000"/>
              </a:solidFill>
            </a:endParaRPr>
          </a:p>
          <a:p>
            <a:pPr defTabSz="914400" fontAlgn="base">
              <a:spcBef>
                <a:spcPct val="0"/>
              </a:spcBef>
              <a:spcAft>
                <a:spcPct val="0"/>
              </a:spcAft>
            </a:pPr>
            <a:r>
              <a:rPr lang="ja-JP" altLang="en-US" sz="1200" dirty="0" smtClean="0">
                <a:solidFill>
                  <a:srgbClr val="000000"/>
                </a:solidFill>
              </a:rPr>
              <a:t>　⑥産学官民連携プロジェクト</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⑦農商工連携プロジェクト</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⑧起業家育成</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⑨中山間地域産業振興</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⑩商店街振興</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⑪住民意識ニーズ・地域調査</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⑫その他</a:t>
            </a:r>
            <a:endParaRPr lang="ja-JP" altLang="en-US" sz="1200" dirty="0">
              <a:solidFill>
                <a:srgbClr val="000000"/>
              </a:solidFill>
            </a:endParaRPr>
          </a:p>
        </p:txBody>
      </p:sp>
      <p:sp>
        <p:nvSpPr>
          <p:cNvPr id="13" name="正方形/長方形 12"/>
          <p:cNvSpPr/>
          <p:nvPr/>
        </p:nvSpPr>
        <p:spPr>
          <a:xfrm>
            <a:off x="210787" y="3916680"/>
            <a:ext cx="3098800" cy="112776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ja-JP" altLang="en-US" sz="1200" dirty="0" smtClean="0">
                <a:solidFill>
                  <a:srgbClr val="000000"/>
                </a:solidFill>
              </a:rPr>
              <a:t>３　社会保障・税番号制度</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①業務最適化・法定業務整理等</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②特定個人情報保護評価　ＰＩＡ有識者対応</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③調達仕様書策定並びに選定委員対応</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④主務省令に対応した条例策定支援</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⑤その他</a:t>
            </a:r>
          </a:p>
        </p:txBody>
      </p:sp>
      <p:sp>
        <p:nvSpPr>
          <p:cNvPr id="14" name="正方形/長方形 13"/>
          <p:cNvSpPr/>
          <p:nvPr/>
        </p:nvSpPr>
        <p:spPr>
          <a:xfrm>
            <a:off x="182880" y="2174240"/>
            <a:ext cx="3154614" cy="143260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ja-JP" altLang="en-US" sz="1200" dirty="0" smtClean="0">
                <a:solidFill>
                  <a:srgbClr val="000000"/>
                </a:solidFill>
              </a:rPr>
              <a:t>２　業務効率化</a:t>
            </a:r>
            <a:r>
              <a:rPr lang="en-US" altLang="ja-JP" sz="1200" dirty="0" smtClean="0">
                <a:solidFill>
                  <a:srgbClr val="000000"/>
                </a:solidFill>
              </a:rPr>
              <a:t>(</a:t>
            </a:r>
            <a:r>
              <a:rPr lang="ja-JP" altLang="en-US" sz="1200" dirty="0" smtClean="0">
                <a:solidFill>
                  <a:srgbClr val="000000"/>
                </a:solidFill>
              </a:rPr>
              <a:t>システム導入支援等</a:t>
            </a:r>
            <a:r>
              <a:rPr lang="en-US" altLang="ja-JP" sz="1200" dirty="0" smtClean="0">
                <a:solidFill>
                  <a:srgbClr val="000000"/>
                </a:solidFill>
              </a:rPr>
              <a:t>)</a:t>
            </a:r>
            <a:endParaRPr lang="ja-JP" altLang="en-US" sz="1200" dirty="0" smtClean="0">
              <a:solidFill>
                <a:srgbClr val="000000"/>
              </a:solidFill>
            </a:endParaRP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①庁内ネットワーク構築</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②自治体業務最適化・法定業務整理等</a:t>
            </a:r>
          </a:p>
          <a:p>
            <a:pPr defTabSz="914400" fontAlgn="base">
              <a:spcBef>
                <a:spcPct val="0"/>
              </a:spcBef>
              <a:spcAft>
                <a:spcPct val="0"/>
              </a:spcAft>
            </a:pPr>
            <a:r>
              <a:rPr lang="ja-JP" altLang="en-US" sz="1200" dirty="0" smtClean="0">
                <a:solidFill>
                  <a:srgbClr val="000000"/>
                </a:solidFill>
              </a:rPr>
              <a:t>　③自治体クラウド</a:t>
            </a:r>
          </a:p>
          <a:p>
            <a:pPr defTabSz="914400" fontAlgn="base">
              <a:spcBef>
                <a:spcPct val="0"/>
              </a:spcBef>
              <a:spcAft>
                <a:spcPct val="0"/>
              </a:spcAft>
            </a:pPr>
            <a:r>
              <a:rPr lang="ja-JP" altLang="en-US" sz="1200" dirty="0" smtClean="0">
                <a:solidFill>
                  <a:srgbClr val="000000"/>
                </a:solidFill>
              </a:rPr>
              <a:t>　④自治体財務会計</a:t>
            </a:r>
          </a:p>
          <a:p>
            <a:pPr defTabSz="914400" fontAlgn="base">
              <a:spcBef>
                <a:spcPct val="0"/>
              </a:spcBef>
              <a:spcAft>
                <a:spcPct val="0"/>
              </a:spcAft>
            </a:pPr>
            <a:r>
              <a:rPr lang="ja-JP" altLang="en-US" sz="1200" dirty="0" smtClean="0">
                <a:solidFill>
                  <a:srgbClr val="000000"/>
                </a:solidFill>
              </a:rPr>
              <a:t>　⑤地域情報化策定支援</a:t>
            </a:r>
          </a:p>
          <a:p>
            <a:pPr defTabSz="914400" fontAlgn="base">
              <a:spcBef>
                <a:spcPct val="0"/>
              </a:spcBef>
              <a:spcAft>
                <a:spcPct val="0"/>
              </a:spcAft>
            </a:pPr>
            <a:r>
              <a:rPr lang="ja-JP" altLang="en-US" sz="1200" dirty="0" smtClean="0">
                <a:solidFill>
                  <a:srgbClr val="000000"/>
                </a:solidFill>
              </a:rPr>
              <a:t>　⑥その他　</a:t>
            </a:r>
            <a:endParaRPr lang="ja-JP" altLang="en-US" sz="1200" dirty="0">
              <a:solidFill>
                <a:srgbClr val="000000"/>
              </a:solidFill>
            </a:endParaRPr>
          </a:p>
        </p:txBody>
      </p:sp>
      <p:sp>
        <p:nvSpPr>
          <p:cNvPr id="15" name="正方形/長方形 14"/>
          <p:cNvSpPr/>
          <p:nvPr/>
        </p:nvSpPr>
        <p:spPr>
          <a:xfrm>
            <a:off x="210787" y="878840"/>
            <a:ext cx="3098800" cy="91948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fontAlgn="base">
              <a:spcBef>
                <a:spcPct val="0"/>
              </a:spcBef>
              <a:spcAft>
                <a:spcPct val="0"/>
              </a:spcAft>
            </a:pPr>
            <a:r>
              <a:rPr lang="ja-JP" altLang="en-US" sz="1200" dirty="0" smtClean="0">
                <a:solidFill>
                  <a:srgbClr val="000000"/>
                </a:solidFill>
              </a:rPr>
              <a:t>１　地域情報化全般</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①ＩＴガバナンス構築</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②プロジェクトマネージャー</a:t>
            </a:r>
          </a:p>
          <a:p>
            <a:pPr defTabSz="914400" fontAlgn="base">
              <a:spcBef>
                <a:spcPct val="0"/>
              </a:spcBef>
              <a:spcAft>
                <a:spcPct val="0"/>
              </a:spcAft>
            </a:pPr>
            <a:r>
              <a:rPr lang="ja-JP" altLang="en-US" sz="1200" dirty="0">
                <a:solidFill>
                  <a:srgbClr val="000000"/>
                </a:solidFill>
              </a:rPr>
              <a:t>　</a:t>
            </a:r>
            <a:r>
              <a:rPr lang="ja-JP" altLang="en-US" sz="1200" dirty="0" smtClean="0">
                <a:solidFill>
                  <a:srgbClr val="000000"/>
                </a:solidFill>
              </a:rPr>
              <a:t>③その他</a:t>
            </a:r>
            <a:endParaRPr lang="ja-JP" altLang="en-US" sz="1200" dirty="0">
              <a:solidFill>
                <a:srgbClr val="000000"/>
              </a:solidFill>
            </a:endParaRPr>
          </a:p>
        </p:txBody>
      </p:sp>
      <p:sp>
        <p:nvSpPr>
          <p:cNvPr id="16" name="正方形/長方形 15"/>
          <p:cNvSpPr/>
          <p:nvPr/>
        </p:nvSpPr>
        <p:spPr>
          <a:xfrm>
            <a:off x="-114300" y="504116"/>
            <a:ext cx="10096500" cy="49817"/>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rtlCol="0" anchor="ctr"/>
          <a:lstStyle/>
          <a:p>
            <a:pPr algn="ctr" defTabSz="914400" fontAlgn="base">
              <a:spcBef>
                <a:spcPct val="0"/>
              </a:spcBef>
              <a:spcAft>
                <a:spcPct val="0"/>
              </a:spcAft>
            </a:pPr>
            <a:endParaRPr lang="ja-JP" altLang="en-US" dirty="0">
              <a:solidFill>
                <a:srgbClr val="FFFFFF"/>
              </a:solidFill>
            </a:endParaRPr>
          </a:p>
        </p:txBody>
      </p:sp>
      <p:sp>
        <p:nvSpPr>
          <p:cNvPr id="17" name="円/楕円 16"/>
          <p:cNvSpPr/>
          <p:nvPr/>
        </p:nvSpPr>
        <p:spPr>
          <a:xfrm>
            <a:off x="9207910" y="34464"/>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smtClean="0">
                <a:solidFill>
                  <a:srgbClr val="F79646">
                    <a:lumMod val="75000"/>
                  </a:srgbClr>
                </a:solidFill>
                <a:latin typeface="Impact" pitchFamily="34" charset="0"/>
              </a:rPr>
              <a:pPr algn="ctr" fontAlgn="base">
                <a:spcBef>
                  <a:spcPct val="0"/>
                </a:spcBef>
                <a:spcAft>
                  <a:spcPct val="0"/>
                </a:spcAft>
                <a:defRPr/>
              </a:pPr>
              <a:t>20</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4285577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テレワークマネージャー派遣事業の概要</a:t>
            </a:r>
            <a:endParaRPr kumimoji="1" lang="ja-JP" altLang="en-US" dirty="0"/>
          </a:p>
        </p:txBody>
      </p:sp>
      <p:grpSp>
        <p:nvGrpSpPr>
          <p:cNvPr id="14" name="グループ化 13"/>
          <p:cNvGrpSpPr/>
          <p:nvPr/>
        </p:nvGrpSpPr>
        <p:grpSpPr>
          <a:xfrm>
            <a:off x="200130" y="3182879"/>
            <a:ext cx="9242111" cy="3326718"/>
            <a:chOff x="106004" y="3105969"/>
            <a:chExt cx="5002709" cy="3278312"/>
          </a:xfrm>
        </p:grpSpPr>
        <p:sp>
          <p:nvSpPr>
            <p:cNvPr id="15" name="角丸四角形 14"/>
            <p:cNvSpPr/>
            <p:nvPr/>
          </p:nvSpPr>
          <p:spPr>
            <a:xfrm>
              <a:off x="106004" y="3105969"/>
              <a:ext cx="656210" cy="3278312"/>
            </a:xfrm>
            <a:prstGeom prst="roundRect">
              <a:avLst/>
            </a:prstGeom>
            <a:solidFill>
              <a:srgbClr val="FF6600"/>
            </a:solidFill>
            <a:ln>
              <a:noFill/>
            </a:ln>
          </p:spPr>
          <p:style>
            <a:lnRef idx="2">
              <a:schemeClr val="dk1">
                <a:shade val="50000"/>
              </a:schemeClr>
            </a:lnRef>
            <a:fillRef idx="1">
              <a:schemeClr val="dk1"/>
            </a:fillRef>
            <a:effectRef idx="0">
              <a:schemeClr val="dk1"/>
            </a:effectRef>
            <a:fontRef idx="minor">
              <a:schemeClr val="lt1"/>
            </a:fontRef>
          </p:style>
          <p:txBody>
            <a:bodyPr anchor="ctr"/>
            <a:lstStyle/>
            <a:p>
              <a:pPr algn="ctr" defTabSz="914400">
                <a:defRPr/>
              </a:pPr>
              <a:r>
                <a:rPr lang="ja-JP" altLang="en-US"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rPr>
                <a:t>総務省</a:t>
              </a:r>
              <a:endParaRPr lang="en-US" altLang="ja-JP" b="1"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6" name="右矢印 15"/>
            <p:cNvSpPr/>
            <p:nvPr/>
          </p:nvSpPr>
          <p:spPr>
            <a:xfrm>
              <a:off x="820778" y="5232639"/>
              <a:ext cx="819732" cy="557586"/>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defTabSz="914400">
                <a:defRPr/>
              </a:pPr>
              <a:endParaRPr lang="ja-JP" altLang="en-US"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7" name="左矢印 16"/>
            <p:cNvSpPr/>
            <p:nvPr/>
          </p:nvSpPr>
          <p:spPr>
            <a:xfrm>
              <a:off x="905230" y="3278332"/>
              <a:ext cx="2928393" cy="595967"/>
            </a:xfrm>
            <a:prstGeom prst="lef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a:defRPr/>
              </a:pPr>
              <a:r>
                <a:rPr lang="ja-JP" altLang="en-US" sz="14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①派遣要請</a:t>
              </a:r>
              <a:endParaRPr lang="ja-JP" altLang="en-US" sz="14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18" name="テキスト ボックス 17"/>
            <p:cNvSpPr txBox="1"/>
            <p:nvPr/>
          </p:nvSpPr>
          <p:spPr>
            <a:xfrm>
              <a:off x="4010945" y="3108830"/>
              <a:ext cx="1097768" cy="3125284"/>
            </a:xfrm>
            <a:prstGeom prst="rect">
              <a:avLst/>
            </a:prstGeom>
            <a:solidFill>
              <a:schemeClr val="bg1"/>
            </a:solidFill>
            <a:ln>
              <a:solidFill>
                <a:schemeClr val="tx1"/>
              </a:solidFill>
            </a:ln>
          </p:spPr>
          <p:txBody>
            <a:bodyPr wrap="square" lIns="90000" tIns="108000" rtlCol="0">
              <a:spAutoFit/>
            </a:bodyPr>
            <a:lstStyle/>
            <a:p>
              <a:pPr algn="ctr" defTabSz="914400"/>
              <a:r>
                <a:rPr lang="ja-JP" altLang="en-US" sz="1400" dirty="0" smtClean="0">
                  <a:solidFill>
                    <a:prstClr val="black"/>
                  </a:solidFill>
                  <a:latin typeface="ＭＳ Ｐゴシック"/>
                  <a:cs typeface="メイリオ" panose="020B0604030504040204" pitchFamily="50" charset="-128"/>
                </a:rPr>
                <a:t>企業等</a:t>
              </a:r>
              <a:endParaRPr lang="en-US" altLang="ja-JP" sz="1400" dirty="0" smtClean="0">
                <a:solidFill>
                  <a:prstClr val="black"/>
                </a:solidFill>
                <a:latin typeface="ＭＳ Ｐゴシック"/>
                <a:cs typeface="メイリオ" panose="020B0604030504040204" pitchFamily="50" charset="-128"/>
              </a:endParaRPr>
            </a:p>
            <a:p>
              <a:pPr marL="84138" defTabSz="914400"/>
              <a:endParaRPr lang="en-US" altLang="ja-JP" sz="1400" dirty="0" smtClean="0">
                <a:solidFill>
                  <a:prstClr val="black"/>
                </a:solidFill>
                <a:latin typeface="ＭＳ Ｐゴシック"/>
                <a:cs typeface="メイリオ" panose="020B0604030504040204" pitchFamily="50" charset="-128"/>
              </a:endParaRPr>
            </a:p>
            <a:p>
              <a:pPr marL="84138" defTabSz="914400"/>
              <a:r>
                <a:rPr lang="ja-JP" altLang="en-US" sz="1400" dirty="0">
                  <a:solidFill>
                    <a:prstClr val="black"/>
                  </a:solidFill>
                  <a:latin typeface="ＭＳ Ｐゴシック"/>
                  <a:cs typeface="メイリオ" panose="020B0604030504040204" pitchFamily="50" charset="-128"/>
                </a:rPr>
                <a:t>課題</a:t>
              </a:r>
              <a:endParaRPr lang="en-US" altLang="ja-JP" sz="1400" dirty="0">
                <a:solidFill>
                  <a:prstClr val="black"/>
                </a:solidFill>
                <a:latin typeface="ＭＳ Ｐゴシック"/>
                <a:cs typeface="メイリオ" panose="020B0604030504040204" pitchFamily="50" charset="-128"/>
              </a:endParaRPr>
            </a:p>
            <a:p>
              <a:pPr marL="84138" defTabSz="914400"/>
              <a:r>
                <a:rPr lang="ja-JP" altLang="en-US" sz="1400" dirty="0" smtClean="0">
                  <a:solidFill>
                    <a:prstClr val="black"/>
                  </a:solidFill>
                  <a:latin typeface="ＭＳ Ｐゴシック"/>
                  <a:cs typeface="メイリオ" panose="020B0604030504040204" pitchFamily="50" charset="-128"/>
                </a:rPr>
                <a:t>・従業員の</a:t>
              </a:r>
              <a:r>
                <a:rPr lang="ja-JP" altLang="en-US" sz="1400" dirty="0">
                  <a:solidFill>
                    <a:prstClr val="black"/>
                  </a:solidFill>
                  <a:latin typeface="ＭＳ Ｐゴシック"/>
                  <a:cs typeface="メイリオ" panose="020B0604030504040204" pitchFamily="50" charset="-128"/>
                </a:rPr>
                <a:t>ワークライフ</a:t>
              </a:r>
              <a:r>
                <a:rPr lang="ja-JP" altLang="en-US" sz="1400" dirty="0" smtClean="0">
                  <a:solidFill>
                    <a:prstClr val="black"/>
                  </a:solidFill>
                  <a:latin typeface="ＭＳ Ｐゴシック"/>
                  <a:cs typeface="メイリオ" panose="020B0604030504040204" pitchFamily="50" charset="-128"/>
                </a:rPr>
                <a:t>　　</a:t>
              </a:r>
              <a:endParaRPr lang="en-US" altLang="ja-JP" sz="1400" dirty="0" smtClean="0">
                <a:solidFill>
                  <a:prstClr val="black"/>
                </a:solidFill>
                <a:latin typeface="ＭＳ Ｐゴシック"/>
                <a:cs typeface="メイリオ" panose="020B0604030504040204" pitchFamily="50" charset="-128"/>
              </a:endParaRPr>
            </a:p>
            <a:p>
              <a:pPr marL="84138" defTabSz="914400"/>
              <a:r>
                <a:rPr lang="ja-JP" altLang="en-US" sz="1400" dirty="0">
                  <a:solidFill>
                    <a:prstClr val="black"/>
                  </a:solidFill>
                  <a:latin typeface="ＭＳ Ｐゴシック"/>
                  <a:cs typeface="メイリオ" panose="020B0604030504040204" pitchFamily="50" charset="-128"/>
                </a:rPr>
                <a:t>　</a:t>
              </a:r>
              <a:r>
                <a:rPr lang="ja-JP" altLang="en-US" sz="1400" dirty="0" smtClean="0">
                  <a:solidFill>
                    <a:prstClr val="black"/>
                  </a:solidFill>
                  <a:latin typeface="ＭＳ Ｐゴシック"/>
                  <a:cs typeface="メイリオ" panose="020B0604030504040204" pitchFamily="50" charset="-128"/>
                </a:rPr>
                <a:t>バランスの向上</a:t>
              </a:r>
              <a:endParaRPr lang="en-US" altLang="ja-JP" sz="1400" dirty="0" smtClean="0">
                <a:solidFill>
                  <a:prstClr val="black"/>
                </a:solidFill>
                <a:latin typeface="ＭＳ Ｐゴシック"/>
                <a:cs typeface="メイリオ" panose="020B0604030504040204" pitchFamily="50" charset="-128"/>
              </a:endParaRPr>
            </a:p>
            <a:p>
              <a:pPr marL="84138" defTabSz="914400"/>
              <a:r>
                <a:rPr lang="ja-JP" altLang="en-US" sz="1400" dirty="0" smtClean="0">
                  <a:solidFill>
                    <a:prstClr val="black"/>
                  </a:solidFill>
                  <a:latin typeface="ＭＳ Ｐゴシック"/>
                  <a:cs typeface="メイリオ" panose="020B0604030504040204" pitchFamily="50" charset="-128"/>
                </a:rPr>
                <a:t>・</a:t>
              </a:r>
              <a:r>
                <a:rPr lang="en-US" altLang="ja-JP" sz="1400" dirty="0" smtClean="0">
                  <a:solidFill>
                    <a:prstClr val="black"/>
                  </a:solidFill>
                  <a:latin typeface="ＭＳ Ｐゴシック"/>
                  <a:cs typeface="メイリオ" panose="020B0604030504040204" pitchFamily="50" charset="-128"/>
                </a:rPr>
                <a:t>BCP</a:t>
              </a:r>
            </a:p>
            <a:p>
              <a:pPr marL="84138" defTabSz="914400"/>
              <a:r>
                <a:rPr lang="ja-JP" altLang="en-US" sz="1400" dirty="0" smtClean="0">
                  <a:solidFill>
                    <a:prstClr val="black"/>
                  </a:solidFill>
                  <a:latin typeface="ＭＳ Ｐゴシック"/>
                  <a:cs typeface="メイリオ" panose="020B0604030504040204" pitchFamily="50" charset="-128"/>
                </a:rPr>
                <a:t>・離職防止</a:t>
              </a:r>
              <a:endParaRPr lang="en-US" altLang="ja-JP" sz="1400" dirty="0" smtClean="0">
                <a:solidFill>
                  <a:prstClr val="black"/>
                </a:solidFill>
                <a:latin typeface="ＭＳ Ｐゴシック"/>
                <a:cs typeface="メイリオ" panose="020B0604030504040204" pitchFamily="50" charset="-128"/>
              </a:endParaRPr>
            </a:p>
            <a:p>
              <a:pPr marL="84138" defTabSz="914400"/>
              <a:r>
                <a:rPr lang="ja-JP" altLang="en-US" sz="1400" dirty="0" smtClean="0">
                  <a:solidFill>
                    <a:prstClr val="black"/>
                  </a:solidFill>
                  <a:latin typeface="ＭＳ Ｐゴシック"/>
                  <a:cs typeface="メイリオ" panose="020B0604030504040204" pitchFamily="50" charset="-128"/>
                </a:rPr>
                <a:t>・女性の活躍</a:t>
              </a:r>
              <a:endParaRPr lang="en-US" altLang="ja-JP" sz="1400" dirty="0" smtClean="0">
                <a:solidFill>
                  <a:prstClr val="black"/>
                </a:solidFill>
                <a:latin typeface="ＭＳ Ｐゴシック"/>
                <a:cs typeface="メイリオ" panose="020B0604030504040204" pitchFamily="50" charset="-128"/>
              </a:endParaRPr>
            </a:p>
            <a:p>
              <a:pPr marL="84138" defTabSz="914400"/>
              <a:r>
                <a:rPr lang="ja-JP" altLang="en-US" sz="1400" dirty="0">
                  <a:solidFill>
                    <a:prstClr val="black"/>
                  </a:solidFill>
                  <a:latin typeface="ＭＳ Ｐゴシック"/>
                  <a:cs typeface="メイリオ" panose="020B0604030504040204" pitchFamily="50" charset="-128"/>
                </a:rPr>
                <a:t>・</a:t>
              </a:r>
              <a:r>
                <a:rPr lang="ja-JP" altLang="en-US" sz="1400" dirty="0" smtClean="0">
                  <a:solidFill>
                    <a:prstClr val="black"/>
                  </a:solidFill>
                  <a:latin typeface="ＭＳ Ｐゴシック"/>
                  <a:cs typeface="メイリオ" panose="020B0604030504040204" pitchFamily="50" charset="-128"/>
                </a:rPr>
                <a:t>生産性の向上</a:t>
              </a:r>
              <a:endParaRPr lang="en-US" altLang="ja-JP" sz="1400" dirty="0" smtClean="0">
                <a:solidFill>
                  <a:prstClr val="black"/>
                </a:solidFill>
                <a:latin typeface="ＭＳ Ｐゴシック"/>
                <a:cs typeface="メイリオ" panose="020B0604030504040204" pitchFamily="50" charset="-128"/>
              </a:endParaRPr>
            </a:p>
            <a:p>
              <a:pPr marL="84138" defTabSz="914400"/>
              <a:r>
                <a:rPr lang="ja-JP" altLang="en-US" sz="1400" dirty="0" smtClean="0">
                  <a:solidFill>
                    <a:prstClr val="black"/>
                  </a:solidFill>
                  <a:latin typeface="ＭＳ Ｐゴシック"/>
                  <a:cs typeface="メイリオ" panose="020B0604030504040204" pitchFamily="50" charset="-128"/>
                </a:rPr>
                <a:t>・ダイバシティ</a:t>
              </a:r>
              <a:endParaRPr lang="en-US" altLang="ja-JP" sz="1400" dirty="0" smtClean="0">
                <a:solidFill>
                  <a:prstClr val="black"/>
                </a:solidFill>
                <a:latin typeface="ＭＳ Ｐゴシック"/>
                <a:cs typeface="メイリオ" panose="020B0604030504040204" pitchFamily="50" charset="-128"/>
              </a:endParaRPr>
            </a:p>
            <a:p>
              <a:pPr marL="84138" defTabSz="914400"/>
              <a:r>
                <a:rPr lang="ja-JP" altLang="en-US" sz="1400" dirty="0">
                  <a:solidFill>
                    <a:prstClr val="black"/>
                  </a:solidFill>
                  <a:latin typeface="ＭＳ Ｐゴシック"/>
                  <a:cs typeface="メイリオ" panose="020B0604030504040204" pitchFamily="50" charset="-128"/>
                </a:rPr>
                <a:t>・</a:t>
              </a:r>
              <a:r>
                <a:rPr lang="en-US" altLang="ja-JP" sz="1400" dirty="0" smtClean="0">
                  <a:solidFill>
                    <a:prstClr val="black"/>
                  </a:solidFill>
                  <a:latin typeface="ＭＳ Ｐゴシック"/>
                  <a:cs typeface="メイリオ" panose="020B0604030504040204" pitchFamily="50" charset="-128"/>
                </a:rPr>
                <a:t>BPR</a:t>
              </a:r>
              <a:r>
                <a:rPr lang="ja-JP" altLang="en-US" sz="1400" dirty="0" smtClean="0">
                  <a:solidFill>
                    <a:prstClr val="black"/>
                  </a:solidFill>
                  <a:latin typeface="ＭＳ Ｐゴシック"/>
                  <a:cs typeface="メイリオ" panose="020B0604030504040204" pitchFamily="50" charset="-128"/>
                </a:rPr>
                <a:t>　　など</a:t>
              </a:r>
              <a:endParaRPr lang="en-US" altLang="ja-JP" sz="1400" dirty="0" smtClean="0">
                <a:solidFill>
                  <a:prstClr val="black"/>
                </a:solidFill>
                <a:latin typeface="ＭＳ Ｐゴシック"/>
                <a:cs typeface="メイリオ" panose="020B0604030504040204" pitchFamily="50" charset="-128"/>
              </a:endParaRPr>
            </a:p>
            <a:p>
              <a:pPr marL="84138" defTabSz="914400"/>
              <a:endParaRPr lang="en-US" altLang="ja-JP" sz="1400" dirty="0">
                <a:solidFill>
                  <a:prstClr val="black"/>
                </a:solidFill>
                <a:latin typeface="ＭＳ Ｐゴシック"/>
                <a:cs typeface="メイリオ" panose="020B0604030504040204" pitchFamily="50" charset="-128"/>
              </a:endParaRPr>
            </a:p>
            <a:p>
              <a:pPr marL="84138" defTabSz="914400"/>
              <a:r>
                <a:rPr lang="ja-JP" altLang="en-US" sz="1400" b="1" dirty="0" smtClean="0">
                  <a:solidFill>
                    <a:srgbClr val="FF0000"/>
                  </a:solidFill>
                  <a:latin typeface="ＭＳ Ｐゴシック"/>
                  <a:cs typeface="メイリオ" panose="020B0604030504040204" pitchFamily="50" charset="-128"/>
                </a:rPr>
                <a:t>■テレワークの</a:t>
              </a:r>
              <a:endParaRPr lang="en-US" altLang="ja-JP" sz="1400" b="1" dirty="0" smtClean="0">
                <a:solidFill>
                  <a:srgbClr val="FF0000"/>
                </a:solidFill>
                <a:latin typeface="ＭＳ Ｐゴシック"/>
                <a:cs typeface="メイリオ" panose="020B0604030504040204" pitchFamily="50" charset="-128"/>
              </a:endParaRPr>
            </a:p>
            <a:p>
              <a:pPr marL="84138" defTabSz="914400"/>
              <a:r>
                <a:rPr lang="ja-JP" altLang="en-US" sz="1400" b="1" dirty="0">
                  <a:solidFill>
                    <a:srgbClr val="FF0000"/>
                  </a:solidFill>
                  <a:latin typeface="ＭＳ Ｐゴシック"/>
                  <a:cs typeface="メイリオ" panose="020B0604030504040204" pitchFamily="50" charset="-128"/>
                </a:rPr>
                <a:t>　</a:t>
              </a:r>
              <a:r>
                <a:rPr lang="ja-JP" altLang="en-US" sz="1400" b="1" dirty="0" smtClean="0">
                  <a:solidFill>
                    <a:srgbClr val="FF0000"/>
                  </a:solidFill>
                  <a:latin typeface="ＭＳ Ｐゴシック"/>
                  <a:cs typeface="メイリオ" panose="020B0604030504040204" pitchFamily="50" charset="-128"/>
                </a:rPr>
                <a:t>導入等の検討</a:t>
              </a:r>
              <a:endParaRPr lang="ja-JP" altLang="en-US" sz="1400" dirty="0" smtClean="0">
                <a:solidFill>
                  <a:prstClr val="black"/>
                </a:solidFill>
                <a:latin typeface="ＭＳ Ｐゴシック"/>
                <a:cs typeface="メイリオ" panose="020B0604030504040204" pitchFamily="50" charset="-128"/>
              </a:endParaRPr>
            </a:p>
          </p:txBody>
        </p:sp>
        <p:sp>
          <p:nvSpPr>
            <p:cNvPr id="19" name="正方形/長方形 18"/>
            <p:cNvSpPr/>
            <p:nvPr/>
          </p:nvSpPr>
          <p:spPr>
            <a:xfrm>
              <a:off x="736678" y="5387892"/>
              <a:ext cx="903045" cy="299835"/>
            </a:xfrm>
            <a:prstGeom prst="rect">
              <a:avLst/>
            </a:prstGeom>
            <a:noFill/>
          </p:spPr>
          <p:txBody>
            <a:bodyPr wrap="square">
              <a:spAutoFit/>
            </a:bodyPr>
            <a:lstStyle/>
            <a:p>
              <a:pPr algn="ctr" defTabSz="914400">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②派遣人材を決定</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0" name="右矢印 19"/>
            <p:cNvSpPr/>
            <p:nvPr/>
          </p:nvSpPr>
          <p:spPr>
            <a:xfrm>
              <a:off x="3100966" y="5245920"/>
              <a:ext cx="664852" cy="496438"/>
            </a:xfrm>
            <a:prstGeom prst="rightArrow">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anchor="ctr"/>
            <a:lstStyle/>
            <a:p>
              <a:pPr algn="ctr" defTabSz="914400">
                <a:defRPr/>
              </a:pPr>
              <a:endParaRPr lang="ja-JP" altLang="en-US" dirty="0">
                <a:solidFill>
                  <a:prstClr val="white"/>
                </a:solidFill>
                <a:latin typeface="メイリオ" panose="020B0604030504040204" pitchFamily="50" charset="-128"/>
                <a:ea typeface="メイリオ" panose="020B0604030504040204" pitchFamily="50" charset="-128"/>
                <a:cs typeface="メイリオ" panose="020B0604030504040204" pitchFamily="50" charset="-128"/>
              </a:endParaRPr>
            </a:p>
          </p:txBody>
        </p:sp>
        <p:sp>
          <p:nvSpPr>
            <p:cNvPr id="21" name="正方形/長方形 20"/>
            <p:cNvSpPr/>
            <p:nvPr/>
          </p:nvSpPr>
          <p:spPr>
            <a:xfrm>
              <a:off x="3016515" y="5367047"/>
              <a:ext cx="771462" cy="299835"/>
            </a:xfrm>
            <a:prstGeom prst="rect">
              <a:avLst/>
            </a:prstGeom>
          </p:spPr>
          <p:txBody>
            <a:bodyPr wrap="square">
              <a:spAutoFit/>
            </a:bodyPr>
            <a:lstStyle/>
            <a:p>
              <a:pPr algn="ctr" defTabSz="914400">
                <a:defRPr/>
              </a:pP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③</a:t>
              </a:r>
              <a:r>
                <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助言</a:t>
              </a:r>
              <a:r>
                <a:rPr lang="ja-JP" altLang="en-US" sz="1200" dirty="0"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rPr>
                <a:t>等</a:t>
              </a:r>
              <a:endParaRPr lang="ja-JP" altLang="en-US" sz="1200" dirty="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grpSp>
      <p:sp>
        <p:nvSpPr>
          <p:cNvPr id="22" name="円/楕円 21"/>
          <p:cNvSpPr/>
          <p:nvPr/>
        </p:nvSpPr>
        <p:spPr>
          <a:xfrm>
            <a:off x="3224808" y="4970666"/>
            <a:ext cx="2262251" cy="1296144"/>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defTabSz="914400"/>
            <a:r>
              <a:rPr lang="ja-JP" altLang="en-US" dirty="0" smtClean="0">
                <a:solidFill>
                  <a:prstClr val="black"/>
                </a:solidFill>
              </a:rPr>
              <a:t>テレワークの専門家</a:t>
            </a:r>
            <a:endParaRPr lang="ja-JP" altLang="en-US" dirty="0">
              <a:solidFill>
                <a:prstClr val="black"/>
              </a:solidFill>
            </a:endParaRPr>
          </a:p>
        </p:txBody>
      </p:sp>
      <p:sp>
        <p:nvSpPr>
          <p:cNvPr id="23" name="AutoShape 37"/>
          <p:cNvSpPr>
            <a:spLocks noChangeArrowheads="1"/>
          </p:cNvSpPr>
          <p:nvPr/>
        </p:nvSpPr>
        <p:spPr bwMode="auto">
          <a:xfrm>
            <a:off x="96964" y="692696"/>
            <a:ext cx="9558575" cy="2160240"/>
          </a:xfrm>
          <a:prstGeom prst="flowChartAlternateProcess">
            <a:avLst/>
          </a:prstGeom>
          <a:noFill/>
          <a:ln w="28575">
            <a:solidFill>
              <a:srgbClr val="FFC000"/>
            </a:solidFill>
            <a:headEnd/>
            <a:tailEnd/>
          </a:ln>
        </p:spPr>
        <p:style>
          <a:lnRef idx="2">
            <a:schemeClr val="accent1"/>
          </a:lnRef>
          <a:fillRef idx="1">
            <a:schemeClr val="lt1"/>
          </a:fillRef>
          <a:effectRef idx="0">
            <a:schemeClr val="accent1"/>
          </a:effectRef>
          <a:fontRef idx="minor">
            <a:schemeClr val="dk1"/>
          </a:fontRef>
        </p:style>
        <p:txBody>
          <a:bodyPr wrap="square" lIns="144000" rIns="144000" anchor="ctr">
            <a:normAutofit/>
          </a:bodyPr>
          <a:lstStyle/>
          <a:p>
            <a:pPr marL="182563" indent="-182563" algn="just" defTabSz="914400"/>
            <a:r>
              <a:rPr lang="ja-JP" altLang="en-US" dirty="0" smtClean="0">
                <a:solidFill>
                  <a:prstClr val="black"/>
                </a:solidFill>
                <a:latin typeface="ＭＳ Ｐゴシック"/>
                <a:cs typeface="メイリオ" panose="020B0604030504040204" pitchFamily="50" charset="-128"/>
              </a:rPr>
              <a:t>○　少子</a:t>
            </a:r>
            <a:r>
              <a:rPr lang="ja-JP" altLang="en-US" dirty="0">
                <a:solidFill>
                  <a:prstClr val="black"/>
                </a:solidFill>
                <a:latin typeface="ＭＳ Ｐゴシック"/>
                <a:cs typeface="メイリオ" panose="020B0604030504040204" pitchFamily="50" charset="-128"/>
              </a:rPr>
              <a:t>高齢化の急速な進展による生産年齢人口の減少が大きな社会的課題となるなか、女性や高齢者等を含め、労働人口の確保と労働生産性の向上が必要不可欠であり、「一億総活躍社会の実現」のため、テレワークを推進していく必要が</a:t>
            </a:r>
            <a:r>
              <a:rPr lang="ja-JP" altLang="en-US" dirty="0" smtClean="0">
                <a:solidFill>
                  <a:prstClr val="black"/>
                </a:solidFill>
                <a:latin typeface="ＭＳ Ｐゴシック"/>
                <a:cs typeface="メイリオ" panose="020B0604030504040204" pitchFamily="50" charset="-128"/>
              </a:rPr>
              <a:t>ある。</a:t>
            </a:r>
            <a:endParaRPr lang="en-US" altLang="ja-JP" dirty="0" smtClean="0">
              <a:solidFill>
                <a:prstClr val="black"/>
              </a:solidFill>
              <a:latin typeface="ＭＳ Ｐゴシック"/>
              <a:cs typeface="メイリオ" panose="020B0604030504040204" pitchFamily="50" charset="-128"/>
            </a:endParaRPr>
          </a:p>
          <a:p>
            <a:pPr marL="182563" indent="-182563" algn="just" defTabSz="914400">
              <a:spcBef>
                <a:spcPts val="900"/>
              </a:spcBef>
            </a:pPr>
            <a:r>
              <a:rPr lang="ja-JP" altLang="en-US" dirty="0" smtClean="0">
                <a:solidFill>
                  <a:prstClr val="black"/>
                </a:solidFill>
                <a:latin typeface="ＭＳ Ｐゴシック"/>
                <a:cs typeface="メイリオ" panose="020B0604030504040204" pitchFamily="50" charset="-128"/>
              </a:rPr>
              <a:t>○　テレワーク</a:t>
            </a:r>
            <a:r>
              <a:rPr lang="ja-JP" altLang="en-US" dirty="0">
                <a:solidFill>
                  <a:prstClr val="black"/>
                </a:solidFill>
                <a:latin typeface="ＭＳ Ｐゴシック"/>
                <a:cs typeface="メイリオ" panose="020B0604030504040204" pitchFamily="50" charset="-128"/>
              </a:rPr>
              <a:t>の</a:t>
            </a:r>
            <a:r>
              <a:rPr lang="ja-JP" altLang="en-US" dirty="0" smtClean="0">
                <a:solidFill>
                  <a:prstClr val="black"/>
                </a:solidFill>
                <a:latin typeface="ＭＳ Ｐゴシック"/>
                <a:cs typeface="メイリオ" panose="020B0604030504040204" pitchFamily="50" charset="-128"/>
              </a:rPr>
              <a:t>導入等を</a:t>
            </a:r>
            <a:r>
              <a:rPr lang="ja-JP" altLang="en-US" dirty="0">
                <a:solidFill>
                  <a:prstClr val="black"/>
                </a:solidFill>
                <a:latin typeface="ＭＳ Ｐゴシック"/>
                <a:cs typeface="メイリオ" panose="020B0604030504040204" pitchFamily="50" charset="-128"/>
              </a:rPr>
              <a:t>検討</a:t>
            </a:r>
            <a:r>
              <a:rPr lang="ja-JP" altLang="en-US" dirty="0" smtClean="0">
                <a:solidFill>
                  <a:prstClr val="black"/>
                </a:solidFill>
                <a:latin typeface="ＭＳ Ｐゴシック"/>
                <a:cs typeface="メイリオ" panose="020B0604030504040204" pitchFamily="50" charset="-128"/>
              </a:rPr>
              <a:t>する企業等に</a:t>
            </a:r>
            <a:r>
              <a:rPr lang="ja-JP" altLang="en-US" dirty="0">
                <a:solidFill>
                  <a:prstClr val="black"/>
                </a:solidFill>
                <a:latin typeface="ＭＳ Ｐゴシック"/>
                <a:cs typeface="メイリオ" panose="020B0604030504040204" pitchFamily="50" charset="-128"/>
              </a:rPr>
              <a:t>対して、テレワークの知見、ノウハウ等を有する専門家としてテレワークマネージャーを派遣し、テレワークの</a:t>
            </a:r>
            <a:r>
              <a:rPr lang="ja-JP" altLang="en-US" dirty="0" smtClean="0">
                <a:solidFill>
                  <a:prstClr val="black"/>
                </a:solidFill>
                <a:latin typeface="ＭＳ Ｐゴシック"/>
                <a:cs typeface="メイリオ" panose="020B0604030504040204" pitchFamily="50" charset="-128"/>
              </a:rPr>
              <a:t>導入等に</a:t>
            </a:r>
            <a:r>
              <a:rPr lang="ja-JP" altLang="en-US" dirty="0">
                <a:solidFill>
                  <a:prstClr val="black"/>
                </a:solidFill>
                <a:latin typeface="ＭＳ Ｐゴシック"/>
                <a:cs typeface="メイリオ" panose="020B0604030504040204" pitchFamily="50" charset="-128"/>
              </a:rPr>
              <a:t>関する助言、提言、情報提供</a:t>
            </a:r>
            <a:r>
              <a:rPr lang="ja-JP" altLang="en-US" dirty="0" smtClean="0">
                <a:solidFill>
                  <a:prstClr val="black"/>
                </a:solidFill>
                <a:latin typeface="ＭＳ Ｐゴシック"/>
                <a:cs typeface="メイリオ" panose="020B0604030504040204" pitchFamily="50" charset="-128"/>
              </a:rPr>
              <a:t>等</a:t>
            </a:r>
            <a:r>
              <a:rPr lang="ja-JP" altLang="en-US" dirty="0" smtClean="0">
                <a:solidFill>
                  <a:prstClr val="black"/>
                </a:solidFill>
              </a:rPr>
              <a:t>を実施することにより、テレワークの普及を推進を図る。</a:t>
            </a:r>
            <a:endParaRPr lang="en-US" altLang="ja-JP" dirty="0" smtClean="0">
              <a:solidFill>
                <a:prstClr val="black"/>
              </a:solidFill>
            </a:endParaRPr>
          </a:p>
        </p:txBody>
      </p:sp>
      <p:sp>
        <p:nvSpPr>
          <p:cNvPr id="13" name="正方形/長方形 12"/>
          <p:cNvSpPr/>
          <p:nvPr/>
        </p:nvSpPr>
        <p:spPr>
          <a:xfrm>
            <a:off x="9357360" y="10160"/>
            <a:ext cx="833120" cy="4978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円/楕円 23"/>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21</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3022591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大項目"/>
          <p:cNvSpPr txBox="1"/>
          <p:nvPr/>
        </p:nvSpPr>
        <p:spPr>
          <a:xfrm>
            <a:off x="0" y="50779"/>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a:latin typeface="HGP創英角ｺﾞｼｯｸUB" pitchFamily="50" charset="-128"/>
                <a:ea typeface="HGP創英角ｺﾞｼｯｸUB" pitchFamily="50" charset="-128"/>
                <a:cs typeface="Courier New" pitchFamily="49" charset="0"/>
              </a:rPr>
              <a:t>Ⅰ</a:t>
            </a:r>
            <a:r>
              <a:rPr lang="ja-JP" altLang="en-US" sz="2200" dirty="0" err="1" smtClean="0">
                <a:latin typeface="HGP創英角ｺﾞｼｯｸUB" pitchFamily="50" charset="-128"/>
                <a:ea typeface="HGP創英角ｺﾞｼｯｸUB" pitchFamily="50" charset="-128"/>
                <a:cs typeface="Courier New" pitchFamily="49" charset="0"/>
              </a:rPr>
              <a:t>．</a:t>
            </a:r>
            <a:r>
              <a:rPr lang="ja-JP" altLang="en-US" sz="2200" dirty="0" smtClean="0">
                <a:latin typeface="HGP創英角ｺﾞｼｯｸUB" pitchFamily="50" charset="-128"/>
                <a:ea typeface="HGP創英角ｺﾞｼｯｸUB" pitchFamily="50" charset="-128"/>
                <a:cs typeface="Courier New" pitchFamily="49" charset="0"/>
              </a:rPr>
              <a:t>地方創生と経済好循環の確立</a:t>
            </a:r>
            <a:r>
              <a:rPr lang="en-US" altLang="ja-JP" sz="20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 </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　２．</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を活用した地域の活性化　</a:t>
            </a:r>
            <a:r>
              <a:rPr lang="en-US" altLang="ja-JP" sz="1600" dirty="0" smtClean="0">
                <a:latin typeface="HGP創英角ｺﾞｼｯｸUB" pitchFamily="50" charset="-128"/>
                <a:ea typeface="HGP創英角ｺﾞｼｯｸUB" pitchFamily="50" charset="-128"/>
                <a:cs typeface="Courier New" pitchFamily="49" charset="0"/>
              </a:rPr>
              <a:t>-</a:t>
            </a:r>
            <a:endParaRPr lang="en-US" altLang="ja-JP" sz="1600" dirty="0">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63" name="角丸四角形 62"/>
          <p:cNvSpPr/>
          <p:nvPr/>
        </p:nvSpPr>
        <p:spPr>
          <a:xfrm rot="16200000">
            <a:off x="3825365" y="-2356900"/>
            <a:ext cx="2083582" cy="9488218"/>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64" name="Rectangle 4"/>
          <p:cNvSpPr>
            <a:spLocks noChangeArrowheads="1"/>
          </p:cNvSpPr>
          <p:nvPr/>
        </p:nvSpPr>
        <p:spPr bwMode="auto">
          <a:xfrm>
            <a:off x="314964" y="2507168"/>
            <a:ext cx="9296300" cy="803297"/>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indent="-285750">
              <a:lnSpc>
                <a:spcPct val="110000"/>
              </a:lnSpc>
              <a:spcBef>
                <a:spcPts val="400"/>
              </a:spcBef>
              <a:buClr>
                <a:srgbClr val="FF9900"/>
              </a:buClr>
              <a:buSzPct val="120000"/>
              <a:buFont typeface="Arial" pitchFamily="34" charset="0"/>
              <a:buChar char="•"/>
              <a:defRPr/>
            </a:pPr>
            <a:r>
              <a:rPr lang="ja-JP" altLang="en-US" sz="1400" dirty="0">
                <a:ln w="1905"/>
                <a:latin typeface="ＭＳ 明朝" panose="02020609040205080304" pitchFamily="17" charset="-128"/>
                <a:ea typeface="ＭＳ 明朝" panose="02020609040205080304" pitchFamily="17" charset="-128"/>
              </a:rPr>
              <a:t>人や仕事の地方への流れを促進し、地方でも都会と同じように働ける環境を実現する「ふるさとテレワーク」の全国への拡大・定着を図るため、引き続き、ふるさとテレワークを導入する全国の自治体等に対して、導入経費の補助等を</a:t>
            </a:r>
            <a:r>
              <a:rPr lang="ja-JP" altLang="en-US" sz="1400" dirty="0" smtClean="0">
                <a:ln w="1905"/>
                <a:latin typeface="ＭＳ 明朝" panose="02020609040205080304" pitchFamily="17" charset="-128"/>
                <a:ea typeface="ＭＳ 明朝" panose="02020609040205080304" pitchFamily="17" charset="-128"/>
              </a:rPr>
              <a:t>行う。</a:t>
            </a:r>
            <a:endParaRPr lang="ja-JP" altLang="en-US" sz="1400" dirty="0">
              <a:ln w="1905"/>
              <a:latin typeface="ＭＳ 明朝" panose="02020609040205080304" pitchFamily="17" charset="-128"/>
              <a:ea typeface="ＭＳ 明朝" panose="02020609040205080304" pitchFamily="17" charset="-128"/>
            </a:endParaRPr>
          </a:p>
        </p:txBody>
      </p:sp>
      <p:sp>
        <p:nvSpPr>
          <p:cNvPr id="65" name="テキスト ボックス 64"/>
          <p:cNvSpPr txBox="1"/>
          <p:nvPr/>
        </p:nvSpPr>
        <p:spPr>
          <a:xfrm>
            <a:off x="196425" y="1345418"/>
            <a:ext cx="9565332"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ja-JP" altLang="en-US" dirty="0">
                <a:ln w="1905"/>
                <a:latin typeface="HGP創英角ｺﾞｼｯｸUB" pitchFamily="50" charset="-128"/>
                <a:ea typeface="HGP創英角ｺﾞｼｯｸUB" pitchFamily="50" charset="-128"/>
              </a:rPr>
              <a:t>　ふるさとテレワーク推進事業</a:t>
            </a:r>
          </a:p>
        </p:txBody>
      </p:sp>
      <p:sp>
        <p:nvSpPr>
          <p:cNvPr id="10" name="中項目"/>
          <p:cNvSpPr/>
          <p:nvPr/>
        </p:nvSpPr>
        <p:spPr>
          <a:xfrm>
            <a:off x="130471" y="760494"/>
            <a:ext cx="7483030" cy="407124"/>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pPr defTabSz="914283"/>
            <a:r>
              <a:rPr lang="en-US" altLang="ja-JP" sz="2000" dirty="0">
                <a:solidFill>
                  <a:prstClr val="black"/>
                </a:solidFill>
                <a:latin typeface="HGP創英角ｺﾞｼｯｸUB" pitchFamily="50" charset="-128"/>
                <a:ea typeface="HGP創英角ｺﾞｼｯｸUB" pitchFamily="50" charset="-128"/>
              </a:rPr>
              <a:t>(4)</a:t>
            </a:r>
            <a:r>
              <a:rPr lang="ja-JP" altLang="en-US" sz="2000" dirty="0">
                <a:solidFill>
                  <a:prstClr val="black"/>
                </a:solidFill>
                <a:latin typeface="HGP創英角ｺﾞｼｯｸUB" pitchFamily="50" charset="-128"/>
                <a:ea typeface="HGP創英角ｺﾞｼｯｸUB" pitchFamily="50" charset="-128"/>
              </a:rPr>
              <a:t>地方創生に資する新たな</a:t>
            </a:r>
            <a:r>
              <a:rPr lang="ja-JP" altLang="en-US" sz="2000" dirty="0" smtClean="0">
                <a:solidFill>
                  <a:prstClr val="black"/>
                </a:solidFill>
                <a:latin typeface="HGP創英角ｺﾞｼｯｸUB" pitchFamily="50" charset="-128"/>
                <a:ea typeface="HGP創英角ｺﾞｼｯｸUB" pitchFamily="50" charset="-128"/>
              </a:rPr>
              <a:t>テレワーク（</a:t>
            </a:r>
            <a:r>
              <a:rPr lang="ja-JP" altLang="en-US" sz="2000" dirty="0">
                <a:solidFill>
                  <a:prstClr val="black"/>
                </a:solidFill>
                <a:latin typeface="HGP創英角ｺﾞｼｯｸUB" pitchFamily="50" charset="-128"/>
                <a:ea typeface="HGP創英角ｺﾞｼｯｸUB" pitchFamily="50" charset="-128"/>
              </a:rPr>
              <a:t>ふるさとテレワーク）の推進　</a:t>
            </a:r>
          </a:p>
        </p:txBody>
      </p:sp>
      <p:sp>
        <p:nvSpPr>
          <p:cNvPr id="11" name="テキスト ボックス 10"/>
          <p:cNvSpPr txBox="1"/>
          <p:nvPr/>
        </p:nvSpPr>
        <p:spPr>
          <a:xfrm>
            <a:off x="573224" y="1894770"/>
            <a:ext cx="5688797" cy="492443"/>
          </a:xfrm>
          <a:prstGeom prst="rect">
            <a:avLst/>
          </a:prstGeom>
          <a:noFill/>
          <a:ln w="12700">
            <a:noFill/>
            <a:prstDash val="lgDash"/>
          </a:ln>
        </p:spPr>
        <p:txBody>
          <a:bodyPr wrap="square" rtlCol="0">
            <a:spAutoFit/>
          </a:bodyPr>
          <a:lstStyle/>
          <a:p>
            <a:pPr defTabSz="914283"/>
            <a:r>
              <a:rPr lang="en-US" altLang="ja-JP" sz="1300" dirty="0">
                <a:solidFill>
                  <a:prstClr val="black"/>
                </a:solidFill>
              </a:rPr>
              <a:t>【</a:t>
            </a:r>
            <a:r>
              <a:rPr lang="ja-JP" altLang="en-US" sz="1300" dirty="0">
                <a:solidFill>
                  <a:prstClr val="black"/>
                </a:solidFill>
              </a:rPr>
              <a:t>予算</a:t>
            </a:r>
            <a:r>
              <a:rPr lang="en-US" altLang="ja-JP" sz="1300" dirty="0">
                <a:solidFill>
                  <a:prstClr val="black"/>
                </a:solidFill>
              </a:rPr>
              <a:t>】</a:t>
            </a:r>
            <a:r>
              <a:rPr lang="ja-JP" altLang="en-US" sz="1300" dirty="0">
                <a:solidFill>
                  <a:prstClr val="black"/>
                </a:solidFill>
              </a:rPr>
              <a:t>　ふるさとテレワーク推進事業　９．０億円</a:t>
            </a:r>
            <a:endParaRPr lang="en-US" altLang="ja-JP" sz="1300" dirty="0">
              <a:solidFill>
                <a:prstClr val="black"/>
              </a:solidFill>
            </a:endParaRPr>
          </a:p>
          <a:p>
            <a:pPr defTabSz="914283"/>
            <a:r>
              <a:rPr lang="ja-JP" altLang="en-US" sz="1300" dirty="0">
                <a:solidFill>
                  <a:prstClr val="black"/>
                </a:solidFill>
              </a:rPr>
              <a:t>　　　　　 （２８年度　７．２億円）　　　</a:t>
            </a:r>
            <a:endParaRPr lang="en-US" altLang="ja-JP" sz="1300" dirty="0">
              <a:solidFill>
                <a:prstClr val="black"/>
              </a:solidFill>
            </a:endParaRPr>
          </a:p>
        </p:txBody>
      </p:sp>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9228" y="3564530"/>
            <a:ext cx="5681256" cy="320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円/楕円 13"/>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22</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006926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大項目"/>
          <p:cNvSpPr txBox="1"/>
          <p:nvPr/>
        </p:nvSpPr>
        <p:spPr>
          <a:xfrm>
            <a:off x="0" y="50779"/>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a:latin typeface="HGP創英角ｺﾞｼｯｸUB" pitchFamily="50" charset="-128"/>
                <a:ea typeface="HGP創英角ｺﾞｼｯｸUB" pitchFamily="50" charset="-128"/>
                <a:cs typeface="Courier New" pitchFamily="49" charset="0"/>
              </a:rPr>
              <a:t>Ⅱ</a:t>
            </a:r>
            <a:r>
              <a:rPr lang="ja-JP" altLang="en-US" sz="2200" dirty="0" err="1">
                <a:latin typeface="HGP創英角ｺﾞｼｯｸUB" pitchFamily="50" charset="-128"/>
                <a:ea typeface="HGP創英角ｺﾞｼｯｸUB" pitchFamily="50" charset="-128"/>
                <a:cs typeface="Courier New" pitchFamily="49" charset="0"/>
              </a:rPr>
              <a:t>．</a:t>
            </a:r>
            <a:r>
              <a:rPr lang="ja-JP" altLang="en-US" sz="2200" dirty="0">
                <a:latin typeface="HGP創英角ｺﾞｼｯｸUB" pitchFamily="50" charset="-128"/>
                <a:ea typeface="HGP創英角ｺﾞｼｯｸUB" pitchFamily="50" charset="-128"/>
                <a:cs typeface="Courier New" pitchFamily="49" charset="0"/>
              </a:rPr>
              <a:t>世界最先端の</a:t>
            </a:r>
            <a:r>
              <a:rPr lang="en-US" altLang="ja-JP" sz="2200" dirty="0">
                <a:latin typeface="HGP創英角ｺﾞｼｯｸUB" pitchFamily="50" charset="-128"/>
                <a:ea typeface="HGP創英角ｺﾞｼｯｸUB" pitchFamily="50" charset="-128"/>
                <a:cs typeface="Courier New" pitchFamily="49" charset="0"/>
              </a:rPr>
              <a:t>ICT</a:t>
            </a:r>
            <a:r>
              <a:rPr lang="ja-JP" altLang="en-US" sz="2200" dirty="0">
                <a:latin typeface="HGP創英角ｺﾞｼｯｸUB" pitchFamily="50" charset="-128"/>
                <a:ea typeface="HGP創英角ｺﾞｼｯｸUB" pitchFamily="50" charset="-128"/>
                <a:cs typeface="Courier New" pitchFamily="49" charset="0"/>
              </a:rPr>
              <a:t>大国へ  </a:t>
            </a:r>
            <a:r>
              <a:rPr lang="en-US" altLang="ja-JP" sz="1600" dirty="0">
                <a:latin typeface="HGP創英角ｺﾞｼｯｸUB" pitchFamily="50" charset="-128"/>
                <a:ea typeface="HGP創英角ｺﾞｼｯｸUB" pitchFamily="50" charset="-128"/>
                <a:cs typeface="Courier New" pitchFamily="49" charset="0"/>
              </a:rPr>
              <a:t>-4</a:t>
            </a:r>
            <a:r>
              <a:rPr lang="ja-JP" altLang="en-US" sz="1600" dirty="0" err="1">
                <a:latin typeface="HGP創英角ｺﾞｼｯｸUB" pitchFamily="50" charset="-128"/>
                <a:ea typeface="HGP創英角ｺﾞｼｯｸUB" pitchFamily="50" charset="-128"/>
                <a:cs typeface="Courier New" pitchFamily="49" charset="0"/>
              </a:rPr>
              <a:t>．</a:t>
            </a:r>
            <a:r>
              <a:rPr lang="ja-JP" altLang="en-US" sz="1600" dirty="0">
                <a:latin typeface="HGP創英角ｺﾞｼｯｸUB" pitchFamily="50" charset="-128"/>
                <a:ea typeface="HGP創英角ｺﾞｼｯｸUB" pitchFamily="50" charset="-128"/>
                <a:cs typeface="Courier New" pitchFamily="49" charset="0"/>
              </a:rPr>
              <a:t>生産性向上につながる</a:t>
            </a:r>
            <a:r>
              <a:rPr lang="en-US" altLang="ja-JP" sz="1600" dirty="0" err="1">
                <a:latin typeface="HGP創英角ｺﾞｼｯｸUB" pitchFamily="50" charset="-128"/>
                <a:ea typeface="HGP創英角ｺﾞｼｯｸUB" pitchFamily="50" charset="-128"/>
                <a:cs typeface="Courier New" pitchFamily="49" charset="0"/>
              </a:rPr>
              <a:t>IoT</a:t>
            </a:r>
            <a:r>
              <a:rPr lang="ja-JP" altLang="en-US" sz="1600" dirty="0">
                <a:latin typeface="HGP創英角ｺﾞｼｯｸUB" pitchFamily="50" charset="-128"/>
                <a:ea typeface="HGP創英角ｺﾞｼｯｸUB" pitchFamily="50" charset="-128"/>
                <a:cs typeface="Courier New" pitchFamily="49" charset="0"/>
              </a:rPr>
              <a:t>・ビッグデータ・</a:t>
            </a:r>
            <a:r>
              <a:rPr lang="en-US" altLang="ja-JP" sz="1600" dirty="0">
                <a:latin typeface="HGP創英角ｺﾞｼｯｸUB" pitchFamily="50" charset="-128"/>
                <a:ea typeface="HGP創英角ｺﾞｼｯｸUB" pitchFamily="50" charset="-128"/>
                <a:cs typeface="Courier New" pitchFamily="49" charset="0"/>
              </a:rPr>
              <a:t>AI</a:t>
            </a:r>
            <a:r>
              <a:rPr lang="ja-JP" altLang="en-US" sz="1600" dirty="0">
                <a:latin typeface="HGP創英角ｺﾞｼｯｸUB" pitchFamily="50" charset="-128"/>
                <a:ea typeface="HGP創英角ｺﾞｼｯｸUB" pitchFamily="50" charset="-128"/>
                <a:cs typeface="Courier New" pitchFamily="49" charset="0"/>
              </a:rPr>
              <a:t>等の活用推進</a:t>
            </a:r>
            <a:r>
              <a:rPr lang="en-US" altLang="ja-JP" sz="1600" dirty="0">
                <a:latin typeface="HGP創英角ｺﾞｼｯｸUB" pitchFamily="50" charset="-128"/>
                <a:ea typeface="HGP創英角ｺﾞｼｯｸUB" pitchFamily="50" charset="-128"/>
                <a:cs typeface="Courier New" pitchFamily="49" charset="0"/>
              </a:rPr>
              <a:t>- </a:t>
            </a:r>
            <a:endParaRPr lang="ja-JP" altLang="en-US" sz="1600" dirty="0">
              <a:latin typeface="HGP創英角ｺﾞｼｯｸUB" pitchFamily="50" charset="-128"/>
              <a:ea typeface="HGP創英角ｺﾞｼｯｸUB" pitchFamily="50" charset="-128"/>
              <a:cs typeface="Courier New" pitchFamily="49" charset="0"/>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63" name="角丸四角形 62"/>
          <p:cNvSpPr/>
          <p:nvPr/>
        </p:nvSpPr>
        <p:spPr>
          <a:xfrm rot="16200000">
            <a:off x="3935849" y="-2487927"/>
            <a:ext cx="1821527" cy="9488218"/>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64" name="Rectangle 4"/>
          <p:cNvSpPr>
            <a:spLocks noChangeArrowheads="1"/>
          </p:cNvSpPr>
          <p:nvPr/>
        </p:nvSpPr>
        <p:spPr bwMode="auto">
          <a:xfrm>
            <a:off x="304850" y="2278568"/>
            <a:ext cx="9296300" cy="803297"/>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lnSpc>
                <a:spcPct val="110000"/>
              </a:lnSpc>
              <a:spcBef>
                <a:spcPts val="400"/>
              </a:spcBef>
              <a:buClr>
                <a:srgbClr val="FF9900"/>
              </a:buClr>
              <a:buSzPct val="120000"/>
              <a:buFont typeface="Arial" pitchFamily="34" charset="0"/>
              <a:buChar char="•"/>
              <a:defRPr/>
            </a:pPr>
            <a:r>
              <a:rPr lang="ja-JP" altLang="en-US" sz="1400" dirty="0" smtClean="0">
                <a:latin typeface="ＭＳ 明朝" pitchFamily="17" charset="-128"/>
                <a:ea typeface="ＭＳ 明朝" pitchFamily="17" charset="-128"/>
              </a:rPr>
              <a:t>第４次</a:t>
            </a:r>
            <a:r>
              <a:rPr lang="ja-JP" altLang="en-US" sz="1400" dirty="0">
                <a:latin typeface="ＭＳ 明朝" pitchFamily="17" charset="-128"/>
                <a:ea typeface="ＭＳ 明朝" pitchFamily="17" charset="-128"/>
              </a:rPr>
              <a:t>産業革命の実現に向け、</a:t>
            </a:r>
            <a:r>
              <a:rPr lang="en-US" altLang="ja-JP" sz="1400" dirty="0" err="1">
                <a:latin typeface="ＭＳ 明朝" pitchFamily="17" charset="-128"/>
                <a:ea typeface="ＭＳ 明朝" pitchFamily="17" charset="-128"/>
              </a:rPr>
              <a:t>IoT</a:t>
            </a:r>
            <a:r>
              <a:rPr lang="ja-JP" altLang="en-US" sz="1400" dirty="0">
                <a:latin typeface="ＭＳ 明朝" pitchFamily="17" charset="-128"/>
                <a:ea typeface="ＭＳ 明朝" pitchFamily="17" charset="-128"/>
              </a:rPr>
              <a:t>サービスの創出・展開に当たって克服すべき課題の解決に資するリファレンス（参照）モデルを構築するとともに、データ利活用の促進に必要なルールの明確化等を行うための実証事業等に取り組む。</a:t>
            </a:r>
          </a:p>
        </p:txBody>
      </p:sp>
      <p:sp>
        <p:nvSpPr>
          <p:cNvPr id="65" name="テキスト ボックス 64"/>
          <p:cNvSpPr txBox="1"/>
          <p:nvPr/>
        </p:nvSpPr>
        <p:spPr>
          <a:xfrm>
            <a:off x="196425" y="1345418"/>
            <a:ext cx="9565332"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ja-JP" altLang="en-US" dirty="0">
                <a:ln w="1905"/>
                <a:latin typeface="HGP創英角ｺﾞｼｯｸUB" pitchFamily="50" charset="-128"/>
                <a:ea typeface="HGP創英角ｺﾞｼｯｸUB" pitchFamily="50" charset="-128"/>
              </a:rPr>
              <a:t>　</a:t>
            </a:r>
            <a:r>
              <a:rPr lang="en-US" altLang="ja-JP" dirty="0" err="1">
                <a:ln w="1905"/>
                <a:latin typeface="HGP創英角ｺﾞｼｯｸUB" pitchFamily="50" charset="-128"/>
                <a:ea typeface="HGP創英角ｺﾞｼｯｸUB" pitchFamily="50" charset="-128"/>
              </a:rPr>
              <a:t>IoT</a:t>
            </a:r>
            <a:r>
              <a:rPr lang="ja-JP" altLang="en-US" dirty="0">
                <a:ln w="1905"/>
                <a:latin typeface="HGP創英角ｺﾞｼｯｸUB" pitchFamily="50" charset="-128"/>
                <a:ea typeface="HGP創英角ｺﾞｼｯｸUB" pitchFamily="50" charset="-128"/>
              </a:rPr>
              <a:t>サービス創出支援</a:t>
            </a:r>
            <a:r>
              <a:rPr lang="ja-JP" altLang="en-US" dirty="0" smtClean="0">
                <a:ln w="1905"/>
                <a:latin typeface="HGP創英角ｺﾞｼｯｸUB" pitchFamily="50" charset="-128"/>
                <a:ea typeface="HGP創英角ｺﾞｼｯｸUB" pitchFamily="50" charset="-128"/>
              </a:rPr>
              <a:t>事業</a:t>
            </a:r>
            <a:endParaRPr lang="ja-JP" altLang="en-US" dirty="0">
              <a:ln w="1905"/>
              <a:latin typeface="HGP創英角ｺﾞｼｯｸUB" pitchFamily="50" charset="-128"/>
              <a:ea typeface="HGP創英角ｺﾞｼｯｸUB" pitchFamily="50" charset="-128"/>
            </a:endParaRPr>
          </a:p>
        </p:txBody>
      </p:sp>
      <p:sp>
        <p:nvSpPr>
          <p:cNvPr id="12" name="テキスト ボックス 102"/>
          <p:cNvSpPr txBox="1"/>
          <p:nvPr/>
        </p:nvSpPr>
        <p:spPr>
          <a:xfrm>
            <a:off x="431620" y="1761515"/>
            <a:ext cx="6896280" cy="492443"/>
          </a:xfrm>
          <a:prstGeom prst="rect">
            <a:avLst/>
          </a:prstGeom>
          <a:noFill/>
          <a:ln w="12700">
            <a:noFill/>
            <a:prstDash val="lgDash"/>
          </a:ln>
        </p:spPr>
        <p:txBody>
          <a:bodyPr wrap="square" rtlCol="0">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r>
              <a:rPr lang="en-US" altLang="ja-JP" sz="1300" dirty="0" smtClean="0">
                <a:solidFill>
                  <a:prstClr val="black"/>
                </a:solidFill>
                <a:latin typeface="+mn-ea"/>
              </a:rPr>
              <a:t>【</a:t>
            </a:r>
            <a:r>
              <a:rPr lang="ja-JP" altLang="en-US" sz="1300" dirty="0" smtClean="0">
                <a:solidFill>
                  <a:prstClr val="black"/>
                </a:solidFill>
                <a:latin typeface="+mn-ea"/>
              </a:rPr>
              <a:t>予算</a:t>
            </a:r>
            <a:r>
              <a:rPr lang="en-US" altLang="ja-JP" sz="1300" dirty="0" smtClean="0">
                <a:solidFill>
                  <a:prstClr val="black"/>
                </a:solidFill>
                <a:latin typeface="+mn-ea"/>
              </a:rPr>
              <a:t>】</a:t>
            </a:r>
            <a:r>
              <a:rPr lang="ja-JP" altLang="en-US" sz="1300" dirty="0" smtClean="0">
                <a:solidFill>
                  <a:prstClr val="black"/>
                </a:solidFill>
                <a:latin typeface="+mn-ea"/>
              </a:rPr>
              <a:t>　</a:t>
            </a:r>
            <a:r>
              <a:rPr lang="en-US" altLang="ja-JP" sz="1300" dirty="0"/>
              <a:t> </a:t>
            </a:r>
            <a:r>
              <a:rPr lang="en-US" altLang="ja-JP" sz="1300" dirty="0" err="1"/>
              <a:t>IoT</a:t>
            </a:r>
            <a:r>
              <a:rPr lang="ja-JP" altLang="en-US" sz="1300" dirty="0"/>
              <a:t>サービス創出支援事業　</a:t>
            </a:r>
            <a:r>
              <a:rPr lang="ja-JP" altLang="en-US" sz="1300" dirty="0" smtClean="0"/>
              <a:t>１３．３億円</a:t>
            </a:r>
            <a:r>
              <a:rPr lang="en-US" altLang="ja-JP" sz="1300" dirty="0"/>
              <a:t>【</a:t>
            </a:r>
            <a:r>
              <a:rPr lang="ja-JP" altLang="en-US" sz="1300" dirty="0"/>
              <a:t>新規</a:t>
            </a:r>
            <a:r>
              <a:rPr lang="en-US" altLang="ja-JP" sz="1300" dirty="0"/>
              <a:t>】</a:t>
            </a:r>
          </a:p>
          <a:p>
            <a:r>
              <a:rPr lang="ja-JP" altLang="en-US" sz="1300" dirty="0"/>
              <a:t>　　　　　　（２８年度補正予算　７．０億円）</a:t>
            </a:r>
          </a:p>
        </p:txBody>
      </p:sp>
      <p:sp>
        <p:nvSpPr>
          <p:cNvPr id="177" name="中項目"/>
          <p:cNvSpPr/>
          <p:nvPr/>
        </p:nvSpPr>
        <p:spPr>
          <a:xfrm>
            <a:off x="63578" y="765968"/>
            <a:ext cx="6653604"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en-US" altLang="ja-JP" sz="2000" dirty="0" smtClean="0">
                <a:solidFill>
                  <a:prstClr val="black"/>
                </a:solidFill>
                <a:latin typeface="HGP創英角ｺﾞｼｯｸUB" pitchFamily="50" charset="-128"/>
                <a:ea typeface="HGP創英角ｺﾞｼｯｸUB" pitchFamily="50" charset="-128"/>
              </a:rPr>
              <a:t>(4)</a:t>
            </a:r>
            <a:r>
              <a:rPr lang="en-US" altLang="ja-JP" sz="2000" dirty="0" err="1" smtClean="0">
                <a:solidFill>
                  <a:prstClr val="black"/>
                </a:solidFill>
                <a:latin typeface="HGP創英角ｺﾞｼｯｸUB" pitchFamily="50" charset="-128"/>
                <a:ea typeface="HGP創英角ｺﾞｼｯｸUB" pitchFamily="50" charset="-128"/>
              </a:rPr>
              <a:t>IoT</a:t>
            </a:r>
            <a:r>
              <a:rPr lang="ja-JP" altLang="en-US" sz="2000" dirty="0" smtClean="0">
                <a:solidFill>
                  <a:prstClr val="black"/>
                </a:solidFill>
                <a:latin typeface="HGP創英角ｺﾞｼｯｸUB" pitchFamily="50" charset="-128"/>
                <a:ea typeface="HGP創英角ｺﾞｼｯｸUB" pitchFamily="50" charset="-128"/>
              </a:rPr>
              <a:t>のサービス創出支援と産学官</a:t>
            </a:r>
            <a:r>
              <a:rPr lang="ja-JP" altLang="en-US" sz="2000" dirty="0">
                <a:solidFill>
                  <a:prstClr val="black"/>
                </a:solidFill>
                <a:latin typeface="HGP創英角ｺﾞｼｯｸUB" pitchFamily="50" charset="-128"/>
                <a:ea typeface="HGP創英角ｺﾞｼｯｸUB" pitchFamily="50" charset="-128"/>
              </a:rPr>
              <a:t>連携に</a:t>
            </a:r>
            <a:r>
              <a:rPr lang="ja-JP" altLang="en-US" sz="2000" dirty="0" smtClean="0">
                <a:solidFill>
                  <a:prstClr val="black"/>
                </a:solidFill>
                <a:latin typeface="HGP創英角ｺﾞｼｯｸUB" pitchFamily="50" charset="-128"/>
                <a:ea typeface="HGP創英角ｺﾞｼｯｸUB" pitchFamily="50" charset="-128"/>
              </a:rPr>
              <a:t>よる推進強化</a:t>
            </a:r>
            <a:r>
              <a:rPr lang="ja-JP" altLang="en-US" sz="2000" dirty="0">
                <a:solidFill>
                  <a:prstClr val="black"/>
                </a:solidFill>
                <a:latin typeface="HGP創英角ｺﾞｼｯｸUB" pitchFamily="50" charset="-128"/>
                <a:ea typeface="HGP創英角ｺﾞｼｯｸUB" pitchFamily="50" charset="-128"/>
              </a:rPr>
              <a:t>　</a:t>
            </a:r>
            <a:endParaRPr lang="zh-TW" altLang="en-US" sz="2000" dirty="0">
              <a:solidFill>
                <a:prstClr val="black"/>
              </a:solidFill>
              <a:latin typeface="HGP創英角ｺﾞｼｯｸUB" pitchFamily="50" charset="-128"/>
              <a:ea typeface="HGP創英角ｺﾞｼｯｸUB" pitchFamily="50" charset="-128"/>
            </a:endParaRPr>
          </a:p>
        </p:txBody>
      </p:sp>
      <p:pic>
        <p:nvPicPr>
          <p:cNvPr id="8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4734" y="3331839"/>
            <a:ext cx="6019906" cy="3330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円/楕円 13"/>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23</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6845920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大項目"/>
          <p:cNvSpPr txBox="1"/>
          <p:nvPr/>
        </p:nvSpPr>
        <p:spPr>
          <a:xfrm>
            <a:off x="-111759" y="50779"/>
            <a:ext cx="10190747"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a:latin typeface="HGP創英角ｺﾞｼｯｸUB" pitchFamily="50" charset="-128"/>
                <a:ea typeface="HGP創英角ｺﾞｼｯｸUB" pitchFamily="50" charset="-128"/>
                <a:cs typeface="Courier New" pitchFamily="49" charset="0"/>
              </a:rPr>
              <a:t>Ⅱ</a:t>
            </a:r>
            <a:r>
              <a:rPr lang="ja-JP" altLang="en-US" sz="2200" dirty="0" err="1" smtClean="0">
                <a:latin typeface="HGP創英角ｺﾞｼｯｸUB" pitchFamily="50" charset="-128"/>
                <a:ea typeface="HGP創英角ｺﾞｼｯｸUB" pitchFamily="50" charset="-128"/>
                <a:cs typeface="Courier New" pitchFamily="49" charset="0"/>
              </a:rPr>
              <a:t>．</a:t>
            </a:r>
            <a:r>
              <a:rPr lang="ja-JP" altLang="en-US" sz="2200" dirty="0" smtClean="0">
                <a:latin typeface="HGP創英角ｺﾞｼｯｸUB" pitchFamily="50" charset="-128"/>
                <a:ea typeface="HGP創英角ｺﾞｼｯｸUB" pitchFamily="50" charset="-128"/>
                <a:cs typeface="Courier New" pitchFamily="49" charset="0"/>
              </a:rPr>
              <a:t>世界最先端の</a:t>
            </a:r>
            <a:r>
              <a:rPr lang="en-US" altLang="ja-JP" sz="2200" dirty="0" smtClean="0">
                <a:latin typeface="HGP創英角ｺﾞｼｯｸUB" pitchFamily="50" charset="-128"/>
                <a:ea typeface="HGP創英角ｺﾞｼｯｸUB" pitchFamily="50" charset="-128"/>
                <a:cs typeface="Courier New" pitchFamily="49" charset="0"/>
              </a:rPr>
              <a:t>ICT</a:t>
            </a:r>
            <a:r>
              <a:rPr lang="ja-JP" altLang="en-US" sz="2200" dirty="0" smtClean="0">
                <a:latin typeface="HGP創英角ｺﾞｼｯｸUB" pitchFamily="50" charset="-128"/>
                <a:ea typeface="HGP創英角ｺﾞｼｯｸUB" pitchFamily="50" charset="-128"/>
                <a:cs typeface="Courier New" pitchFamily="49" charset="0"/>
              </a:rPr>
              <a:t>大国へ</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５．新たなイノベーションを創出する世界最高水準の</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社会の実現</a:t>
            </a:r>
            <a:r>
              <a:rPr lang="en-US" altLang="ja-JP" sz="1600" dirty="0" smtClean="0">
                <a:latin typeface="HGP創英角ｺﾞｼｯｸUB" pitchFamily="50" charset="-128"/>
                <a:ea typeface="HGP創英角ｺﾞｼｯｸUB" pitchFamily="50" charset="-128"/>
                <a:cs typeface="Courier New" pitchFamily="49" charset="0"/>
              </a:rPr>
              <a:t>-</a:t>
            </a:r>
            <a:endParaRPr lang="ja-JP" altLang="en-US" sz="1600" dirty="0">
              <a:latin typeface="HGP創英角ｺﾞｼｯｸUB" pitchFamily="50" charset="-128"/>
              <a:ea typeface="HGP創英角ｺﾞｼｯｸUB" pitchFamily="50" charset="-128"/>
              <a:cs typeface="Courier New" pitchFamily="49" charset="0"/>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63" name="角丸四角形 62"/>
          <p:cNvSpPr/>
          <p:nvPr/>
        </p:nvSpPr>
        <p:spPr>
          <a:xfrm rot="16200000">
            <a:off x="4337444" y="-3084725"/>
            <a:ext cx="1189370" cy="9659254"/>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65" name="テキスト ボックス 64"/>
          <p:cNvSpPr txBox="1"/>
          <p:nvPr/>
        </p:nvSpPr>
        <p:spPr>
          <a:xfrm>
            <a:off x="196425" y="1127065"/>
            <a:ext cx="9565332"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ja-JP" altLang="en-US" dirty="0">
                <a:ln w="1905"/>
                <a:latin typeface="HGP創英角ｺﾞｼｯｸUB" pitchFamily="50" charset="-128"/>
                <a:ea typeface="HGP創英角ｺﾞｼｯｸUB" pitchFamily="50" charset="-128"/>
              </a:rPr>
              <a:t>　４Ｋ・８Ｋを活用した次世代放送・通信サービスの早期実現に</a:t>
            </a:r>
            <a:r>
              <a:rPr lang="ja-JP" altLang="en-US" dirty="0" smtClean="0">
                <a:ln w="1905"/>
                <a:latin typeface="HGP創英角ｺﾞｼｯｸUB" pitchFamily="50" charset="-128"/>
                <a:ea typeface="HGP創英角ｺﾞｼｯｸUB" pitchFamily="50" charset="-128"/>
              </a:rPr>
              <a:t>向けた取組の推進</a:t>
            </a:r>
            <a:endParaRPr lang="ja-JP" altLang="en-US" dirty="0">
              <a:ln w="1905"/>
              <a:latin typeface="HGP創英角ｺﾞｼｯｸUB" pitchFamily="50" charset="-128"/>
              <a:ea typeface="HGP創英角ｺﾞｼｯｸUB" pitchFamily="50" charset="-128"/>
            </a:endParaRPr>
          </a:p>
        </p:txBody>
      </p:sp>
      <p:sp>
        <p:nvSpPr>
          <p:cNvPr id="13" name="中項目"/>
          <p:cNvSpPr/>
          <p:nvPr/>
        </p:nvSpPr>
        <p:spPr>
          <a:xfrm>
            <a:off x="56320" y="640421"/>
            <a:ext cx="2566859"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en-US" altLang="ja-JP" sz="2000" dirty="0" smtClean="0">
                <a:solidFill>
                  <a:prstClr val="black"/>
                </a:solidFill>
                <a:latin typeface="HGP創英角ｺﾞｼｯｸUB" pitchFamily="50" charset="-128"/>
                <a:ea typeface="HGP創英角ｺﾞｼｯｸUB" pitchFamily="50" charset="-128"/>
              </a:rPr>
              <a:t>(</a:t>
            </a:r>
            <a:r>
              <a:rPr lang="en-US" altLang="ja-JP" sz="2000" dirty="0">
                <a:solidFill>
                  <a:prstClr val="black"/>
                </a:solidFill>
                <a:latin typeface="HGP創英角ｺﾞｼｯｸUB" pitchFamily="50" charset="-128"/>
                <a:ea typeface="HGP創英角ｺﾞｼｯｸUB" pitchFamily="50" charset="-128"/>
              </a:rPr>
              <a:t>2</a:t>
            </a: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smtClean="0">
                <a:solidFill>
                  <a:prstClr val="black"/>
                </a:solidFill>
                <a:latin typeface="HGP創英角ｺﾞｼｯｸUB" pitchFamily="50" charset="-128"/>
                <a:ea typeface="HGP創英角ｺﾞｼｯｸUB" pitchFamily="50" charset="-128"/>
              </a:rPr>
              <a:t> </a:t>
            </a:r>
            <a:r>
              <a:rPr lang="ja-JP" altLang="en-US" sz="2000" dirty="0">
                <a:solidFill>
                  <a:prstClr val="black"/>
                </a:solidFill>
                <a:latin typeface="HGP創英角ｺﾞｼｯｸUB" pitchFamily="50" charset="-128"/>
                <a:ea typeface="HGP創英角ｺﾞｼｯｸUB" pitchFamily="50" charset="-128"/>
              </a:rPr>
              <a:t>４Ｋ・８Ｋの推進</a:t>
            </a:r>
            <a:endParaRPr lang="zh-TW" altLang="en-US" sz="2000" dirty="0">
              <a:solidFill>
                <a:prstClr val="black"/>
              </a:solidFill>
              <a:latin typeface="HGP創英角ｺﾞｼｯｸUB" pitchFamily="50" charset="-128"/>
              <a:ea typeface="HGP創英角ｺﾞｼｯｸUB" pitchFamily="50" charset="-128"/>
            </a:endParaRPr>
          </a:p>
        </p:txBody>
      </p:sp>
      <p:sp>
        <p:nvSpPr>
          <p:cNvPr id="15" name="テキスト ボックス 14"/>
          <p:cNvSpPr txBox="1"/>
          <p:nvPr/>
        </p:nvSpPr>
        <p:spPr>
          <a:xfrm>
            <a:off x="484890" y="1447035"/>
            <a:ext cx="8723441" cy="892552"/>
          </a:xfrm>
          <a:prstGeom prst="rect">
            <a:avLst/>
          </a:prstGeom>
          <a:noFill/>
          <a:ln w="12700">
            <a:noFill/>
            <a:prstDash val="lgDash"/>
          </a:ln>
        </p:spPr>
        <p:txBody>
          <a:bodyPr wrap="square" rtlCol="0">
            <a:spAutoFit/>
          </a:bodyPr>
          <a:lstStyle/>
          <a:p>
            <a:r>
              <a:rPr lang="en-US" altLang="ja-JP" sz="1300" dirty="0" smtClean="0"/>
              <a:t>【</a:t>
            </a:r>
            <a:r>
              <a:rPr lang="ja-JP" altLang="en-US" sz="1300" dirty="0" smtClean="0"/>
              <a:t>予算</a:t>
            </a:r>
            <a:r>
              <a:rPr lang="en-US" altLang="ja-JP" sz="1300" dirty="0" smtClean="0"/>
              <a:t>】</a:t>
            </a:r>
            <a:r>
              <a:rPr lang="ja-JP" altLang="en-US" sz="1300" dirty="0" smtClean="0"/>
              <a:t>　・４Ｋ</a:t>
            </a:r>
            <a:r>
              <a:rPr lang="ja-JP" altLang="en-US" sz="1300" dirty="0"/>
              <a:t>・８Ｋ等最先端技術を活用した放送・通信分野の事業</a:t>
            </a:r>
            <a:r>
              <a:rPr lang="ja-JP" altLang="en-US" sz="1300" dirty="0" smtClean="0"/>
              <a:t>支援　　  ４．０億円</a:t>
            </a:r>
            <a:endParaRPr lang="en-US" altLang="ja-JP" sz="1300" dirty="0" smtClean="0"/>
          </a:p>
          <a:p>
            <a:r>
              <a:rPr lang="ja-JP" altLang="en-US" sz="1300" dirty="0"/>
              <a:t>　</a:t>
            </a:r>
            <a:r>
              <a:rPr lang="ja-JP" altLang="en-US" sz="1300" dirty="0" smtClean="0"/>
              <a:t>　　　　</a:t>
            </a:r>
            <a:r>
              <a:rPr lang="ja-JP" altLang="en-US" sz="1300" dirty="0" smtClean="0">
                <a:solidFill>
                  <a:srgbClr val="FF0000"/>
                </a:solidFill>
              </a:rPr>
              <a:t>　</a:t>
            </a:r>
            <a:r>
              <a:rPr lang="ja-JP" altLang="en-US" sz="1300" dirty="0" smtClean="0">
                <a:solidFill>
                  <a:schemeClr val="tx1">
                    <a:lumMod val="95000"/>
                    <a:lumOff val="5000"/>
                  </a:schemeClr>
                </a:solidFill>
              </a:rPr>
              <a:t>（２８年度　</a:t>
            </a:r>
            <a:r>
              <a:rPr lang="ja-JP" altLang="en-US" sz="1300" dirty="0">
                <a:solidFill>
                  <a:schemeClr val="tx1">
                    <a:lumMod val="95000"/>
                    <a:lumOff val="5000"/>
                  </a:schemeClr>
                </a:solidFill>
              </a:rPr>
              <a:t>３．９億円、 ２８年度</a:t>
            </a:r>
            <a:r>
              <a:rPr lang="ja-JP" altLang="en-US" sz="1300" dirty="0" smtClean="0">
                <a:solidFill>
                  <a:schemeClr val="tx1">
                    <a:lumMod val="95000"/>
                    <a:lumOff val="5000"/>
                  </a:schemeClr>
                </a:solidFill>
              </a:rPr>
              <a:t>補正　</a:t>
            </a:r>
            <a:r>
              <a:rPr lang="ja-JP" altLang="en-US" sz="1300" dirty="0">
                <a:solidFill>
                  <a:schemeClr val="tx1">
                    <a:lumMod val="95000"/>
                    <a:lumOff val="5000"/>
                  </a:schemeClr>
                </a:solidFill>
              </a:rPr>
              <a:t>地上４Ｋ放送等放送サービスの高度化推進</a:t>
            </a:r>
            <a:r>
              <a:rPr lang="ja-JP" altLang="en-US" sz="1300" dirty="0" smtClean="0">
                <a:solidFill>
                  <a:schemeClr val="tx1">
                    <a:lumMod val="95000"/>
                    <a:lumOff val="5000"/>
                  </a:schemeClr>
                </a:solidFill>
              </a:rPr>
              <a:t>事業 ９．０億円</a:t>
            </a:r>
            <a:r>
              <a:rPr lang="ja-JP" altLang="en-US" sz="1300" dirty="0">
                <a:solidFill>
                  <a:schemeClr val="tx1">
                    <a:lumMod val="95000"/>
                    <a:lumOff val="5000"/>
                  </a:schemeClr>
                </a:solidFill>
              </a:rPr>
              <a:t>）</a:t>
            </a:r>
            <a:endParaRPr lang="en-US" altLang="ja-JP" sz="1300" dirty="0" smtClean="0">
              <a:solidFill>
                <a:schemeClr val="tx1">
                  <a:lumMod val="95000"/>
                  <a:lumOff val="5000"/>
                </a:schemeClr>
              </a:solidFill>
            </a:endParaRPr>
          </a:p>
          <a:p>
            <a:r>
              <a:rPr lang="ja-JP" altLang="en-US" sz="1300" dirty="0"/>
              <a:t>　　　　　 ・４Ｋ・８Ｋ時代に対応したケーブルテレビ光化促進</a:t>
            </a:r>
            <a:r>
              <a:rPr lang="ja-JP" altLang="en-US" sz="1300" dirty="0" smtClean="0"/>
              <a:t>事業　　　　　　 ２０．０億円</a:t>
            </a:r>
            <a:r>
              <a:rPr lang="en-US" altLang="ja-JP" sz="1300" dirty="0"/>
              <a:t>【</a:t>
            </a:r>
            <a:r>
              <a:rPr lang="ja-JP" altLang="en-US" sz="1300" dirty="0"/>
              <a:t>新規</a:t>
            </a:r>
            <a:r>
              <a:rPr lang="en-US" altLang="ja-JP" sz="1300" dirty="0" smtClean="0"/>
              <a:t>】</a:t>
            </a:r>
          </a:p>
          <a:p>
            <a:r>
              <a:rPr lang="ja-JP" altLang="en-US" sz="1300" dirty="0"/>
              <a:t>　　　　　 ・４Ｋ・８Ｋ普及促進等のための衛星</a:t>
            </a:r>
            <a:r>
              <a:rPr lang="ja-JP" altLang="en-US" sz="1300" dirty="0" smtClean="0"/>
              <a:t>放送受信</a:t>
            </a:r>
            <a:r>
              <a:rPr lang="ja-JP" altLang="en-US" sz="1300" dirty="0"/>
              <a:t>環境整備支援</a:t>
            </a:r>
            <a:r>
              <a:rPr lang="ja-JP" altLang="en-US" sz="1300" dirty="0" smtClean="0"/>
              <a:t>等 （</a:t>
            </a:r>
            <a:r>
              <a:rPr lang="en-US" altLang="ja-JP" sz="1300" dirty="0"/>
              <a:t>BS/CS-IF</a:t>
            </a:r>
            <a:r>
              <a:rPr lang="ja-JP" altLang="en-US" sz="1300" dirty="0"/>
              <a:t>干渉対策</a:t>
            </a:r>
            <a:r>
              <a:rPr lang="ja-JP" altLang="en-US" sz="1300" dirty="0" smtClean="0"/>
              <a:t>）</a:t>
            </a:r>
            <a:r>
              <a:rPr lang="ja-JP" altLang="en-US" sz="1300" dirty="0"/>
              <a:t>　　</a:t>
            </a:r>
            <a:r>
              <a:rPr lang="ja-JP" altLang="en-US" sz="1300" dirty="0" smtClean="0"/>
              <a:t>３９．８億円</a:t>
            </a:r>
            <a:r>
              <a:rPr lang="en-US" altLang="ja-JP" sz="1300" dirty="0"/>
              <a:t>【</a:t>
            </a:r>
            <a:r>
              <a:rPr lang="ja-JP" altLang="en-US" sz="1300" dirty="0"/>
              <a:t>新規</a:t>
            </a:r>
            <a:r>
              <a:rPr lang="en-US" altLang="ja-JP" sz="1300" dirty="0" smtClean="0"/>
              <a:t>】</a:t>
            </a: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8732" y="2668003"/>
            <a:ext cx="2987722" cy="17766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8167" y="2644843"/>
            <a:ext cx="3149360" cy="165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8822" y="4595879"/>
            <a:ext cx="4537177" cy="2030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3662" y="5037727"/>
            <a:ext cx="4490837" cy="1328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a:xfrm>
            <a:off x="783581" y="2367395"/>
            <a:ext cx="3038531" cy="276999"/>
          </a:xfrm>
          <a:prstGeom prst="rect">
            <a:avLst/>
          </a:prstGeom>
          <a:noFill/>
        </p:spPr>
        <p:txBody>
          <a:bodyPr wrap="square" rtlCol="0">
            <a:spAutoFit/>
          </a:bodyPr>
          <a:lstStyle/>
          <a:p>
            <a:pPr algn="ctr"/>
            <a:r>
              <a:rPr lang="en-US" altLang="ja-JP" sz="1200" dirty="0">
                <a:solidFill>
                  <a:prstClr val="black"/>
                </a:solidFill>
                <a:latin typeface="AR Pゴシック体S" panose="020B0A00000000000000" pitchFamily="50" charset="-128"/>
                <a:ea typeface="AR Pゴシック体S" panose="020B0A00000000000000" pitchFamily="50" charset="-128"/>
              </a:rPr>
              <a:t>【</a:t>
            </a:r>
            <a:r>
              <a:rPr lang="ja-JP" altLang="en-US" sz="1200" dirty="0">
                <a:solidFill>
                  <a:prstClr val="black"/>
                </a:solidFill>
                <a:latin typeface="AR Pゴシック体S" panose="020B0A00000000000000" pitchFamily="50" charset="-128"/>
                <a:ea typeface="AR Pゴシック体S" panose="020B0A00000000000000" pitchFamily="50" charset="-128"/>
              </a:rPr>
              <a:t>２０２０年の目指す</a:t>
            </a:r>
            <a:r>
              <a:rPr lang="ja-JP" altLang="en-US" sz="1200" dirty="0" smtClean="0">
                <a:solidFill>
                  <a:prstClr val="black"/>
                </a:solidFill>
                <a:latin typeface="AR Pゴシック体S" panose="020B0A00000000000000" pitchFamily="50" charset="-128"/>
                <a:ea typeface="AR Pゴシック体S" panose="020B0A00000000000000" pitchFamily="50" charset="-128"/>
              </a:rPr>
              <a:t>姿</a:t>
            </a:r>
            <a:r>
              <a:rPr lang="en-US" altLang="ja-JP" sz="1200" dirty="0" smtClean="0">
                <a:solidFill>
                  <a:prstClr val="black"/>
                </a:solidFill>
                <a:latin typeface="AR Pゴシック体S" panose="020B0A00000000000000" pitchFamily="50" charset="-128"/>
                <a:ea typeface="AR Pゴシック体S" panose="020B0A00000000000000" pitchFamily="50" charset="-128"/>
              </a:rPr>
              <a:t>】</a:t>
            </a:r>
          </a:p>
        </p:txBody>
      </p:sp>
      <p:sp>
        <p:nvSpPr>
          <p:cNvPr id="27" name="テキスト ボックス 26"/>
          <p:cNvSpPr txBox="1"/>
          <p:nvPr/>
        </p:nvSpPr>
        <p:spPr>
          <a:xfrm>
            <a:off x="6169800" y="2402178"/>
            <a:ext cx="3038531" cy="276999"/>
          </a:xfrm>
          <a:prstGeom prst="rect">
            <a:avLst/>
          </a:prstGeom>
          <a:noFill/>
        </p:spPr>
        <p:txBody>
          <a:bodyPr wrap="square" rtlCol="0">
            <a:spAutoFit/>
          </a:bodyPr>
          <a:lstStyle/>
          <a:p>
            <a:pPr algn="ctr"/>
            <a:r>
              <a:rPr lang="en-US" altLang="ja-JP" sz="1200" dirty="0" smtClean="0">
                <a:solidFill>
                  <a:prstClr val="black"/>
                </a:solidFill>
                <a:latin typeface="AR Pゴシック体S" panose="020B0A00000000000000" pitchFamily="50" charset="-128"/>
                <a:ea typeface="AR Pゴシック体S" panose="020B0A00000000000000" pitchFamily="50" charset="-128"/>
              </a:rPr>
              <a:t>【</a:t>
            </a:r>
            <a:r>
              <a:rPr lang="ja-JP" altLang="en-US" sz="1200" dirty="0">
                <a:latin typeface="ＤＨＰ特太ゴシック体" panose="020B0500000000000000" pitchFamily="50" charset="-128"/>
                <a:ea typeface="ＤＨＰ特太ゴシック体" panose="020B0500000000000000" pitchFamily="50" charset="-128"/>
              </a:rPr>
              <a:t>超高精細映像技術</a:t>
            </a:r>
            <a:r>
              <a:rPr lang="ja-JP" altLang="en-US" sz="1200" dirty="0" smtClean="0">
                <a:latin typeface="ＤＨＰ特太ゴシック体" panose="020B0500000000000000" pitchFamily="50" charset="-128"/>
                <a:ea typeface="ＤＨＰ特太ゴシック体" panose="020B0500000000000000" pitchFamily="50" charset="-128"/>
              </a:rPr>
              <a:t>の</a:t>
            </a:r>
            <a:r>
              <a:rPr lang="ja-JP" altLang="en-US" sz="1200" dirty="0">
                <a:latin typeface="ＤＨＰ特太ゴシック体" panose="020B0500000000000000" pitchFamily="50" charset="-128"/>
                <a:ea typeface="ＤＨＰ特太ゴシック体" panose="020B0500000000000000" pitchFamily="50" charset="-128"/>
              </a:rPr>
              <a:t>利</a:t>
            </a:r>
            <a:r>
              <a:rPr lang="ja-JP" altLang="en-US" sz="1200" dirty="0" smtClean="0">
                <a:latin typeface="ＤＨＰ特太ゴシック体" panose="020B0500000000000000" pitchFamily="50" charset="-128"/>
                <a:ea typeface="ＤＨＰ特太ゴシック体" panose="020B0500000000000000" pitchFamily="50" charset="-128"/>
              </a:rPr>
              <a:t>活用のイメージ</a:t>
            </a:r>
            <a:r>
              <a:rPr lang="en-US" altLang="ja-JP" sz="1200" dirty="0" smtClean="0">
                <a:solidFill>
                  <a:prstClr val="black"/>
                </a:solidFill>
                <a:latin typeface="AR Pゴシック体S" panose="020B0A00000000000000" pitchFamily="50" charset="-128"/>
                <a:ea typeface="AR Pゴシック体S" panose="020B0A00000000000000" pitchFamily="50" charset="-128"/>
              </a:rPr>
              <a:t>】</a:t>
            </a:r>
          </a:p>
        </p:txBody>
      </p:sp>
      <p:sp>
        <p:nvSpPr>
          <p:cNvPr id="28" name="テキスト ボックス 27"/>
          <p:cNvSpPr txBox="1"/>
          <p:nvPr/>
        </p:nvSpPr>
        <p:spPr>
          <a:xfrm>
            <a:off x="783581" y="4444693"/>
            <a:ext cx="3342385" cy="276999"/>
          </a:xfrm>
          <a:prstGeom prst="rect">
            <a:avLst/>
          </a:prstGeom>
          <a:noFill/>
        </p:spPr>
        <p:txBody>
          <a:bodyPr wrap="square" rtlCol="0">
            <a:spAutoFit/>
          </a:bodyPr>
          <a:lstStyle/>
          <a:p>
            <a:pPr algn="ctr"/>
            <a:r>
              <a:rPr lang="en-US" altLang="ja-JP" sz="1200" dirty="0" smtClean="0">
                <a:solidFill>
                  <a:prstClr val="black"/>
                </a:solidFill>
                <a:latin typeface="AR Pゴシック体S" panose="020B0A00000000000000" pitchFamily="50" charset="-128"/>
                <a:ea typeface="AR Pゴシック体S" panose="020B0A00000000000000" pitchFamily="50" charset="-128"/>
              </a:rPr>
              <a:t>【</a:t>
            </a:r>
            <a:r>
              <a:rPr lang="ja-JP" altLang="en-US" sz="1200" dirty="0" smtClean="0">
                <a:solidFill>
                  <a:prstClr val="black"/>
                </a:solidFill>
                <a:latin typeface="AR Pゴシック体S" panose="020B0A00000000000000" pitchFamily="50" charset="-128"/>
                <a:ea typeface="AR Pゴシック体S" panose="020B0A00000000000000" pitchFamily="50" charset="-128"/>
              </a:rPr>
              <a:t>ケーブルテレビ光化促進事業</a:t>
            </a:r>
            <a:r>
              <a:rPr lang="ja-JP" altLang="en-US" sz="1200" dirty="0" smtClean="0">
                <a:latin typeface="ＤＨＰ特太ゴシック体" panose="020B0500000000000000" pitchFamily="50" charset="-128"/>
                <a:ea typeface="ＤＨＰ特太ゴシック体" panose="020B0500000000000000" pitchFamily="50" charset="-128"/>
              </a:rPr>
              <a:t>のイメージ</a:t>
            </a:r>
            <a:r>
              <a:rPr lang="en-US" altLang="ja-JP" sz="1200" dirty="0" smtClean="0">
                <a:solidFill>
                  <a:prstClr val="black"/>
                </a:solidFill>
                <a:latin typeface="AR Pゴシック体S" panose="020B0A00000000000000" pitchFamily="50" charset="-128"/>
                <a:ea typeface="AR Pゴシック体S" panose="020B0A00000000000000" pitchFamily="50" charset="-128"/>
              </a:rPr>
              <a:t>】</a:t>
            </a:r>
          </a:p>
        </p:txBody>
      </p:sp>
      <p:sp>
        <p:nvSpPr>
          <p:cNvPr id="29" name="テキスト ボックス 28"/>
          <p:cNvSpPr txBox="1"/>
          <p:nvPr/>
        </p:nvSpPr>
        <p:spPr>
          <a:xfrm>
            <a:off x="5981400" y="4760728"/>
            <a:ext cx="3342385" cy="276999"/>
          </a:xfrm>
          <a:prstGeom prst="rect">
            <a:avLst/>
          </a:prstGeom>
          <a:noFill/>
        </p:spPr>
        <p:txBody>
          <a:bodyPr wrap="square" rtlCol="0">
            <a:spAutoFit/>
          </a:bodyPr>
          <a:lstStyle/>
          <a:p>
            <a:pPr algn="ctr"/>
            <a:r>
              <a:rPr lang="en-US" altLang="ja-JP" sz="1200" dirty="0" smtClean="0">
                <a:solidFill>
                  <a:prstClr val="black"/>
                </a:solidFill>
                <a:latin typeface="AR Pゴシック体S" panose="020B0A00000000000000" pitchFamily="50" charset="-128"/>
                <a:ea typeface="AR Pゴシック体S" panose="020B0A00000000000000" pitchFamily="50" charset="-128"/>
              </a:rPr>
              <a:t>【</a:t>
            </a:r>
            <a:r>
              <a:rPr lang="ja-JP" altLang="en-US" sz="1200" dirty="0" smtClean="0">
                <a:solidFill>
                  <a:prstClr val="black"/>
                </a:solidFill>
                <a:latin typeface="AR Pゴシック体S" panose="020B0A00000000000000" pitchFamily="50" charset="-128"/>
                <a:ea typeface="AR Pゴシック体S" panose="020B0A00000000000000" pitchFamily="50" charset="-128"/>
              </a:rPr>
              <a:t>衛星放送</a:t>
            </a:r>
            <a:r>
              <a:rPr lang="zh-TW" altLang="en-US" sz="1200" dirty="0" smtClean="0">
                <a:latin typeface="ＤＨＰ特太ゴシック体" panose="020B0500000000000000" pitchFamily="50" charset="-128"/>
                <a:ea typeface="ＤＨＰ特太ゴシック体" panose="020B0500000000000000" pitchFamily="50" charset="-128"/>
              </a:rPr>
              <a:t>受信</a:t>
            </a:r>
            <a:r>
              <a:rPr lang="zh-TW" altLang="en-US" sz="1200" dirty="0">
                <a:latin typeface="ＤＨＰ特太ゴシック体" panose="020B0500000000000000" pitchFamily="50" charset="-128"/>
                <a:ea typeface="ＤＨＰ特太ゴシック体" panose="020B0500000000000000" pitchFamily="50" charset="-128"/>
              </a:rPr>
              <a:t>環境整備支援</a:t>
            </a:r>
            <a:r>
              <a:rPr lang="ja-JP" altLang="en-US" sz="1200" dirty="0" smtClean="0">
                <a:latin typeface="ＤＨＰ特太ゴシック体" panose="020B0500000000000000" pitchFamily="50" charset="-128"/>
                <a:ea typeface="ＤＨＰ特太ゴシック体" panose="020B0500000000000000" pitchFamily="50" charset="-128"/>
              </a:rPr>
              <a:t>のイメージ</a:t>
            </a:r>
            <a:r>
              <a:rPr lang="en-US" altLang="ja-JP" sz="1200" dirty="0" smtClean="0">
                <a:solidFill>
                  <a:prstClr val="black"/>
                </a:solidFill>
                <a:latin typeface="AR Pゴシック体S" panose="020B0A00000000000000" pitchFamily="50" charset="-128"/>
                <a:ea typeface="AR Pゴシック体S" panose="020B0A00000000000000" pitchFamily="50" charset="-128"/>
              </a:rPr>
              <a:t>】</a:t>
            </a:r>
          </a:p>
        </p:txBody>
      </p:sp>
      <p:sp>
        <p:nvSpPr>
          <p:cNvPr id="17" name="円/楕円 16"/>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24</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768452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大項目"/>
          <p:cNvSpPr txBox="1"/>
          <p:nvPr/>
        </p:nvSpPr>
        <p:spPr>
          <a:xfrm>
            <a:off x="-111759" y="50779"/>
            <a:ext cx="10190747"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smtClean="0">
                <a:latin typeface="HGP創英角ｺﾞｼｯｸUB" pitchFamily="50" charset="-128"/>
                <a:ea typeface="HGP創英角ｺﾞｼｯｸUB" pitchFamily="50" charset="-128"/>
                <a:cs typeface="Courier New" pitchFamily="49" charset="0"/>
              </a:rPr>
              <a:t>Ⅱ</a:t>
            </a:r>
            <a:r>
              <a:rPr lang="ja-JP" altLang="en-US" sz="2200" dirty="0" smtClean="0">
                <a:latin typeface="HGP創英角ｺﾞｼｯｸUB" pitchFamily="50" charset="-128"/>
                <a:ea typeface="HGP創英角ｺﾞｼｯｸUB" pitchFamily="50" charset="-128"/>
                <a:cs typeface="Courier New" pitchFamily="49" charset="0"/>
              </a:rPr>
              <a:t> 世界最先端の</a:t>
            </a:r>
            <a:r>
              <a:rPr lang="en-US" altLang="ja-JP" sz="2200" dirty="0" smtClean="0">
                <a:latin typeface="HGP創英角ｺﾞｼｯｸUB" pitchFamily="50" charset="-128"/>
                <a:ea typeface="HGP創英角ｺﾞｼｯｸUB" pitchFamily="50" charset="-128"/>
                <a:cs typeface="Courier New" pitchFamily="49" charset="0"/>
              </a:rPr>
              <a:t>ICT</a:t>
            </a:r>
            <a:r>
              <a:rPr lang="ja-JP" altLang="en-US" sz="2200" dirty="0" smtClean="0">
                <a:latin typeface="HGP創英角ｺﾞｼｯｸUB" pitchFamily="50" charset="-128"/>
                <a:ea typeface="HGP創英角ｺﾞｼｯｸUB" pitchFamily="50" charset="-128"/>
                <a:cs typeface="Courier New" pitchFamily="49" charset="0"/>
              </a:rPr>
              <a:t>大国へ</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５．新たなイノベーションを創出する世界最高水準の</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社会の実現</a:t>
            </a:r>
            <a:r>
              <a:rPr lang="en-US" altLang="ja-JP" sz="1600" dirty="0" smtClean="0">
                <a:latin typeface="HGP創英角ｺﾞｼｯｸUB" pitchFamily="50" charset="-128"/>
                <a:ea typeface="HGP創英角ｺﾞｼｯｸUB" pitchFamily="50" charset="-128"/>
                <a:cs typeface="Courier New" pitchFamily="49" charset="0"/>
              </a:rPr>
              <a:t>-</a:t>
            </a:r>
            <a:endParaRPr lang="ja-JP" altLang="en-US" sz="1600" dirty="0">
              <a:latin typeface="HGP創英角ｺﾞｼｯｸUB" pitchFamily="50" charset="-128"/>
              <a:ea typeface="HGP創英角ｺﾞｼｯｸUB" pitchFamily="50" charset="-128"/>
              <a:cs typeface="Courier New" pitchFamily="49" charset="0"/>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3801884" y="-2408598"/>
            <a:ext cx="2260490" cy="9659254"/>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18" name="テキスト ボックス 17"/>
          <p:cNvSpPr txBox="1"/>
          <p:nvPr/>
        </p:nvSpPr>
        <p:spPr>
          <a:xfrm>
            <a:off x="196425" y="1290782"/>
            <a:ext cx="9565332"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a:ln w="1905"/>
                <a:latin typeface="HGP創英角ｺﾞｼｯｸUB" pitchFamily="50" charset="-128"/>
                <a:ea typeface="HGP創英角ｺﾞｼｯｸUB" pitchFamily="50" charset="-128"/>
              </a:rPr>
              <a:t>グローバルコミュニケーション計画の推進 </a:t>
            </a: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6" name="Rectangle 4"/>
          <p:cNvSpPr>
            <a:spLocks noChangeArrowheads="1"/>
          </p:cNvSpPr>
          <p:nvPr/>
        </p:nvSpPr>
        <p:spPr bwMode="auto">
          <a:xfrm>
            <a:off x="496245" y="2256110"/>
            <a:ext cx="9030528" cy="1169551"/>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r>
              <a:rPr lang="ja-JP" altLang="en-US" sz="1400" dirty="0">
                <a:latin typeface="ＭＳ 明朝" pitchFamily="17" charset="-128"/>
                <a:ea typeface="ＭＳ 明朝" pitchFamily="17" charset="-128"/>
              </a:rPr>
              <a:t>世界の「言葉の壁」をなくし、グローバルで</a:t>
            </a:r>
            <a:r>
              <a:rPr lang="ja-JP" altLang="en-US" sz="1400" dirty="0" smtClean="0">
                <a:latin typeface="ＭＳ 明朝" pitchFamily="17" charset="-128"/>
                <a:ea typeface="ＭＳ 明朝" pitchFamily="17" charset="-128"/>
              </a:rPr>
              <a:t>自由な交流</a:t>
            </a:r>
            <a:r>
              <a:rPr lang="ja-JP" altLang="en-US" sz="1400" dirty="0">
                <a:latin typeface="ＭＳ 明朝" pitchFamily="17" charset="-128"/>
                <a:ea typeface="ＭＳ 明朝" pitchFamily="17" charset="-128"/>
              </a:rPr>
              <a:t>を実現する「</a:t>
            </a:r>
            <a:r>
              <a:rPr lang="ja-JP" altLang="en-US" sz="1400" dirty="0" smtClean="0">
                <a:latin typeface="ＭＳ 明朝" pitchFamily="17" charset="-128"/>
                <a:ea typeface="ＭＳ 明朝" pitchFamily="17" charset="-128"/>
              </a:rPr>
              <a:t>グローバルコミュニケーション計画</a:t>
            </a:r>
            <a:r>
              <a:rPr lang="ja-JP" altLang="en-US" sz="1400" dirty="0">
                <a:latin typeface="ＭＳ 明朝" pitchFamily="17" charset="-128"/>
                <a:ea typeface="ＭＳ 明朝" pitchFamily="17" charset="-128"/>
              </a:rPr>
              <a:t>」を推進するとともに、訪日外国人への対応</a:t>
            </a:r>
            <a:r>
              <a:rPr lang="ja-JP" altLang="en-US" sz="1400" dirty="0" smtClean="0">
                <a:latin typeface="ＭＳ 明朝" pitchFamily="17" charset="-128"/>
                <a:ea typeface="ＭＳ 明朝" pitchFamily="17" charset="-128"/>
              </a:rPr>
              <a:t>の充実</a:t>
            </a:r>
            <a:r>
              <a:rPr lang="ja-JP" altLang="en-US" sz="1400" dirty="0">
                <a:latin typeface="ＭＳ 明朝" pitchFamily="17" charset="-128"/>
                <a:ea typeface="ＭＳ 明朝" pitchFamily="17" charset="-128"/>
              </a:rPr>
              <a:t>による観光産業の活性化等、地方創生に</a:t>
            </a:r>
            <a:r>
              <a:rPr lang="ja-JP" altLang="en-US" sz="1400" dirty="0" smtClean="0">
                <a:latin typeface="ＭＳ 明朝" pitchFamily="17" charset="-128"/>
                <a:ea typeface="ＭＳ 明朝" pitchFamily="17" charset="-128"/>
              </a:rPr>
              <a:t>資するため</a:t>
            </a:r>
            <a:r>
              <a:rPr lang="ja-JP" altLang="en-US" sz="1400" dirty="0">
                <a:latin typeface="ＭＳ 明朝" pitchFamily="17" charset="-128"/>
                <a:ea typeface="ＭＳ 明朝" pitchFamily="17" charset="-128"/>
              </a:rPr>
              <a:t>、①多言語音声翻訳技術の対応領域及び対応言語の拡大に向けた研究開発、②病院・商業施設・観光地等における社会実証を実施しており</a:t>
            </a:r>
            <a:r>
              <a:rPr lang="ja-JP" altLang="en-US" sz="1400" dirty="0" smtClean="0">
                <a:latin typeface="ＭＳ 明朝" pitchFamily="17" charset="-128"/>
                <a:ea typeface="ＭＳ 明朝" pitchFamily="17" charset="-128"/>
              </a:rPr>
              <a:t>、</a:t>
            </a:r>
            <a:r>
              <a:rPr lang="ja-JP" altLang="en-US" sz="1400" dirty="0">
                <a:latin typeface="ＭＳ 明朝" pitchFamily="17" charset="-128"/>
                <a:ea typeface="ＭＳ 明朝" pitchFamily="17" charset="-128"/>
              </a:rPr>
              <a:t>２０２０</a:t>
            </a:r>
            <a:r>
              <a:rPr lang="ja-JP" altLang="en-US" sz="1400" dirty="0" smtClean="0">
                <a:latin typeface="ＭＳ 明朝" pitchFamily="17" charset="-128"/>
                <a:ea typeface="ＭＳ 明朝" pitchFamily="17" charset="-128"/>
              </a:rPr>
              <a:t>年の東京</a:t>
            </a:r>
            <a:r>
              <a:rPr lang="ja-JP" altLang="en-US" sz="1400" dirty="0">
                <a:latin typeface="ＭＳ 明朝" pitchFamily="17" charset="-128"/>
                <a:ea typeface="ＭＳ 明朝" pitchFamily="17" charset="-128"/>
              </a:rPr>
              <a:t>オリンピック・パラリンピック競技大会に</a:t>
            </a:r>
            <a:r>
              <a:rPr lang="ja-JP" altLang="en-US" sz="1400" dirty="0" smtClean="0">
                <a:latin typeface="ＭＳ 明朝" pitchFamily="17" charset="-128"/>
                <a:ea typeface="ＭＳ 明朝" pitchFamily="17" charset="-128"/>
              </a:rPr>
              <a:t>向けこれら</a:t>
            </a:r>
            <a:r>
              <a:rPr lang="ja-JP" altLang="en-US" sz="1400" dirty="0">
                <a:latin typeface="ＭＳ 明朝" pitchFamily="17" charset="-128"/>
                <a:ea typeface="ＭＳ 明朝" pitchFamily="17" charset="-128"/>
              </a:rPr>
              <a:t>の取組を加速</a:t>
            </a:r>
          </a:p>
        </p:txBody>
      </p:sp>
      <p:sp>
        <p:nvSpPr>
          <p:cNvPr id="12" name="中項目"/>
          <p:cNvSpPr/>
          <p:nvPr/>
        </p:nvSpPr>
        <p:spPr>
          <a:xfrm>
            <a:off x="56322" y="718482"/>
            <a:ext cx="5735640"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en-US" altLang="ja-JP" sz="2000" dirty="0" smtClean="0">
                <a:solidFill>
                  <a:prstClr val="black"/>
                </a:solidFill>
                <a:latin typeface="HGP創英角ｺﾞｼｯｸUB" pitchFamily="50" charset="-128"/>
                <a:ea typeface="HGP創英角ｺﾞｼｯｸUB" pitchFamily="50" charset="-128"/>
              </a:rPr>
              <a:t>(</a:t>
            </a:r>
            <a:r>
              <a:rPr lang="en-US" altLang="ja-JP" sz="2000" dirty="0">
                <a:solidFill>
                  <a:prstClr val="black"/>
                </a:solidFill>
                <a:latin typeface="HGP創英角ｺﾞｼｯｸUB" pitchFamily="50" charset="-128"/>
                <a:ea typeface="HGP創英角ｺﾞｼｯｸUB" pitchFamily="50" charset="-128"/>
              </a:rPr>
              <a:t>3</a:t>
            </a: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smtClean="0">
                <a:solidFill>
                  <a:prstClr val="black"/>
                </a:solidFill>
                <a:latin typeface="HGP創英角ｺﾞｼｯｸUB" pitchFamily="50" charset="-128"/>
                <a:ea typeface="HGP創英角ｺﾞｼｯｸUB" pitchFamily="50" charset="-128"/>
              </a:rPr>
              <a:t> グローバルコミュニケーション</a:t>
            </a:r>
            <a:r>
              <a:rPr lang="ja-JP" altLang="en-US" sz="2000" dirty="0">
                <a:solidFill>
                  <a:prstClr val="black"/>
                </a:solidFill>
                <a:latin typeface="HGP創英角ｺﾞｼｯｸUB" pitchFamily="50" charset="-128"/>
                <a:ea typeface="HGP創英角ｺﾞｼｯｸUB" pitchFamily="50" charset="-128"/>
              </a:rPr>
              <a:t>計画の推進</a:t>
            </a:r>
          </a:p>
        </p:txBody>
      </p:sp>
      <p:sp>
        <p:nvSpPr>
          <p:cNvPr id="16" name="テキスト ボックス 15"/>
          <p:cNvSpPr txBox="1"/>
          <p:nvPr/>
        </p:nvSpPr>
        <p:spPr>
          <a:xfrm>
            <a:off x="517510" y="1682209"/>
            <a:ext cx="8397890" cy="492443"/>
          </a:xfrm>
          <a:prstGeom prst="rect">
            <a:avLst/>
          </a:prstGeom>
          <a:noFill/>
          <a:ln w="12700">
            <a:noFill/>
            <a:prstDash val="lgDash"/>
          </a:ln>
        </p:spPr>
        <p:txBody>
          <a:bodyPr wrap="square" rtlCol="0">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r>
              <a:rPr lang="en-US" altLang="ja-JP" sz="1300" dirty="0">
                <a:latin typeface="+mn-ea"/>
              </a:rPr>
              <a:t>【</a:t>
            </a:r>
            <a:r>
              <a:rPr lang="ja-JP" altLang="en-US" sz="1300" dirty="0">
                <a:latin typeface="+mn-ea"/>
              </a:rPr>
              <a:t>予算</a:t>
            </a:r>
            <a:r>
              <a:rPr lang="en-US" altLang="ja-JP" sz="1300" dirty="0">
                <a:latin typeface="+mn-ea"/>
              </a:rPr>
              <a:t>】 </a:t>
            </a:r>
            <a:r>
              <a:rPr lang="ja-JP" altLang="en-US" sz="1300" dirty="0">
                <a:latin typeface="+mn-ea"/>
              </a:rPr>
              <a:t>グローバルコミュニケーション計画の推進 </a:t>
            </a:r>
            <a:r>
              <a:rPr lang="ja-JP" altLang="en-US" sz="1300" dirty="0" smtClean="0">
                <a:latin typeface="+mn-ea"/>
              </a:rPr>
              <a:t>１９．</a:t>
            </a:r>
            <a:r>
              <a:rPr lang="ja-JP" altLang="en-US" sz="1300" dirty="0">
                <a:latin typeface="+mn-ea"/>
              </a:rPr>
              <a:t>０</a:t>
            </a:r>
            <a:r>
              <a:rPr lang="ja-JP" altLang="en-US" sz="1300" dirty="0" smtClean="0">
                <a:latin typeface="+mn-ea"/>
              </a:rPr>
              <a:t>億円</a:t>
            </a:r>
            <a:r>
              <a:rPr lang="ja-JP" altLang="en-US" sz="1300" dirty="0">
                <a:latin typeface="+mn-ea"/>
              </a:rPr>
              <a:t>（</a:t>
            </a:r>
            <a:r>
              <a:rPr lang="ja-JP" altLang="en-US" sz="1300" dirty="0" smtClean="0">
                <a:latin typeface="+mn-ea"/>
              </a:rPr>
              <a:t>２８年度 １２．６億円</a:t>
            </a:r>
            <a:r>
              <a:rPr lang="ja-JP" altLang="en-US" sz="1300" dirty="0">
                <a:latin typeface="+mn-ea"/>
              </a:rPr>
              <a:t>）</a:t>
            </a:r>
            <a:r>
              <a:rPr lang="ja-JP" altLang="en-US" sz="1300" dirty="0" smtClean="0">
                <a:latin typeface="+mn-ea"/>
              </a:rPr>
              <a:t>、</a:t>
            </a:r>
            <a:endParaRPr lang="en-US" altLang="ja-JP" sz="1300" dirty="0" smtClean="0">
              <a:latin typeface="+mn-ea"/>
            </a:endParaRPr>
          </a:p>
          <a:p>
            <a:r>
              <a:rPr lang="ja-JP" altLang="en-US" sz="1300" dirty="0">
                <a:latin typeface="+mn-ea"/>
              </a:rPr>
              <a:t>　</a:t>
            </a:r>
            <a:r>
              <a:rPr lang="ja-JP" altLang="en-US" sz="1300" dirty="0" smtClean="0">
                <a:latin typeface="+mn-ea"/>
              </a:rPr>
              <a:t>　　　　国立研究開発法人情報通信研究機構運営費交付</a:t>
            </a:r>
            <a:r>
              <a:rPr lang="ja-JP" altLang="en-US" sz="1300" dirty="0">
                <a:latin typeface="+mn-ea"/>
              </a:rPr>
              <a:t>金 </a:t>
            </a:r>
            <a:r>
              <a:rPr lang="ja-JP" altLang="en-US" sz="1300" dirty="0" smtClean="0">
                <a:latin typeface="+mn-ea"/>
              </a:rPr>
              <a:t>２９６．０億円</a:t>
            </a:r>
            <a:r>
              <a:rPr lang="ja-JP" altLang="en-US" sz="1300" dirty="0">
                <a:latin typeface="+mn-ea"/>
              </a:rPr>
              <a:t>の内数（</a:t>
            </a:r>
            <a:r>
              <a:rPr lang="ja-JP" altLang="en-US" sz="1300" dirty="0" smtClean="0">
                <a:latin typeface="+mn-ea"/>
              </a:rPr>
              <a:t>２８年度 ２７０．３億円</a:t>
            </a:r>
            <a:r>
              <a:rPr lang="ja-JP" altLang="en-US" sz="1300" dirty="0">
                <a:latin typeface="+mn-ea"/>
              </a:rPr>
              <a:t>の内数</a:t>
            </a:r>
            <a:r>
              <a:rPr lang="ja-JP" altLang="en-US" sz="1300" dirty="0" smtClean="0">
                <a:latin typeface="+mn-ea"/>
              </a:rPr>
              <a:t>）</a:t>
            </a:r>
            <a:endParaRPr lang="en-US" altLang="ja-JP" sz="1300" dirty="0">
              <a:latin typeface="+mn-ea"/>
            </a:endParaRPr>
          </a:p>
        </p:txBody>
      </p:sp>
      <p:grpSp>
        <p:nvGrpSpPr>
          <p:cNvPr id="19" name="グループ化 18"/>
          <p:cNvGrpSpPr/>
          <p:nvPr/>
        </p:nvGrpSpPr>
        <p:grpSpPr>
          <a:xfrm>
            <a:off x="2176201" y="3632152"/>
            <a:ext cx="5222986" cy="3141483"/>
            <a:chOff x="5585702" y="1074473"/>
            <a:chExt cx="4316517" cy="2855894"/>
          </a:xfrm>
        </p:grpSpPr>
        <p:grpSp>
          <p:nvGrpSpPr>
            <p:cNvPr id="20" name="グループ化 19"/>
            <p:cNvGrpSpPr/>
            <p:nvPr/>
          </p:nvGrpSpPr>
          <p:grpSpPr>
            <a:xfrm>
              <a:off x="5853796" y="1074473"/>
              <a:ext cx="3626086" cy="1547573"/>
              <a:chOff x="6443289" y="652489"/>
              <a:chExt cx="3468845" cy="1547573"/>
            </a:xfrm>
          </p:grpSpPr>
          <p:sp>
            <p:nvSpPr>
              <p:cNvPr id="73" name="テキスト ボックス 72"/>
              <p:cNvSpPr txBox="1"/>
              <p:nvPr/>
            </p:nvSpPr>
            <p:spPr>
              <a:xfrm>
                <a:off x="6464711" y="1454610"/>
                <a:ext cx="869828" cy="629543"/>
              </a:xfrm>
              <a:prstGeom prst="rect">
                <a:avLst/>
              </a:prstGeom>
              <a:noFill/>
            </p:spPr>
            <p:txBody>
              <a:bodyPr wrap="square" lIns="36000" tIns="0" rIns="36000" bIns="0" rtlCol="0">
                <a:spAutoFit/>
              </a:bodyPr>
              <a:lstStyle/>
              <a:p>
                <a:r>
                  <a:rPr lang="ja-JP" altLang="en-US" sz="900" b="1" dirty="0" smtClean="0">
                    <a:solidFill>
                      <a:prstClr val="black"/>
                    </a:solidFill>
                  </a:rPr>
                  <a:t>　スマートフォンなど</a:t>
                </a:r>
                <a:r>
                  <a:rPr lang="ja-JP" altLang="en-US" sz="900" b="1" dirty="0">
                    <a:solidFill>
                      <a:prstClr val="black"/>
                    </a:solidFill>
                  </a:rPr>
                  <a:t>に話しかけると即座に</a:t>
                </a:r>
                <a:r>
                  <a:rPr lang="ja-JP" altLang="en-US" sz="900" b="1" dirty="0" smtClean="0">
                    <a:solidFill>
                      <a:prstClr val="black"/>
                    </a:solidFill>
                  </a:rPr>
                  <a:t>他の</a:t>
                </a:r>
                <a:endParaRPr lang="en-US" altLang="ja-JP" sz="900" b="1" dirty="0" smtClean="0">
                  <a:solidFill>
                    <a:prstClr val="black"/>
                  </a:solidFill>
                </a:endParaRPr>
              </a:p>
              <a:p>
                <a:r>
                  <a:rPr lang="ja-JP" altLang="en-US" sz="900" b="1" dirty="0" smtClean="0">
                    <a:solidFill>
                      <a:prstClr val="black"/>
                    </a:solidFill>
                  </a:rPr>
                  <a:t>言語</a:t>
                </a:r>
                <a:r>
                  <a:rPr lang="ja-JP" altLang="en-US" sz="900" b="1" dirty="0">
                    <a:solidFill>
                      <a:prstClr val="black"/>
                    </a:solidFill>
                  </a:rPr>
                  <a:t>に翻訳して、音声出力</a:t>
                </a:r>
                <a:r>
                  <a:rPr lang="ja-JP" altLang="en-US" sz="900" b="1" dirty="0" smtClean="0">
                    <a:solidFill>
                      <a:prstClr val="black"/>
                    </a:solidFill>
                  </a:rPr>
                  <a:t>する</a:t>
                </a:r>
                <a:endParaRPr lang="ja-JP" altLang="en-US" sz="900" b="1" dirty="0">
                  <a:solidFill>
                    <a:prstClr val="black"/>
                  </a:solidFill>
                </a:endParaRPr>
              </a:p>
            </p:txBody>
          </p:sp>
          <p:sp>
            <p:nvSpPr>
              <p:cNvPr id="74" name="正方形/長方形 73"/>
              <p:cNvSpPr/>
              <p:nvPr/>
            </p:nvSpPr>
            <p:spPr>
              <a:xfrm>
                <a:off x="6443289" y="832062"/>
                <a:ext cx="3468845" cy="136800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75" name="テキスト ボックス 74"/>
              <p:cNvSpPr txBox="1"/>
              <p:nvPr/>
            </p:nvSpPr>
            <p:spPr>
              <a:xfrm>
                <a:off x="7087018" y="652489"/>
                <a:ext cx="2160000" cy="216000"/>
              </a:xfrm>
              <a:prstGeom prst="rect">
                <a:avLst/>
              </a:prstGeom>
              <a:ln/>
              <a:effectLst/>
              <a:scene3d>
                <a:camera prst="orthographicFront">
                  <a:rot lat="0" lon="0" rev="0"/>
                </a:camera>
                <a:lightRig rig="threePt" dir="t">
                  <a:rot lat="0" lon="0" rev="1200000"/>
                </a:lightRig>
              </a:scene3d>
            </p:spPr>
            <p:style>
              <a:lnRef idx="0">
                <a:schemeClr val="accent2"/>
              </a:lnRef>
              <a:fillRef idx="3">
                <a:schemeClr val="accent2"/>
              </a:fillRef>
              <a:effectRef idx="3">
                <a:schemeClr val="accent2"/>
              </a:effectRef>
              <a:fontRef idx="minor">
                <a:schemeClr val="lt1"/>
              </a:fontRef>
            </p:style>
            <p:txBody>
              <a:bodyPr wrap="square" rtlCol="0" anchor="ctr">
                <a:noAutofit/>
              </a:bodyPr>
              <a:lstStyle/>
              <a:p>
                <a:pPr algn="ctr"/>
                <a:r>
                  <a:rPr lang="ja-JP" altLang="en-US" sz="1000" b="1" dirty="0" smtClean="0">
                    <a:solidFill>
                      <a:prstClr val="white"/>
                    </a:solidFill>
                  </a:rPr>
                  <a:t>多言語音声翻訳システムの仕組み</a:t>
                </a:r>
                <a:endParaRPr lang="ja-JP" altLang="en-US" sz="1000" b="1" dirty="0">
                  <a:solidFill>
                    <a:prstClr val="white"/>
                  </a:solidFill>
                </a:endParaRPr>
              </a:p>
            </p:txBody>
          </p:sp>
        </p:grpSp>
        <p:grpSp>
          <p:nvGrpSpPr>
            <p:cNvPr id="21" name="グループ化 20"/>
            <p:cNvGrpSpPr/>
            <p:nvPr/>
          </p:nvGrpSpPr>
          <p:grpSpPr>
            <a:xfrm>
              <a:off x="5585702" y="2646254"/>
              <a:ext cx="2289108" cy="1277388"/>
              <a:chOff x="5538083" y="2208104"/>
              <a:chExt cx="2289108" cy="1277388"/>
            </a:xfrm>
          </p:grpSpPr>
          <p:grpSp>
            <p:nvGrpSpPr>
              <p:cNvPr id="62" name="グループ化 61"/>
              <p:cNvGrpSpPr/>
              <p:nvPr/>
            </p:nvGrpSpPr>
            <p:grpSpPr>
              <a:xfrm>
                <a:off x="5538083" y="2208104"/>
                <a:ext cx="2289108" cy="1277388"/>
                <a:chOff x="5538083" y="2208104"/>
                <a:chExt cx="2289108" cy="1277388"/>
              </a:xfrm>
            </p:grpSpPr>
            <p:sp>
              <p:nvSpPr>
                <p:cNvPr id="66" name="正方形/長方形 65"/>
                <p:cNvSpPr/>
                <p:nvPr/>
              </p:nvSpPr>
              <p:spPr>
                <a:xfrm>
                  <a:off x="5540629" y="2405492"/>
                  <a:ext cx="2251381" cy="108000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67" name="正方形/長方形 66"/>
                <p:cNvSpPr/>
                <p:nvPr/>
              </p:nvSpPr>
              <p:spPr>
                <a:xfrm>
                  <a:off x="6483350" y="2208104"/>
                  <a:ext cx="364583" cy="223837"/>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scene3d>
                  <a:camera prst="orthographicFront">
                    <a:rot lat="0" lon="0" rev="0"/>
                  </a:camera>
                  <a:lightRig rig="threePt" dir="t">
                    <a:rot lat="0" lon="0" rev="1200000"/>
                  </a:lightRig>
                </a:scene3d>
                <a:sp3d>
                  <a:bevelT w="63500" h="25400"/>
                </a:sp3d>
              </p:spPr>
              <p:txBody>
                <a:bodyPr wrap="none">
                  <a:spAutoFit/>
                </a:bodyPr>
                <a:lstStyle/>
                <a:p>
                  <a:pPr algn="ctr">
                    <a:defRPr/>
                  </a:pPr>
                  <a:r>
                    <a:rPr kumimoji="0" lang="ja-JP" altLang="en-US" sz="1000" b="1" kern="0" dirty="0" smtClean="0">
                      <a:solidFill>
                        <a:prstClr val="white"/>
                      </a:solidFill>
                    </a:rPr>
                    <a:t>病院</a:t>
                  </a:r>
                </a:p>
              </p:txBody>
            </p:sp>
            <p:sp>
              <p:nvSpPr>
                <p:cNvPr id="68" name="テキスト ボックス 67"/>
                <p:cNvSpPr txBox="1"/>
                <p:nvPr/>
              </p:nvSpPr>
              <p:spPr>
                <a:xfrm>
                  <a:off x="5538083" y="2490023"/>
                  <a:ext cx="1047572" cy="755452"/>
                </a:xfrm>
                <a:prstGeom prst="rect">
                  <a:avLst/>
                </a:prstGeom>
                <a:noFill/>
              </p:spPr>
              <p:txBody>
                <a:bodyPr wrap="square" lIns="36000" tIns="0" rIns="36000" bIns="0" rtlCol="0">
                  <a:spAutoFit/>
                </a:bodyPr>
                <a:lstStyle/>
                <a:p>
                  <a:pPr algn="just"/>
                  <a:r>
                    <a:rPr lang="ja-JP" altLang="en-US" sz="900" b="1" dirty="0" smtClean="0">
                      <a:solidFill>
                        <a:prstClr val="black"/>
                      </a:solidFill>
                    </a:rPr>
                    <a:t>　多言語対応ヘッドセット等のウェアラブル機器を用い、</a:t>
                  </a:r>
                  <a:endParaRPr lang="en-US" altLang="ja-JP" sz="900" b="1" dirty="0" smtClean="0">
                    <a:solidFill>
                      <a:prstClr val="black"/>
                    </a:solidFill>
                  </a:endParaRPr>
                </a:p>
                <a:p>
                  <a:pPr algn="just"/>
                  <a:r>
                    <a:rPr lang="ja-JP" altLang="en-US" sz="900" b="1" dirty="0" smtClean="0">
                      <a:solidFill>
                        <a:prstClr val="black"/>
                      </a:solidFill>
                    </a:rPr>
                    <a:t>症状や病名の翻訳など医師と患者の</a:t>
                  </a:r>
                  <a:endParaRPr lang="en-US" altLang="ja-JP" sz="900" b="1" dirty="0" smtClean="0">
                    <a:solidFill>
                      <a:prstClr val="black"/>
                    </a:solidFill>
                  </a:endParaRPr>
                </a:p>
                <a:p>
                  <a:pPr algn="just"/>
                  <a:r>
                    <a:rPr lang="ja-JP" altLang="en-US" sz="900" b="1" dirty="0" smtClean="0">
                      <a:solidFill>
                        <a:prstClr val="black"/>
                      </a:solidFill>
                    </a:rPr>
                    <a:t>コミュニケーションを支援</a:t>
                  </a:r>
                  <a:endParaRPr lang="ja-JP" altLang="en-US" sz="900" b="1" dirty="0">
                    <a:solidFill>
                      <a:prstClr val="black"/>
                    </a:solidFill>
                  </a:endParaRPr>
                </a:p>
              </p:txBody>
            </p:sp>
            <p:pic>
              <p:nvPicPr>
                <p:cNvPr id="69" name="図 68"/>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6572830" y="2618427"/>
                  <a:ext cx="789321" cy="648000"/>
                </a:xfrm>
                <a:prstGeom prst="rect">
                  <a:avLst/>
                </a:prstGeom>
                <a:ln w="15875">
                  <a:solidFill>
                    <a:srgbClr val="00B050"/>
                  </a:solidFill>
                </a:ln>
              </p:spPr>
            </p:pic>
            <p:grpSp>
              <p:nvGrpSpPr>
                <p:cNvPr id="70" name="グループ化 69"/>
                <p:cNvGrpSpPr/>
                <p:nvPr/>
              </p:nvGrpSpPr>
              <p:grpSpPr>
                <a:xfrm>
                  <a:off x="6874090" y="2433438"/>
                  <a:ext cx="953101" cy="279797"/>
                  <a:chOff x="6906129" y="2433438"/>
                  <a:chExt cx="953101" cy="279797"/>
                </a:xfrm>
              </p:grpSpPr>
              <p:sp>
                <p:nvSpPr>
                  <p:cNvPr id="71" name="四角形吹き出し 70"/>
                  <p:cNvSpPr/>
                  <p:nvPr/>
                </p:nvSpPr>
                <p:spPr>
                  <a:xfrm>
                    <a:off x="6970649" y="2452941"/>
                    <a:ext cx="813059" cy="252000"/>
                  </a:xfrm>
                  <a:prstGeom prst="wedgeRectCallout">
                    <a:avLst>
                      <a:gd name="adj1" fmla="val -60916"/>
                      <a:gd name="adj2" fmla="val 57450"/>
                    </a:avLst>
                  </a:prstGeom>
                  <a:ln w="952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72" name="テキスト ボックス 71"/>
                  <p:cNvSpPr txBox="1"/>
                  <p:nvPr/>
                </p:nvSpPr>
                <p:spPr>
                  <a:xfrm>
                    <a:off x="6906129" y="2433438"/>
                    <a:ext cx="953101" cy="279797"/>
                  </a:xfrm>
                  <a:prstGeom prst="rect">
                    <a:avLst/>
                  </a:prstGeom>
                  <a:noFill/>
                </p:spPr>
                <p:txBody>
                  <a:bodyPr wrap="square" rtlCol="0">
                    <a:spAutoFit/>
                  </a:bodyPr>
                  <a:lstStyle/>
                  <a:p>
                    <a:r>
                      <a:rPr lang="ja-JP" altLang="en-US" sz="700" dirty="0" smtClean="0"/>
                      <a:t>①赤ちゃんは元気に育っていますよ。</a:t>
                    </a:r>
                    <a:endParaRPr kumimoji="1" lang="ja-JP" altLang="en-US" sz="700" dirty="0"/>
                  </a:p>
                </p:txBody>
              </p:sp>
            </p:grpSp>
          </p:grpSp>
          <p:grpSp>
            <p:nvGrpSpPr>
              <p:cNvPr id="63" name="グループ化 62"/>
              <p:cNvGrpSpPr/>
              <p:nvPr/>
            </p:nvGrpSpPr>
            <p:grpSpPr>
              <a:xfrm>
                <a:off x="6711635" y="3204333"/>
                <a:ext cx="1114991" cy="279797"/>
                <a:chOff x="6903999" y="2419149"/>
                <a:chExt cx="904753" cy="279797"/>
              </a:xfrm>
            </p:grpSpPr>
            <p:sp>
              <p:nvSpPr>
                <p:cNvPr id="64" name="四角形吹き出し 63"/>
                <p:cNvSpPr/>
                <p:nvPr/>
              </p:nvSpPr>
              <p:spPr>
                <a:xfrm>
                  <a:off x="6965385" y="2452941"/>
                  <a:ext cx="782544" cy="216000"/>
                </a:xfrm>
                <a:prstGeom prst="wedgeRectCallout">
                  <a:avLst>
                    <a:gd name="adj1" fmla="val -29496"/>
                    <a:gd name="adj2" fmla="val -112053"/>
                  </a:avLst>
                </a:prstGeom>
                <a:ln w="952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65" name="テキスト ボックス 64"/>
                <p:cNvSpPr txBox="1"/>
                <p:nvPr/>
              </p:nvSpPr>
              <p:spPr>
                <a:xfrm>
                  <a:off x="6903999" y="2419149"/>
                  <a:ext cx="904753" cy="279797"/>
                </a:xfrm>
                <a:prstGeom prst="rect">
                  <a:avLst/>
                </a:prstGeom>
                <a:noFill/>
              </p:spPr>
              <p:txBody>
                <a:bodyPr wrap="square" rtlCol="0">
                  <a:spAutoFit/>
                </a:bodyPr>
                <a:lstStyle/>
                <a:p>
                  <a:r>
                    <a:rPr lang="ja-JP" altLang="en-US" sz="700" dirty="0" smtClean="0"/>
                    <a:t>（スペイン語）②</a:t>
                  </a:r>
                  <a:endParaRPr lang="en-US" altLang="ja-JP" sz="700" dirty="0" smtClean="0"/>
                </a:p>
                <a:p>
                  <a:r>
                    <a:rPr kumimoji="1" lang="en-US" altLang="ja-JP" sz="700" dirty="0" err="1" smtClean="0"/>
                    <a:t>Bebé</a:t>
                  </a:r>
                  <a:r>
                    <a:rPr lang="ja-JP" altLang="en-US" sz="700" dirty="0"/>
                    <a:t> </a:t>
                  </a:r>
                  <a:r>
                    <a:rPr lang="en-US" altLang="ja-JP" sz="700" dirty="0" err="1" smtClean="0"/>
                    <a:t>está</a:t>
                  </a:r>
                  <a:r>
                    <a:rPr lang="en-US" altLang="ja-JP" sz="700" dirty="0" smtClean="0"/>
                    <a:t> </a:t>
                  </a:r>
                  <a:r>
                    <a:rPr lang="en-US" altLang="ja-JP" sz="700" dirty="0" err="1"/>
                    <a:t>c</a:t>
                  </a:r>
                  <a:r>
                    <a:rPr lang="en-US" altLang="ja-JP" sz="700" dirty="0" err="1" smtClean="0"/>
                    <a:t>reciendo</a:t>
                  </a:r>
                  <a:r>
                    <a:rPr lang="en-US" altLang="ja-JP" sz="700" dirty="0" smtClean="0"/>
                    <a:t> </a:t>
                  </a:r>
                  <a:r>
                    <a:rPr lang="en-US" altLang="ja-JP" sz="700" dirty="0" err="1" smtClean="0"/>
                    <a:t>sano</a:t>
                  </a:r>
                  <a:endParaRPr kumimoji="1" lang="ja-JP" altLang="en-US" sz="700" dirty="0"/>
                </a:p>
              </p:txBody>
            </p:sp>
          </p:grpSp>
        </p:grpSp>
        <p:grpSp>
          <p:nvGrpSpPr>
            <p:cNvPr id="22" name="グループ化 21"/>
            <p:cNvGrpSpPr/>
            <p:nvPr/>
          </p:nvGrpSpPr>
          <p:grpSpPr>
            <a:xfrm>
              <a:off x="7885372" y="2648085"/>
              <a:ext cx="2016847" cy="1282282"/>
              <a:chOff x="7882573" y="2213766"/>
              <a:chExt cx="2016847" cy="1282282"/>
            </a:xfrm>
          </p:grpSpPr>
          <p:sp>
            <p:nvSpPr>
              <p:cNvPr id="52" name="テキスト ボックス 51"/>
              <p:cNvSpPr txBox="1"/>
              <p:nvPr/>
            </p:nvSpPr>
            <p:spPr>
              <a:xfrm>
                <a:off x="7890886" y="2493477"/>
                <a:ext cx="881189" cy="755452"/>
              </a:xfrm>
              <a:prstGeom prst="rect">
                <a:avLst/>
              </a:prstGeom>
              <a:noFill/>
            </p:spPr>
            <p:txBody>
              <a:bodyPr wrap="square" lIns="36000" tIns="0" rIns="36000" bIns="0" rtlCol="0">
                <a:spAutoFit/>
              </a:bodyPr>
              <a:lstStyle>
                <a:defPPr>
                  <a:defRPr lang="ja-JP"/>
                </a:defPPr>
                <a:lvl1pPr>
                  <a:defRPr sz="1600">
                    <a:solidFill>
                      <a:prstClr val="black"/>
                    </a:solidFill>
                  </a:defRPr>
                </a:lvl1pPr>
              </a:lstStyle>
              <a:p>
                <a:pPr algn="just"/>
                <a:r>
                  <a:rPr lang="ja-JP" altLang="en-US" sz="900" b="1" dirty="0"/>
                  <a:t>　多言語対応型レジ端末</a:t>
                </a:r>
                <a:r>
                  <a:rPr lang="ja-JP" altLang="en-US" sz="900" b="1" dirty="0" smtClean="0"/>
                  <a:t>により</a:t>
                </a:r>
                <a:r>
                  <a:rPr lang="ja-JP" altLang="en-US" sz="900" b="1" dirty="0"/>
                  <a:t>、商品の購入</a:t>
                </a:r>
                <a:r>
                  <a:rPr lang="ja-JP" altLang="en-US" sz="900" b="1" dirty="0" smtClean="0"/>
                  <a:t>や</a:t>
                </a:r>
                <a:endParaRPr lang="en-US" altLang="ja-JP" sz="900" b="1" dirty="0"/>
              </a:p>
              <a:p>
                <a:pPr algn="just"/>
                <a:r>
                  <a:rPr lang="ja-JP" altLang="en-US" sz="900" b="1" dirty="0" smtClean="0"/>
                  <a:t>問合せなど、</a:t>
                </a:r>
                <a:endParaRPr lang="en-US" altLang="ja-JP" sz="900" b="1" dirty="0" smtClean="0"/>
              </a:p>
              <a:p>
                <a:pPr algn="just"/>
                <a:r>
                  <a:rPr lang="ja-JP" altLang="en-US" sz="900" b="1" dirty="0" smtClean="0"/>
                  <a:t>外国人客</a:t>
                </a:r>
                <a:r>
                  <a:rPr lang="ja-JP" altLang="en-US" sz="900" b="1" dirty="0"/>
                  <a:t>の要望</a:t>
                </a:r>
                <a:r>
                  <a:rPr lang="ja-JP" altLang="en-US" sz="900" b="1" dirty="0" smtClean="0"/>
                  <a:t>にきめ</a:t>
                </a:r>
                <a:r>
                  <a:rPr lang="ja-JP" altLang="en-US" sz="900" b="1" dirty="0"/>
                  <a:t>細やかに対応</a:t>
                </a:r>
                <a:endParaRPr lang="en-US" altLang="ja-JP" sz="900" b="1" dirty="0"/>
              </a:p>
            </p:txBody>
          </p:sp>
          <p:sp>
            <p:nvSpPr>
              <p:cNvPr id="53" name="正方形/長方形 52"/>
              <p:cNvSpPr/>
              <p:nvPr/>
            </p:nvSpPr>
            <p:spPr>
              <a:xfrm>
                <a:off x="7882573" y="2407338"/>
                <a:ext cx="2001342" cy="1080000"/>
              </a:xfrm>
              <a:prstGeom prst="rect">
                <a:avLst/>
              </a:prstGeom>
              <a:noFill/>
              <a:ln>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54" name="正方形/長方形 53"/>
              <p:cNvSpPr/>
              <p:nvPr/>
            </p:nvSpPr>
            <p:spPr>
              <a:xfrm>
                <a:off x="8392487" y="2213766"/>
                <a:ext cx="677236" cy="223837"/>
              </a:xfrm>
              <a:prstGeom prst="rect">
                <a:avLst/>
              </a:prstGeom>
              <a:ln/>
              <a:effectLst/>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ja-JP" altLang="en-US" sz="1000" b="1" dirty="0" smtClean="0">
                    <a:solidFill>
                      <a:prstClr val="white"/>
                    </a:solidFill>
                  </a:rPr>
                  <a:t>ショッピング</a:t>
                </a:r>
              </a:p>
            </p:txBody>
          </p:sp>
          <p:pic>
            <p:nvPicPr>
              <p:cNvPr id="5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38579" y="2688645"/>
                <a:ext cx="792000" cy="663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6" name="グループ化 55"/>
              <p:cNvGrpSpPr/>
              <p:nvPr/>
            </p:nvGrpSpPr>
            <p:grpSpPr>
              <a:xfrm>
                <a:off x="8946319" y="2412523"/>
                <a:ext cx="953101" cy="279797"/>
                <a:chOff x="6894835" y="2425125"/>
                <a:chExt cx="953101" cy="279797"/>
              </a:xfrm>
            </p:grpSpPr>
            <p:sp>
              <p:nvSpPr>
                <p:cNvPr id="60" name="四角形吹き出し 59"/>
                <p:cNvSpPr/>
                <p:nvPr/>
              </p:nvSpPr>
              <p:spPr>
                <a:xfrm>
                  <a:off x="6942729" y="2452941"/>
                  <a:ext cx="864000" cy="234000"/>
                </a:xfrm>
                <a:prstGeom prst="wedgeRectCallout">
                  <a:avLst>
                    <a:gd name="adj1" fmla="val -18582"/>
                    <a:gd name="adj2" fmla="val 131290"/>
                  </a:avLst>
                </a:prstGeom>
                <a:ln w="952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61" name="テキスト ボックス 60"/>
                <p:cNvSpPr txBox="1"/>
                <p:nvPr/>
              </p:nvSpPr>
              <p:spPr>
                <a:xfrm>
                  <a:off x="6894835" y="2425125"/>
                  <a:ext cx="953101" cy="279797"/>
                </a:xfrm>
                <a:prstGeom prst="rect">
                  <a:avLst/>
                </a:prstGeom>
                <a:noFill/>
              </p:spPr>
              <p:txBody>
                <a:bodyPr wrap="square" rtlCol="0">
                  <a:spAutoFit/>
                </a:bodyPr>
                <a:lstStyle/>
                <a:p>
                  <a:r>
                    <a:rPr lang="ja-JP" altLang="en-US" sz="700" dirty="0"/>
                    <a:t>②（グラスの）色違いはありますか。</a:t>
                  </a:r>
                  <a:endParaRPr kumimoji="1" lang="ja-JP" altLang="en-US" sz="700" dirty="0"/>
                </a:p>
              </p:txBody>
            </p:sp>
          </p:grpSp>
          <p:grpSp>
            <p:nvGrpSpPr>
              <p:cNvPr id="57" name="グループ化 56"/>
              <p:cNvGrpSpPr/>
              <p:nvPr/>
            </p:nvGrpSpPr>
            <p:grpSpPr>
              <a:xfrm>
                <a:off x="8717790" y="3216251"/>
                <a:ext cx="1174574" cy="279797"/>
                <a:chOff x="6894835" y="2410836"/>
                <a:chExt cx="953101" cy="279797"/>
              </a:xfrm>
            </p:grpSpPr>
            <p:sp>
              <p:nvSpPr>
                <p:cNvPr id="58" name="四角形吹き出し 57"/>
                <p:cNvSpPr/>
                <p:nvPr/>
              </p:nvSpPr>
              <p:spPr>
                <a:xfrm>
                  <a:off x="6942727" y="2444628"/>
                  <a:ext cx="876359" cy="216000"/>
                </a:xfrm>
                <a:prstGeom prst="wedgeRectCallout">
                  <a:avLst>
                    <a:gd name="adj1" fmla="val -25648"/>
                    <a:gd name="adj2" fmla="val -135143"/>
                  </a:avLst>
                </a:prstGeom>
                <a:ln w="9525">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59" name="テキスト ボックス 58"/>
                <p:cNvSpPr txBox="1"/>
                <p:nvPr/>
              </p:nvSpPr>
              <p:spPr>
                <a:xfrm>
                  <a:off x="6894835" y="2410836"/>
                  <a:ext cx="953101" cy="279797"/>
                </a:xfrm>
                <a:prstGeom prst="rect">
                  <a:avLst/>
                </a:prstGeom>
                <a:noFill/>
              </p:spPr>
              <p:txBody>
                <a:bodyPr wrap="square" rtlCol="0">
                  <a:spAutoFit/>
                </a:bodyPr>
                <a:lstStyle/>
                <a:p>
                  <a:r>
                    <a:rPr lang="ja-JP" altLang="en-US" sz="700" dirty="0"/>
                    <a:t>（インドネシア語）①</a:t>
                  </a:r>
                  <a:r>
                    <a:rPr lang="en-US" altLang="ja-JP" sz="700" dirty="0" err="1"/>
                    <a:t>Apakah</a:t>
                  </a:r>
                  <a:r>
                    <a:rPr lang="en-US" altLang="ja-JP" sz="700" dirty="0"/>
                    <a:t> </a:t>
                  </a:r>
                  <a:r>
                    <a:rPr lang="en-US" altLang="ja-JP" sz="700" dirty="0" err="1"/>
                    <a:t>anda</a:t>
                  </a:r>
                  <a:r>
                    <a:rPr lang="en-US" altLang="ja-JP" sz="700" dirty="0"/>
                    <a:t> </a:t>
                  </a:r>
                  <a:r>
                    <a:rPr lang="en-US" altLang="ja-JP" sz="700" dirty="0" err="1"/>
                    <a:t>memiliki</a:t>
                  </a:r>
                  <a:r>
                    <a:rPr lang="en-US" altLang="ja-JP" sz="700" dirty="0"/>
                    <a:t> </a:t>
                  </a:r>
                  <a:r>
                    <a:rPr lang="en-US" altLang="ja-JP" sz="700" dirty="0" err="1"/>
                    <a:t>warna</a:t>
                  </a:r>
                  <a:r>
                    <a:rPr lang="en-US" altLang="ja-JP" sz="700" dirty="0"/>
                    <a:t> lain?</a:t>
                  </a:r>
                  <a:endParaRPr kumimoji="1" lang="ja-JP" altLang="en-US" sz="700" dirty="0"/>
                </a:p>
              </p:txBody>
            </p:sp>
          </p:grpSp>
        </p:grpSp>
        <p:sp>
          <p:nvSpPr>
            <p:cNvPr id="23" name="正方形/長方形 22"/>
            <p:cNvSpPr/>
            <p:nvPr/>
          </p:nvSpPr>
          <p:spPr>
            <a:xfrm>
              <a:off x="6852163" y="1477761"/>
              <a:ext cx="2232000" cy="936000"/>
            </a:xfrm>
            <a:prstGeom prst="rect">
              <a:avLst/>
            </a:prstGeom>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schemeClr val="dk1"/>
                </a:solidFill>
              </a:endParaRPr>
            </a:p>
          </p:txBody>
        </p:sp>
        <p:sp>
          <p:nvSpPr>
            <p:cNvPr id="24" name="テキスト ボックス 23"/>
            <p:cNvSpPr txBox="1"/>
            <p:nvPr/>
          </p:nvSpPr>
          <p:spPr>
            <a:xfrm>
              <a:off x="8264704" y="1538141"/>
              <a:ext cx="792000" cy="167878"/>
            </a:xfrm>
            <a:prstGeom prst="rect">
              <a:avLst/>
            </a:prstGeom>
            <a:noFill/>
          </p:spPr>
          <p:txBody>
            <a:bodyPr wrap="square" rtlCol="0">
              <a:spAutoFit/>
            </a:bodyPr>
            <a:lstStyle/>
            <a:p>
              <a:r>
                <a:rPr kumimoji="1" lang="en-US" altLang="ja-JP" sz="600" dirty="0" err="1" smtClean="0">
                  <a:latin typeface="MS UI Gothic" panose="020B0600070205080204" pitchFamily="50" charset="-128"/>
                  <a:ea typeface="MS UI Gothic" panose="020B0600070205080204" pitchFamily="50" charset="-128"/>
                  <a:cs typeface="Arial" panose="020B0604020202020204" pitchFamily="34" charset="0"/>
                </a:rPr>
                <a:t>ekiwadokodesuka</a:t>
              </a:r>
              <a:endParaRPr kumimoji="1" lang="ja-JP" altLang="en-US" sz="600" dirty="0">
                <a:latin typeface="MS UI Gothic" panose="020B0600070205080204" pitchFamily="50" charset="-128"/>
                <a:ea typeface="MS UI Gothic" panose="020B0600070205080204" pitchFamily="50" charset="-128"/>
                <a:cs typeface="Arial" panose="020B0604020202020204" pitchFamily="34" charset="0"/>
              </a:endParaRPr>
            </a:p>
          </p:txBody>
        </p:sp>
        <p:sp>
          <p:nvSpPr>
            <p:cNvPr id="27" name="テキスト ボックス 26"/>
            <p:cNvSpPr txBox="1"/>
            <p:nvPr/>
          </p:nvSpPr>
          <p:spPr>
            <a:xfrm>
              <a:off x="8281682" y="1749518"/>
              <a:ext cx="720000" cy="167878"/>
            </a:xfrm>
            <a:prstGeom prst="rect">
              <a:avLst/>
            </a:prstGeom>
            <a:noFill/>
          </p:spPr>
          <p:txBody>
            <a:bodyPr wrap="square" rtlCol="0">
              <a:spAutoFit/>
            </a:bodyPr>
            <a:lstStyle/>
            <a:p>
              <a:r>
                <a:rPr lang="ja-JP" altLang="en-US" sz="600" dirty="0" smtClean="0">
                  <a:latin typeface="MS UI Gothic" panose="020B0600070205080204" pitchFamily="50" charset="-128"/>
                  <a:ea typeface="MS UI Gothic" panose="020B0600070205080204" pitchFamily="50" charset="-128"/>
                  <a:cs typeface="Arial" panose="020B0604020202020204" pitchFamily="34" charset="0"/>
                </a:rPr>
                <a:t>駅は</a:t>
              </a:r>
              <a:r>
                <a:rPr lang="en-US" altLang="ja-JP" sz="600" dirty="0">
                  <a:latin typeface="MS UI Gothic" panose="020B0600070205080204" pitchFamily="50" charset="-128"/>
                  <a:ea typeface="MS UI Gothic" panose="020B0600070205080204" pitchFamily="50" charset="-128"/>
                  <a:cs typeface="Arial" panose="020B0604020202020204" pitchFamily="34" charset="0"/>
                </a:rPr>
                <a:t>/</a:t>
              </a:r>
              <a:r>
                <a:rPr lang="ja-JP" altLang="en-US" sz="600" dirty="0" smtClean="0">
                  <a:latin typeface="MS UI Gothic" panose="020B0600070205080204" pitchFamily="50" charset="-128"/>
                  <a:ea typeface="MS UI Gothic" panose="020B0600070205080204" pitchFamily="50" charset="-128"/>
                  <a:cs typeface="Arial" panose="020B0604020202020204" pitchFamily="34" charset="0"/>
                </a:rPr>
                <a:t>どこ</a:t>
              </a:r>
              <a:r>
                <a:rPr lang="en-US" altLang="ja-JP" sz="600" dirty="0" smtClean="0">
                  <a:latin typeface="MS UI Gothic" panose="020B0600070205080204" pitchFamily="50" charset="-128"/>
                  <a:ea typeface="MS UI Gothic" panose="020B0600070205080204" pitchFamily="50" charset="-128"/>
                  <a:cs typeface="Arial" panose="020B0604020202020204" pitchFamily="34" charset="0"/>
                </a:rPr>
                <a:t>/</a:t>
              </a:r>
              <a:r>
                <a:rPr lang="ja-JP" altLang="en-US" sz="600" dirty="0" smtClean="0">
                  <a:latin typeface="MS UI Gothic" panose="020B0600070205080204" pitchFamily="50" charset="-128"/>
                  <a:ea typeface="MS UI Gothic" panose="020B0600070205080204" pitchFamily="50" charset="-128"/>
                  <a:cs typeface="Arial" panose="020B0604020202020204" pitchFamily="34" charset="0"/>
                </a:rPr>
                <a:t>ですか</a:t>
              </a:r>
              <a:endParaRPr kumimoji="1" lang="ja-JP" altLang="en-US" sz="600" dirty="0">
                <a:latin typeface="MS UI Gothic" panose="020B0600070205080204" pitchFamily="50" charset="-128"/>
                <a:ea typeface="MS UI Gothic" panose="020B0600070205080204" pitchFamily="50" charset="-128"/>
                <a:cs typeface="Arial" panose="020B0604020202020204" pitchFamily="34" charset="0"/>
              </a:endParaRPr>
            </a:p>
          </p:txBody>
        </p:sp>
        <p:grpSp>
          <p:nvGrpSpPr>
            <p:cNvPr id="28" name="グループ化 27"/>
            <p:cNvGrpSpPr/>
            <p:nvPr/>
          </p:nvGrpSpPr>
          <p:grpSpPr>
            <a:xfrm>
              <a:off x="6924431" y="1514873"/>
              <a:ext cx="1260000" cy="267695"/>
              <a:chOff x="1791001" y="2852585"/>
              <a:chExt cx="1260000" cy="267695"/>
            </a:xfrm>
          </p:grpSpPr>
          <p:sp>
            <p:nvSpPr>
              <p:cNvPr id="49" name="角丸四角形 48"/>
              <p:cNvSpPr/>
              <p:nvPr/>
            </p:nvSpPr>
            <p:spPr>
              <a:xfrm>
                <a:off x="1791001" y="2852585"/>
                <a:ext cx="1260000" cy="144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kumimoji="1" lang="ja-JP" altLang="en-US" sz="700" dirty="0" smtClean="0"/>
                  <a:t>音声認識技術</a:t>
                </a:r>
                <a:endParaRPr kumimoji="1" lang="ja-JP" altLang="en-US" sz="400" dirty="0"/>
              </a:p>
            </p:txBody>
          </p:sp>
          <p:sp>
            <p:nvSpPr>
              <p:cNvPr id="50" name="正方形/長方形 49"/>
              <p:cNvSpPr/>
              <p:nvPr/>
            </p:nvSpPr>
            <p:spPr>
              <a:xfrm>
                <a:off x="1791002" y="2976280"/>
                <a:ext cx="684000" cy="144000"/>
              </a:xfrm>
              <a:prstGeom prst="rect">
                <a:avLst/>
              </a:prstGeom>
            </p:spPr>
            <p:style>
              <a:lnRef idx="1">
                <a:schemeClr val="accent1"/>
              </a:lnRef>
              <a:fillRef idx="2">
                <a:schemeClr val="accent1"/>
              </a:fillRef>
              <a:effectRef idx="1">
                <a:schemeClr val="accent1"/>
              </a:effectRef>
              <a:fontRef idx="minor">
                <a:schemeClr val="dk1"/>
              </a:fontRef>
            </p:style>
            <p:txBody>
              <a:bodyPr lIns="36000" rIns="36000" rtlCol="0" anchor="ctr"/>
              <a:lstStyle/>
              <a:p>
                <a:pPr algn="ctr"/>
                <a:r>
                  <a:rPr lang="ja-JP" altLang="en-US" sz="600" dirty="0" smtClean="0"/>
                  <a:t>音声を文字に変換</a:t>
                </a:r>
                <a:endParaRPr kumimoji="1" lang="ja-JP" altLang="en-US" sz="600" dirty="0"/>
              </a:p>
            </p:txBody>
          </p:sp>
          <p:sp>
            <p:nvSpPr>
              <p:cNvPr id="51" name="正方形/長方形 50"/>
              <p:cNvSpPr/>
              <p:nvPr/>
            </p:nvSpPr>
            <p:spPr>
              <a:xfrm>
                <a:off x="2508618" y="2976280"/>
                <a:ext cx="540000" cy="144000"/>
              </a:xfrm>
              <a:prstGeom prst="rect">
                <a:avLst/>
              </a:prstGeom>
            </p:spPr>
            <p:style>
              <a:lnRef idx="1">
                <a:schemeClr val="accent1"/>
              </a:lnRef>
              <a:fillRef idx="2">
                <a:schemeClr val="accent1"/>
              </a:fillRef>
              <a:effectRef idx="1">
                <a:schemeClr val="accent1"/>
              </a:effectRef>
              <a:fontRef idx="minor">
                <a:schemeClr val="dk1"/>
              </a:fontRef>
            </p:style>
            <p:txBody>
              <a:bodyPr lIns="36000" rIns="36000" rtlCol="0" anchor="ctr"/>
              <a:lstStyle/>
              <a:p>
                <a:pPr algn="ctr"/>
                <a:r>
                  <a:rPr kumimoji="1" lang="ja-JP" altLang="en-US" sz="600" dirty="0" smtClean="0"/>
                  <a:t>単語を確定</a:t>
                </a:r>
                <a:endParaRPr kumimoji="1" lang="ja-JP" altLang="en-US" sz="600" dirty="0"/>
              </a:p>
            </p:txBody>
          </p:sp>
        </p:grpSp>
        <p:sp>
          <p:nvSpPr>
            <p:cNvPr id="29" name="テキスト ボックス 28"/>
            <p:cNvSpPr txBox="1"/>
            <p:nvPr/>
          </p:nvSpPr>
          <p:spPr>
            <a:xfrm>
              <a:off x="8146166" y="1952135"/>
              <a:ext cx="1008000" cy="167878"/>
            </a:xfrm>
            <a:prstGeom prst="rect">
              <a:avLst/>
            </a:prstGeom>
            <a:noFill/>
          </p:spPr>
          <p:txBody>
            <a:bodyPr wrap="square" rtlCol="0">
              <a:spAutoFit/>
            </a:bodyPr>
            <a:lstStyle/>
            <a:p>
              <a:r>
                <a:rPr kumimoji="1" lang="en-US" altLang="ja-JP" sz="600" dirty="0" smtClean="0">
                  <a:latin typeface="MS UI Gothic" panose="020B0600070205080204" pitchFamily="50" charset="-128"/>
                  <a:ea typeface="MS UI Gothic" panose="020B0600070205080204" pitchFamily="50" charset="-128"/>
                  <a:cs typeface="Arial" panose="020B0604020202020204" pitchFamily="34" charset="0"/>
                </a:rPr>
                <a:t>the station / where / is</a:t>
              </a:r>
              <a:endParaRPr kumimoji="1" lang="ja-JP" altLang="en-US" sz="600" dirty="0">
                <a:latin typeface="MS UI Gothic" panose="020B0600070205080204" pitchFamily="50" charset="-128"/>
                <a:ea typeface="MS UI Gothic" panose="020B0600070205080204" pitchFamily="50" charset="-128"/>
                <a:cs typeface="Arial" panose="020B0604020202020204" pitchFamily="34" charset="0"/>
              </a:endParaRPr>
            </a:p>
          </p:txBody>
        </p:sp>
        <p:sp>
          <p:nvSpPr>
            <p:cNvPr id="30" name="テキスト ボックス 29"/>
            <p:cNvSpPr txBox="1"/>
            <p:nvPr/>
          </p:nvSpPr>
          <p:spPr>
            <a:xfrm>
              <a:off x="8205435" y="2141260"/>
              <a:ext cx="701082" cy="167878"/>
            </a:xfrm>
            <a:prstGeom prst="rect">
              <a:avLst/>
            </a:prstGeom>
            <a:noFill/>
          </p:spPr>
          <p:txBody>
            <a:bodyPr wrap="none" rtlCol="0">
              <a:spAutoFit/>
            </a:bodyPr>
            <a:lstStyle/>
            <a:p>
              <a:r>
                <a:rPr lang="en-US" altLang="ja-JP" sz="600" dirty="0">
                  <a:latin typeface="MS UI Gothic" panose="020B0600070205080204" pitchFamily="50" charset="-128"/>
                  <a:ea typeface="MS UI Gothic" panose="020B0600070205080204" pitchFamily="50" charset="-128"/>
                  <a:cs typeface="Arial" panose="020B0604020202020204" pitchFamily="34" charset="0"/>
                </a:rPr>
                <a:t>w</a:t>
              </a:r>
              <a:r>
                <a:rPr kumimoji="1" lang="en-US" altLang="ja-JP" sz="600" dirty="0" smtClean="0">
                  <a:latin typeface="MS UI Gothic" panose="020B0600070205080204" pitchFamily="50" charset="-128"/>
                  <a:ea typeface="MS UI Gothic" panose="020B0600070205080204" pitchFamily="50" charset="-128"/>
                  <a:cs typeface="Arial" panose="020B0604020202020204" pitchFamily="34" charset="0"/>
                </a:rPr>
                <a:t>here is </a:t>
              </a:r>
              <a:r>
                <a:rPr lang="en-US" altLang="ja-JP" sz="600" dirty="0" smtClean="0">
                  <a:latin typeface="MS UI Gothic" panose="020B0600070205080204" pitchFamily="50" charset="-128"/>
                  <a:ea typeface="MS UI Gothic" panose="020B0600070205080204" pitchFamily="50" charset="-128"/>
                  <a:cs typeface="Arial" panose="020B0604020202020204" pitchFamily="34" charset="0"/>
                </a:rPr>
                <a:t>the </a:t>
              </a:r>
              <a:r>
                <a:rPr lang="en-US" altLang="ja-JP" sz="600" dirty="0">
                  <a:latin typeface="MS UI Gothic" panose="020B0600070205080204" pitchFamily="50" charset="-128"/>
                  <a:ea typeface="MS UI Gothic" panose="020B0600070205080204" pitchFamily="50" charset="-128"/>
                  <a:cs typeface="Arial" panose="020B0604020202020204" pitchFamily="34" charset="0"/>
                </a:rPr>
                <a:t>station </a:t>
              </a:r>
              <a:endParaRPr kumimoji="1" lang="ja-JP" altLang="en-US" sz="600" dirty="0">
                <a:latin typeface="MS UI Gothic" panose="020B0600070205080204" pitchFamily="50" charset="-128"/>
                <a:ea typeface="MS UI Gothic" panose="020B0600070205080204" pitchFamily="50" charset="-128"/>
                <a:cs typeface="Arial" panose="020B0604020202020204" pitchFamily="34" charset="0"/>
              </a:endParaRPr>
            </a:p>
          </p:txBody>
        </p:sp>
        <p:grpSp>
          <p:nvGrpSpPr>
            <p:cNvPr id="31" name="グループ化 30"/>
            <p:cNvGrpSpPr/>
            <p:nvPr/>
          </p:nvGrpSpPr>
          <p:grpSpPr>
            <a:xfrm>
              <a:off x="6924431" y="1803040"/>
              <a:ext cx="1260000" cy="267694"/>
              <a:chOff x="1791001" y="3208488"/>
              <a:chExt cx="1260000" cy="267694"/>
            </a:xfrm>
          </p:grpSpPr>
          <p:sp>
            <p:nvSpPr>
              <p:cNvPr id="46" name="角丸四角形 45"/>
              <p:cNvSpPr/>
              <p:nvPr/>
            </p:nvSpPr>
            <p:spPr>
              <a:xfrm>
                <a:off x="1791001" y="3208488"/>
                <a:ext cx="1260000" cy="14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sz="700" dirty="0" smtClean="0"/>
                  <a:t>多言語翻訳技術</a:t>
                </a:r>
                <a:endParaRPr kumimoji="1" lang="ja-JP" altLang="en-US" sz="400" dirty="0"/>
              </a:p>
            </p:txBody>
          </p:sp>
          <p:sp>
            <p:nvSpPr>
              <p:cNvPr id="47" name="正方形/長方形 46"/>
              <p:cNvSpPr/>
              <p:nvPr/>
            </p:nvSpPr>
            <p:spPr>
              <a:xfrm>
                <a:off x="1791001" y="3332182"/>
                <a:ext cx="540000" cy="144000"/>
              </a:xfrm>
              <a:prstGeom prst="rect">
                <a:avLst/>
              </a:prstGeom>
            </p:spPr>
            <p:style>
              <a:lnRef idx="1">
                <a:schemeClr val="accent3"/>
              </a:lnRef>
              <a:fillRef idx="2">
                <a:schemeClr val="accent3"/>
              </a:fillRef>
              <a:effectRef idx="1">
                <a:schemeClr val="accent3"/>
              </a:effectRef>
              <a:fontRef idx="minor">
                <a:schemeClr val="dk1"/>
              </a:fontRef>
            </p:style>
            <p:txBody>
              <a:bodyPr lIns="36000" rIns="36000" rtlCol="0" anchor="ctr"/>
              <a:lstStyle/>
              <a:p>
                <a:pPr algn="ctr"/>
                <a:r>
                  <a:rPr kumimoji="1" lang="ja-JP" altLang="en-US" sz="600" dirty="0" smtClean="0"/>
                  <a:t>英単語を検索</a:t>
                </a:r>
                <a:endParaRPr kumimoji="1" lang="ja-JP" altLang="en-US" sz="600" dirty="0"/>
              </a:p>
            </p:txBody>
          </p:sp>
          <p:sp>
            <p:nvSpPr>
              <p:cNvPr id="48" name="正方形/長方形 47"/>
              <p:cNvSpPr/>
              <p:nvPr/>
            </p:nvSpPr>
            <p:spPr>
              <a:xfrm>
                <a:off x="2362791" y="3332181"/>
                <a:ext cx="684000" cy="144000"/>
              </a:xfrm>
              <a:prstGeom prst="rect">
                <a:avLst/>
              </a:prstGeom>
            </p:spPr>
            <p:style>
              <a:lnRef idx="1">
                <a:schemeClr val="accent3"/>
              </a:lnRef>
              <a:fillRef idx="2">
                <a:schemeClr val="accent3"/>
              </a:fillRef>
              <a:effectRef idx="1">
                <a:schemeClr val="accent3"/>
              </a:effectRef>
              <a:fontRef idx="minor">
                <a:schemeClr val="dk1"/>
              </a:fontRef>
            </p:style>
            <p:txBody>
              <a:bodyPr lIns="36000" rIns="36000" rtlCol="0" anchor="ctr"/>
              <a:lstStyle/>
              <a:p>
                <a:pPr algn="ctr"/>
                <a:r>
                  <a:rPr kumimoji="1" lang="ja-JP" altLang="en-US" sz="600" dirty="0" smtClean="0"/>
                  <a:t>自然な英文に変更</a:t>
                </a:r>
                <a:endParaRPr kumimoji="1" lang="ja-JP" altLang="en-US" sz="600" dirty="0"/>
              </a:p>
            </p:txBody>
          </p:sp>
        </p:grpSp>
        <p:grpSp>
          <p:nvGrpSpPr>
            <p:cNvPr id="32" name="グループ化 31"/>
            <p:cNvGrpSpPr/>
            <p:nvPr/>
          </p:nvGrpSpPr>
          <p:grpSpPr>
            <a:xfrm>
              <a:off x="6919543" y="2097693"/>
              <a:ext cx="1264887" cy="276159"/>
              <a:chOff x="1786113" y="3570877"/>
              <a:chExt cx="1264887" cy="276159"/>
            </a:xfrm>
          </p:grpSpPr>
          <p:sp>
            <p:nvSpPr>
              <p:cNvPr id="44" name="角丸四角形 43"/>
              <p:cNvSpPr/>
              <p:nvPr/>
            </p:nvSpPr>
            <p:spPr>
              <a:xfrm>
                <a:off x="1791000" y="3570877"/>
                <a:ext cx="1260000" cy="144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kumimoji="1" lang="ja-JP" altLang="en-US" sz="700" dirty="0" smtClean="0"/>
                  <a:t>音声合成技術</a:t>
                </a:r>
                <a:endParaRPr kumimoji="1" lang="en-US" altLang="ja-JP" sz="700" dirty="0" smtClean="0"/>
              </a:p>
            </p:txBody>
          </p:sp>
          <p:sp>
            <p:nvSpPr>
              <p:cNvPr id="45" name="正方形/長方形 44"/>
              <p:cNvSpPr/>
              <p:nvPr/>
            </p:nvSpPr>
            <p:spPr>
              <a:xfrm>
                <a:off x="1786113" y="3703036"/>
                <a:ext cx="1260000" cy="144000"/>
              </a:xfrm>
              <a:prstGeom prst="rect">
                <a:avLst/>
              </a:prstGeom>
            </p:spPr>
            <p:style>
              <a:lnRef idx="1">
                <a:schemeClr val="accent6"/>
              </a:lnRef>
              <a:fillRef idx="2">
                <a:schemeClr val="accent6"/>
              </a:fillRef>
              <a:effectRef idx="1">
                <a:schemeClr val="accent6"/>
              </a:effectRef>
              <a:fontRef idx="minor">
                <a:schemeClr val="dk1"/>
              </a:fontRef>
            </p:style>
            <p:txBody>
              <a:bodyPr lIns="36000" rIns="36000" rtlCol="0" anchor="ctr"/>
              <a:lstStyle/>
              <a:p>
                <a:pPr algn="ctr"/>
                <a:r>
                  <a:rPr lang="ja-JP" altLang="en-US" sz="600" dirty="0"/>
                  <a:t>英文</a:t>
                </a:r>
                <a:r>
                  <a:rPr kumimoji="1" lang="ja-JP" altLang="en-US" sz="600" dirty="0" smtClean="0"/>
                  <a:t>を音声に変換</a:t>
                </a:r>
                <a:endParaRPr kumimoji="1" lang="ja-JP" altLang="en-US" sz="600" dirty="0"/>
              </a:p>
            </p:txBody>
          </p:sp>
        </p:grpSp>
        <p:cxnSp>
          <p:nvCxnSpPr>
            <p:cNvPr id="33" name="直線矢印コネクタ 32"/>
            <p:cNvCxnSpPr/>
            <p:nvPr/>
          </p:nvCxnSpPr>
          <p:spPr>
            <a:xfrm rot="5400000">
              <a:off x="8571558" y="1539991"/>
              <a:ext cx="90000" cy="0"/>
            </a:xfrm>
            <a:prstGeom prst="straightConnector1">
              <a:avLst/>
            </a:prstGeom>
            <a:ln w="12700">
              <a:solidFill>
                <a:schemeClr val="accent6">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rot="5400000">
              <a:off x="8571760" y="2147722"/>
              <a:ext cx="90000" cy="0"/>
            </a:xfrm>
            <a:prstGeom prst="straightConnector1">
              <a:avLst/>
            </a:prstGeom>
            <a:ln w="12700">
              <a:solidFill>
                <a:schemeClr val="accent6">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rot="5400000">
              <a:off x="8571558" y="1947428"/>
              <a:ext cx="90000" cy="0"/>
            </a:xfrm>
            <a:prstGeom prst="straightConnector1">
              <a:avLst/>
            </a:prstGeom>
            <a:ln w="12700">
              <a:solidFill>
                <a:schemeClr val="accent6">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6" name="直線矢印コネクタ 35"/>
            <p:cNvCxnSpPr/>
            <p:nvPr/>
          </p:nvCxnSpPr>
          <p:spPr>
            <a:xfrm rot="5400000">
              <a:off x="8571558" y="1734370"/>
              <a:ext cx="90000" cy="0"/>
            </a:xfrm>
            <a:prstGeom prst="straightConnector1">
              <a:avLst/>
            </a:prstGeom>
            <a:ln w="12700">
              <a:solidFill>
                <a:schemeClr val="accent6">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37" name="直線矢印コネクタ 36"/>
            <p:cNvCxnSpPr/>
            <p:nvPr/>
          </p:nvCxnSpPr>
          <p:spPr>
            <a:xfrm rot="5400000">
              <a:off x="8571557" y="2348364"/>
              <a:ext cx="90000" cy="0"/>
            </a:xfrm>
            <a:prstGeom prst="straightConnector1">
              <a:avLst/>
            </a:prstGeom>
            <a:ln w="12700">
              <a:solidFill>
                <a:schemeClr val="accent6">
                  <a:lumMod val="75000"/>
                </a:schemeClr>
              </a:solidFill>
              <a:tailEnd type="arrow" w="med" len="sm"/>
            </a:ln>
          </p:spPr>
          <p:style>
            <a:lnRef idx="1">
              <a:schemeClr val="accent1"/>
            </a:lnRef>
            <a:fillRef idx="0">
              <a:schemeClr val="accent1"/>
            </a:fillRef>
            <a:effectRef idx="0">
              <a:schemeClr val="accent1"/>
            </a:effectRef>
            <a:fontRef idx="minor">
              <a:schemeClr val="tx1"/>
            </a:fontRef>
          </p:style>
        </p:cxnSp>
        <p:sp>
          <p:nvSpPr>
            <p:cNvPr id="38" name="角丸四角形吹き出し 37"/>
            <p:cNvSpPr/>
            <p:nvPr/>
          </p:nvSpPr>
          <p:spPr>
            <a:xfrm>
              <a:off x="6679689" y="1317739"/>
              <a:ext cx="828000" cy="144000"/>
            </a:xfrm>
            <a:prstGeom prst="wedgeRoundRectCallout">
              <a:avLst>
                <a:gd name="adj1" fmla="val -52604"/>
                <a:gd name="adj2" fmla="val 127110"/>
                <a:gd name="adj3" fmla="val 16667"/>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700" dirty="0" smtClean="0">
                  <a:solidFill>
                    <a:schemeClr val="tx1"/>
                  </a:solidFill>
                </a:rPr>
                <a:t>駅はどこですか？</a:t>
              </a:r>
              <a:endParaRPr kumimoji="1" lang="ja-JP" altLang="en-US" sz="700" dirty="0">
                <a:solidFill>
                  <a:schemeClr val="tx1"/>
                </a:solidFill>
              </a:endParaRPr>
            </a:p>
          </p:txBody>
        </p:sp>
        <p:sp>
          <p:nvSpPr>
            <p:cNvPr id="39" name="右矢印 38"/>
            <p:cNvSpPr>
              <a:spLocks noChangeAspect="1"/>
            </p:cNvSpPr>
            <p:nvPr/>
          </p:nvSpPr>
          <p:spPr>
            <a:xfrm rot="1840934">
              <a:off x="6837809" y="1475621"/>
              <a:ext cx="184407" cy="171458"/>
            </a:xfrm>
            <a:prstGeom prst="rightArrow">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schemeClr val="dk1"/>
                </a:solidFill>
              </a:endParaRPr>
            </a:p>
          </p:txBody>
        </p:sp>
        <p:pic>
          <p:nvPicPr>
            <p:cNvPr id="40" name="Picture 6"/>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14967" y="2070733"/>
              <a:ext cx="288000" cy="3993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73725" y="1478873"/>
              <a:ext cx="343670" cy="3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2" name="角丸四角形吹き出し 41"/>
            <p:cNvSpPr/>
            <p:nvPr/>
          </p:nvSpPr>
          <p:spPr>
            <a:xfrm>
              <a:off x="8251656" y="2445629"/>
              <a:ext cx="1008000" cy="144000"/>
            </a:xfrm>
            <a:prstGeom prst="wedgeRoundRectCallout">
              <a:avLst>
                <a:gd name="adj1" fmla="val 45708"/>
                <a:gd name="adj2" fmla="val -114019"/>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700" dirty="0" smtClean="0">
                  <a:solidFill>
                    <a:schemeClr val="tx1"/>
                  </a:solidFill>
                </a:rPr>
                <a:t>Where is the station ?</a:t>
              </a:r>
              <a:endParaRPr kumimoji="1" lang="ja-JP" altLang="en-US" sz="700" dirty="0">
                <a:solidFill>
                  <a:schemeClr val="tx1"/>
                </a:solidFill>
              </a:endParaRPr>
            </a:p>
          </p:txBody>
        </p:sp>
        <p:sp>
          <p:nvSpPr>
            <p:cNvPr id="43" name="右矢印 42"/>
            <p:cNvSpPr>
              <a:spLocks noChangeAspect="1"/>
            </p:cNvSpPr>
            <p:nvPr/>
          </p:nvSpPr>
          <p:spPr>
            <a:xfrm rot="1840934">
              <a:off x="8985624" y="2231114"/>
              <a:ext cx="184407" cy="171458"/>
            </a:xfrm>
            <a:prstGeom prst="rightArrow">
              <a:avLst/>
            </a:prstGeom>
            <a:solidFill>
              <a:schemeClr val="accent6">
                <a:lumMod val="20000"/>
                <a:lumOff val="8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solidFill>
                  <a:schemeClr val="dk1"/>
                </a:solidFill>
              </a:endParaRPr>
            </a:p>
          </p:txBody>
        </p:sp>
      </p:grpSp>
      <p:sp>
        <p:nvSpPr>
          <p:cNvPr id="77" name="円/楕円 76"/>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25</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508243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大項目"/>
          <p:cNvSpPr txBox="1"/>
          <p:nvPr/>
        </p:nvSpPr>
        <p:spPr>
          <a:xfrm>
            <a:off x="-111760" y="30480"/>
            <a:ext cx="10190747"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smtClean="0">
                <a:latin typeface="HGP創英角ｺﾞｼｯｸUB" pitchFamily="50" charset="-128"/>
                <a:ea typeface="HGP創英角ｺﾞｼｯｸUB" pitchFamily="50" charset="-128"/>
                <a:cs typeface="Courier New" pitchFamily="49" charset="0"/>
              </a:rPr>
              <a:t>Ⅱ</a:t>
            </a:r>
            <a:r>
              <a:rPr lang="ja-JP" altLang="en-US" sz="2200" dirty="0">
                <a:latin typeface="HGP創英角ｺﾞｼｯｸUB" pitchFamily="50" charset="-128"/>
                <a:ea typeface="HGP創英角ｺﾞｼｯｸUB" pitchFamily="50" charset="-128"/>
                <a:cs typeface="Courier New" pitchFamily="49" charset="0"/>
              </a:rPr>
              <a:t> </a:t>
            </a:r>
            <a:r>
              <a:rPr lang="ja-JP" altLang="en-US" sz="2200" dirty="0" smtClean="0">
                <a:latin typeface="HGP創英角ｺﾞｼｯｸUB" pitchFamily="50" charset="-128"/>
                <a:ea typeface="HGP創英角ｺﾞｼｯｸUB" pitchFamily="50" charset="-128"/>
                <a:cs typeface="Courier New" pitchFamily="49" charset="0"/>
              </a:rPr>
              <a:t>世界最先端の</a:t>
            </a:r>
            <a:r>
              <a:rPr lang="en-US" altLang="ja-JP" sz="2200" dirty="0" smtClean="0">
                <a:latin typeface="HGP創英角ｺﾞｼｯｸUB" pitchFamily="50" charset="-128"/>
                <a:ea typeface="HGP創英角ｺﾞｼｯｸUB" pitchFamily="50" charset="-128"/>
                <a:cs typeface="Courier New" pitchFamily="49" charset="0"/>
              </a:rPr>
              <a:t>ICT</a:t>
            </a:r>
            <a:r>
              <a:rPr lang="ja-JP" altLang="en-US" sz="2200" dirty="0" smtClean="0">
                <a:latin typeface="HGP創英角ｺﾞｼｯｸUB" pitchFamily="50" charset="-128"/>
                <a:ea typeface="HGP創英角ｺﾞｼｯｸUB" pitchFamily="50" charset="-128"/>
                <a:cs typeface="Courier New" pitchFamily="49" charset="0"/>
              </a:rPr>
              <a:t>大国へ</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５．新たなイノベーションを創出する世界最高水準の</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社会の実現</a:t>
            </a:r>
            <a:r>
              <a:rPr lang="en-US" altLang="ja-JP" sz="1600" dirty="0" smtClean="0">
                <a:latin typeface="HGP創英角ｺﾞｼｯｸUB" pitchFamily="50" charset="-128"/>
                <a:ea typeface="HGP創英角ｺﾞｼｯｸUB" pitchFamily="50" charset="-128"/>
                <a:cs typeface="Courier New" pitchFamily="49" charset="0"/>
              </a:rPr>
              <a:t>-</a:t>
            </a:r>
            <a:endParaRPr lang="ja-JP" altLang="en-US" sz="1600" dirty="0">
              <a:latin typeface="HGP創英角ｺﾞｼｯｸUB" pitchFamily="50" charset="-128"/>
              <a:ea typeface="HGP創英角ｺﾞｼｯｸUB" pitchFamily="50" charset="-128"/>
              <a:cs typeface="Courier New" pitchFamily="49" charset="0"/>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4057065" y="-2663779"/>
            <a:ext cx="1750128" cy="9659254"/>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18" name="テキスト ボックス 17"/>
          <p:cNvSpPr txBox="1"/>
          <p:nvPr/>
        </p:nvSpPr>
        <p:spPr>
          <a:xfrm>
            <a:off x="196425" y="1290782"/>
            <a:ext cx="9565332"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zh-TW" altLang="en-US" dirty="0">
                <a:ln w="1905"/>
                <a:latin typeface="HGP創英角ｺﾞｼｯｸUB" pitchFamily="50" charset="-128"/>
                <a:ea typeface="HGP創英角ｺﾞｼｯｸUB" pitchFamily="50" charset="-128"/>
              </a:rPr>
              <a:t>戦略的情報通信研究開発推進事業</a:t>
            </a: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6" name="Rectangle 4"/>
          <p:cNvSpPr>
            <a:spLocks noChangeArrowheads="1"/>
          </p:cNvSpPr>
          <p:nvPr/>
        </p:nvSpPr>
        <p:spPr bwMode="auto">
          <a:xfrm>
            <a:off x="496245" y="2256106"/>
            <a:ext cx="9030528" cy="523220"/>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r>
              <a:rPr lang="ja-JP" altLang="en-US" sz="1400" dirty="0">
                <a:latin typeface="ＭＳ 明朝" pitchFamily="17" charset="-128"/>
                <a:ea typeface="ＭＳ 明朝" pitchFamily="17" charset="-128"/>
              </a:rPr>
              <a:t>競争的資金による研究開発を</a:t>
            </a:r>
            <a:r>
              <a:rPr lang="ja-JP" altLang="en-US" sz="1400" dirty="0" smtClean="0">
                <a:latin typeface="ＭＳ 明朝" pitchFamily="17" charset="-128"/>
                <a:ea typeface="ＭＳ 明朝" pitchFamily="17" charset="-128"/>
              </a:rPr>
              <a:t>通じて</a:t>
            </a:r>
            <a:r>
              <a:rPr lang="ja-JP" altLang="en-US" sz="1400" dirty="0">
                <a:latin typeface="ＭＳ 明朝" pitchFamily="17" charset="-128"/>
                <a:ea typeface="ＭＳ 明朝" pitchFamily="17" charset="-128"/>
              </a:rPr>
              <a:t>、</a:t>
            </a:r>
            <a:r>
              <a:rPr lang="ja-JP" altLang="en-US" sz="1400" dirty="0" smtClean="0">
                <a:latin typeface="ＭＳ 明朝" pitchFamily="17" charset="-128"/>
                <a:ea typeface="ＭＳ 明朝" pitchFamily="17" charset="-128"/>
              </a:rPr>
              <a:t>ＩＣＴ</a:t>
            </a:r>
            <a:r>
              <a:rPr lang="ja-JP" altLang="en-US" sz="1400" dirty="0">
                <a:latin typeface="ＭＳ 明朝" pitchFamily="17" charset="-128"/>
                <a:ea typeface="ＭＳ 明朝" pitchFamily="17" charset="-128"/>
              </a:rPr>
              <a:t>の利活用による地域社会の活性化、中小企業の斬新な技術の発掘</a:t>
            </a:r>
            <a:r>
              <a:rPr lang="ja-JP" altLang="en-US" sz="1400" dirty="0" smtClean="0">
                <a:latin typeface="ＭＳ 明朝" pitchFamily="17" charset="-128"/>
                <a:ea typeface="ＭＳ 明朝" pitchFamily="17" charset="-128"/>
              </a:rPr>
              <a:t>、若手</a:t>
            </a:r>
            <a:r>
              <a:rPr lang="ja-JP" altLang="en-US" sz="1400" dirty="0">
                <a:latin typeface="ＭＳ 明朝" pitchFamily="17" charset="-128"/>
                <a:ea typeface="ＭＳ 明朝" pitchFamily="17" charset="-128"/>
              </a:rPr>
              <a:t>ＩＣＴ人材の育成、外国との共同研究による国際標準獲得等に貢献</a:t>
            </a:r>
          </a:p>
        </p:txBody>
      </p:sp>
      <p:sp>
        <p:nvSpPr>
          <p:cNvPr id="76" name="中項目"/>
          <p:cNvSpPr/>
          <p:nvPr/>
        </p:nvSpPr>
        <p:spPr>
          <a:xfrm>
            <a:off x="51934" y="713653"/>
            <a:ext cx="5780239"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en-US" altLang="ja-JP" sz="2000" dirty="0" smtClean="0">
                <a:solidFill>
                  <a:prstClr val="black"/>
                </a:solidFill>
                <a:latin typeface="HGP創英角ｺﾞｼｯｸUB" pitchFamily="50" charset="-128"/>
                <a:ea typeface="HGP創英角ｺﾞｼｯｸUB" pitchFamily="50" charset="-128"/>
              </a:rPr>
              <a:t>(</a:t>
            </a:r>
            <a:r>
              <a:rPr lang="en-US" altLang="ja-JP" sz="2000" dirty="0">
                <a:solidFill>
                  <a:prstClr val="black"/>
                </a:solidFill>
                <a:latin typeface="HGP創英角ｺﾞｼｯｸUB" pitchFamily="50" charset="-128"/>
                <a:ea typeface="HGP創英角ｺﾞｼｯｸUB" pitchFamily="50" charset="-128"/>
              </a:rPr>
              <a:t>5</a:t>
            </a: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Courier New" pitchFamily="49" charset="0"/>
              </a:rPr>
              <a:t>競争的資金による新たなイノベーションの</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cs typeface="Courier New" pitchFamily="49" charset="0"/>
              </a:rPr>
              <a:t>創出</a:t>
            </a:r>
            <a:endParaRPr lang="ja-JP" altLang="en-US" sz="20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77" name="テキスト ボックス 76"/>
          <p:cNvSpPr txBox="1"/>
          <p:nvPr/>
        </p:nvSpPr>
        <p:spPr>
          <a:xfrm>
            <a:off x="598008" y="1725463"/>
            <a:ext cx="4497364" cy="492443"/>
          </a:xfrm>
          <a:prstGeom prst="rect">
            <a:avLst/>
          </a:prstGeom>
          <a:noFill/>
          <a:ln w="12700">
            <a:noFill/>
            <a:prstDash val="lgDash"/>
          </a:ln>
        </p:spPr>
        <p:txBody>
          <a:bodyPr wrap="square" rtlCol="0">
            <a:spAutoFit/>
          </a:bodyPr>
          <a:lstStyle/>
          <a:p>
            <a:r>
              <a:rPr lang="en-US" altLang="ja-JP" sz="1300" dirty="0" smtClean="0"/>
              <a:t>【</a:t>
            </a:r>
            <a:r>
              <a:rPr lang="ja-JP" altLang="en-US" sz="1300" dirty="0" smtClean="0"/>
              <a:t>予算</a:t>
            </a:r>
            <a:r>
              <a:rPr lang="en-US" altLang="ja-JP" sz="1300" dirty="0" smtClean="0"/>
              <a:t>】</a:t>
            </a:r>
            <a:r>
              <a:rPr lang="ja-JP" altLang="en-US" sz="1300" dirty="0" smtClean="0"/>
              <a:t>　戦略的情報通信研究開発推進事業</a:t>
            </a:r>
            <a:endParaRPr lang="en-US" altLang="ja-JP" sz="1300" dirty="0" smtClean="0"/>
          </a:p>
          <a:p>
            <a:r>
              <a:rPr lang="ja-JP" altLang="en-US" sz="1300" dirty="0" smtClean="0"/>
              <a:t>　　　　　 １６．４億円（２８年度　１５．４億円）</a:t>
            </a:r>
            <a:endParaRPr lang="en-US" altLang="ja-JP" sz="1300" dirty="0" smtClean="0"/>
          </a:p>
        </p:txBody>
      </p:sp>
      <p:pic>
        <p:nvPicPr>
          <p:cNvPr id="7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5303" y="3306334"/>
            <a:ext cx="7361409" cy="3348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テキスト ボックス 78"/>
          <p:cNvSpPr txBox="1"/>
          <p:nvPr/>
        </p:nvSpPr>
        <p:spPr>
          <a:xfrm>
            <a:off x="5837279" y="5569427"/>
            <a:ext cx="2371060" cy="846385"/>
          </a:xfrm>
          <a:prstGeom prst="rect">
            <a:avLst/>
          </a:prstGeom>
          <a:solidFill>
            <a:srgbClr val="DDF0C8"/>
          </a:solidFill>
          <a:ln>
            <a:solidFill>
              <a:schemeClr val="accent3">
                <a:lumMod val="40000"/>
                <a:lumOff val="60000"/>
              </a:schemeClr>
            </a:solidFill>
          </a:ln>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just"/>
            <a:r>
              <a:rPr kumimoji="1" lang="ja-JP" altLang="en-US" sz="1200" dirty="0" smtClean="0">
                <a:solidFill>
                  <a:schemeClr val="tx1"/>
                </a:solidFill>
                <a:latin typeface="+mn-ea"/>
              </a:rPr>
              <a:t>新技術の事業化を目指した</a:t>
            </a:r>
            <a:r>
              <a:rPr kumimoji="1" lang="en-US" altLang="ja-JP" sz="1200" dirty="0" smtClean="0">
                <a:solidFill>
                  <a:schemeClr val="tx1"/>
                </a:solidFill>
                <a:latin typeface="+mn-ea"/>
              </a:rPr>
              <a:t/>
            </a:r>
            <a:br>
              <a:rPr kumimoji="1" lang="en-US" altLang="ja-JP" sz="1200" dirty="0" smtClean="0">
                <a:solidFill>
                  <a:schemeClr val="tx1"/>
                </a:solidFill>
                <a:latin typeface="+mn-ea"/>
              </a:rPr>
            </a:br>
            <a:r>
              <a:rPr kumimoji="1" lang="ja-JP" altLang="en-US" sz="1200" dirty="0" smtClean="0">
                <a:solidFill>
                  <a:schemeClr val="tx1"/>
                </a:solidFill>
                <a:latin typeface="+mn-ea"/>
              </a:rPr>
              <a:t>ビジネスモデルの実証を支援「</a:t>
            </a:r>
            <a:r>
              <a:rPr kumimoji="1" lang="en-US" altLang="ja-JP" sz="1200" dirty="0" smtClean="0">
                <a:solidFill>
                  <a:schemeClr val="tx1"/>
                </a:solidFill>
                <a:latin typeface="+mn-ea"/>
              </a:rPr>
              <a:t>ICT</a:t>
            </a:r>
            <a:r>
              <a:rPr kumimoji="1" lang="ja-JP" altLang="en-US" sz="1200" dirty="0" smtClean="0">
                <a:solidFill>
                  <a:schemeClr val="tx1"/>
                </a:solidFill>
                <a:latin typeface="+mn-ea"/>
              </a:rPr>
              <a:t>イノベーション創出チャレンジプログラム（</a:t>
            </a:r>
            <a:r>
              <a:rPr kumimoji="1" lang="en-US" altLang="ja-JP" sz="1200" dirty="0" smtClean="0">
                <a:solidFill>
                  <a:schemeClr val="tx1"/>
                </a:solidFill>
                <a:latin typeface="+mn-ea"/>
              </a:rPr>
              <a:t>I-Challenge!</a:t>
            </a:r>
            <a:r>
              <a:rPr kumimoji="1" lang="ja-JP" altLang="en-US" sz="1200" dirty="0" smtClean="0">
                <a:solidFill>
                  <a:schemeClr val="tx1"/>
                </a:solidFill>
                <a:latin typeface="+mn-ea"/>
              </a:rPr>
              <a:t>）」</a:t>
            </a:r>
            <a:endParaRPr kumimoji="1" lang="ja-JP" altLang="en-US" sz="1200" dirty="0">
              <a:solidFill>
                <a:schemeClr val="tx1"/>
              </a:solidFill>
              <a:latin typeface="+mn-ea"/>
            </a:endParaRPr>
          </a:p>
        </p:txBody>
      </p:sp>
      <p:sp>
        <p:nvSpPr>
          <p:cNvPr id="12" name="円/楕円 11"/>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26</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398048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大項目"/>
          <p:cNvSpPr txBox="1"/>
          <p:nvPr/>
        </p:nvSpPr>
        <p:spPr>
          <a:xfrm>
            <a:off x="-81279" y="50779"/>
            <a:ext cx="10190747"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smtClean="0">
                <a:latin typeface="HGP創英角ｺﾞｼｯｸUB" pitchFamily="50" charset="-128"/>
                <a:ea typeface="HGP創英角ｺﾞｼｯｸUB" pitchFamily="50" charset="-128"/>
                <a:cs typeface="Courier New" pitchFamily="49" charset="0"/>
              </a:rPr>
              <a:t>Ⅱ</a:t>
            </a:r>
            <a:r>
              <a:rPr lang="ja-JP" altLang="en-US" sz="2200" dirty="0" smtClean="0">
                <a:latin typeface="HGP創英角ｺﾞｼｯｸUB" pitchFamily="50" charset="-128"/>
                <a:ea typeface="HGP創英角ｺﾞｼｯｸUB" pitchFamily="50" charset="-128"/>
                <a:cs typeface="Courier New" pitchFamily="49" charset="0"/>
              </a:rPr>
              <a:t> 世界最先端の</a:t>
            </a:r>
            <a:r>
              <a:rPr lang="en-US" altLang="ja-JP" sz="2200" dirty="0" smtClean="0">
                <a:latin typeface="HGP創英角ｺﾞｼｯｸUB" pitchFamily="50" charset="-128"/>
                <a:ea typeface="HGP創英角ｺﾞｼｯｸUB" pitchFamily="50" charset="-128"/>
                <a:cs typeface="Courier New" pitchFamily="49" charset="0"/>
              </a:rPr>
              <a:t>ICT</a:t>
            </a:r>
            <a:r>
              <a:rPr lang="ja-JP" altLang="en-US" sz="2200" dirty="0" smtClean="0">
                <a:latin typeface="HGP創英角ｺﾞｼｯｸUB" pitchFamily="50" charset="-128"/>
                <a:ea typeface="HGP創英角ｺﾞｼｯｸUB" pitchFamily="50" charset="-128"/>
                <a:cs typeface="Courier New" pitchFamily="49" charset="0"/>
              </a:rPr>
              <a:t>大国へ</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５．新たなイノベーションを創出する世界最高水準の</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社会の実現</a:t>
            </a:r>
            <a:r>
              <a:rPr lang="en-US" altLang="ja-JP" sz="1600" dirty="0" smtClean="0">
                <a:latin typeface="HGP創英角ｺﾞｼｯｸUB" pitchFamily="50" charset="-128"/>
                <a:ea typeface="HGP創英角ｺﾞｼｯｸUB" pitchFamily="50" charset="-128"/>
                <a:cs typeface="Courier New" pitchFamily="49" charset="0"/>
              </a:rPr>
              <a:t>-</a:t>
            </a:r>
            <a:endParaRPr lang="ja-JP" altLang="en-US" sz="1600" dirty="0">
              <a:latin typeface="HGP創英角ｺﾞｼｯｸUB" pitchFamily="50" charset="-128"/>
              <a:ea typeface="HGP創英角ｺﾞｼｯｸUB" pitchFamily="50" charset="-128"/>
              <a:cs typeface="Courier New" pitchFamily="49" charset="0"/>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4115545" y="-2722258"/>
            <a:ext cx="1633169" cy="9659254"/>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18" name="テキスト ボックス 17"/>
          <p:cNvSpPr txBox="1"/>
          <p:nvPr/>
        </p:nvSpPr>
        <p:spPr>
          <a:xfrm>
            <a:off x="196425" y="1290782"/>
            <a:ext cx="9565332" cy="757130"/>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en-US" altLang="ja-JP" dirty="0">
                <a:ln w="1905"/>
                <a:latin typeface="HGP創英角ｺﾞｼｯｸUB" pitchFamily="50" charset="-128"/>
                <a:ea typeface="HGP創英角ｺﾞｼｯｸUB" pitchFamily="50" charset="-128"/>
              </a:rPr>
              <a:t>ICT</a:t>
            </a:r>
            <a:r>
              <a:rPr lang="ja-JP" altLang="en-US" dirty="0">
                <a:ln w="1905"/>
                <a:latin typeface="HGP創英角ｺﾞｼｯｸUB" pitchFamily="50" charset="-128"/>
                <a:ea typeface="HGP創英角ｺﾞｼｯｸUB" pitchFamily="50" charset="-128"/>
              </a:rPr>
              <a:t>イノベーション創出</a:t>
            </a:r>
            <a:r>
              <a:rPr lang="ja-JP" altLang="en-US" dirty="0" smtClean="0">
                <a:ln w="1905"/>
                <a:latin typeface="HGP創英角ｺﾞｼｯｸUB" pitchFamily="50" charset="-128"/>
                <a:ea typeface="HGP創英角ｺﾞｼｯｸUB" pitchFamily="50" charset="-128"/>
              </a:rPr>
              <a:t>チャレンジプログラム</a:t>
            </a:r>
            <a:r>
              <a:rPr lang="ja-JP" altLang="en-US" dirty="0">
                <a:ln w="1905"/>
                <a:latin typeface="HGP創英角ｺﾞｼｯｸUB" pitchFamily="50" charset="-128"/>
                <a:ea typeface="HGP創英角ｺﾞｼｯｸUB" pitchFamily="50" charset="-128"/>
              </a:rPr>
              <a:t>（</a:t>
            </a:r>
            <a:r>
              <a:rPr lang="en-US" altLang="ja-JP" dirty="0">
                <a:ln w="1905"/>
                <a:latin typeface="HGP創英角ｺﾞｼｯｸUB" pitchFamily="50" charset="-128"/>
                <a:ea typeface="HGP創英角ｺﾞｼｯｸUB" pitchFamily="50" charset="-128"/>
              </a:rPr>
              <a:t>I-Challenge!</a:t>
            </a:r>
            <a:r>
              <a:rPr lang="ja-JP" altLang="en-US" dirty="0">
                <a:ln w="1905"/>
                <a:latin typeface="HGP創英角ｺﾞｼｯｸUB" pitchFamily="50" charset="-128"/>
                <a:ea typeface="HGP創英角ｺﾞｼｯｸUB" pitchFamily="50" charset="-128"/>
              </a:rPr>
              <a:t>）</a:t>
            </a:r>
          </a:p>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6" name="Rectangle 4"/>
          <p:cNvSpPr>
            <a:spLocks noChangeArrowheads="1"/>
          </p:cNvSpPr>
          <p:nvPr/>
        </p:nvSpPr>
        <p:spPr bwMode="auto">
          <a:xfrm>
            <a:off x="496245" y="2256106"/>
            <a:ext cx="9030528" cy="523220"/>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r>
              <a:rPr lang="ja-JP" altLang="en-US" sz="1400" dirty="0">
                <a:latin typeface="ＭＳ 明朝" pitchFamily="17" charset="-128"/>
                <a:ea typeface="ＭＳ 明朝" pitchFamily="17" charset="-128"/>
              </a:rPr>
              <a:t>ＩＣＴ分野における我が国発のイノベーションを創出するため、ベンチャー企業や大学等</a:t>
            </a:r>
            <a:r>
              <a:rPr lang="ja-JP" altLang="en-US" sz="1400" dirty="0" smtClean="0">
                <a:latin typeface="ＭＳ 明朝" pitchFamily="17" charset="-128"/>
                <a:ea typeface="ＭＳ 明朝" pitchFamily="17" charset="-128"/>
              </a:rPr>
              <a:t>による</a:t>
            </a:r>
            <a:r>
              <a:rPr lang="ja-JP" altLang="en-US" sz="1400" dirty="0">
                <a:latin typeface="ＭＳ 明朝" pitchFamily="17" charset="-128"/>
                <a:ea typeface="ＭＳ 明朝" pitchFamily="17" charset="-128"/>
              </a:rPr>
              <a:t>新技術を用いた事業化等への挑戦に対し、「死の谷」を乗り越えるための支援を</a:t>
            </a:r>
            <a:r>
              <a:rPr lang="ja-JP" altLang="en-US" sz="1400" dirty="0" smtClean="0">
                <a:latin typeface="ＭＳ 明朝" pitchFamily="17" charset="-128"/>
                <a:ea typeface="ＭＳ 明朝" pitchFamily="17" charset="-128"/>
              </a:rPr>
              <a:t>行う「</a:t>
            </a:r>
            <a:r>
              <a:rPr lang="en-US" altLang="ja-JP" sz="1400" dirty="0">
                <a:latin typeface="ＭＳ 明朝" pitchFamily="17" charset="-128"/>
                <a:ea typeface="ＭＳ 明朝" pitchFamily="17" charset="-128"/>
              </a:rPr>
              <a:t>I-Challenge</a:t>
            </a:r>
            <a:r>
              <a:rPr lang="ja-JP" altLang="en-US" sz="1400" dirty="0">
                <a:latin typeface="ＭＳ 明朝" pitchFamily="17" charset="-128"/>
                <a:ea typeface="ＭＳ 明朝" pitchFamily="17" charset="-128"/>
              </a:rPr>
              <a:t>！」を推進</a:t>
            </a:r>
          </a:p>
        </p:txBody>
      </p:sp>
      <p:sp>
        <p:nvSpPr>
          <p:cNvPr id="76" name="中項目"/>
          <p:cNvSpPr/>
          <p:nvPr/>
        </p:nvSpPr>
        <p:spPr>
          <a:xfrm>
            <a:off x="51934" y="713653"/>
            <a:ext cx="5780239"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en-US" altLang="ja-JP" sz="2000" dirty="0" smtClean="0">
                <a:solidFill>
                  <a:prstClr val="black"/>
                </a:solidFill>
                <a:latin typeface="HGP創英角ｺﾞｼｯｸUB" pitchFamily="50" charset="-128"/>
                <a:ea typeface="HGP創英角ｺﾞｼｯｸUB" pitchFamily="50" charset="-128"/>
              </a:rPr>
              <a:t>(</a:t>
            </a:r>
            <a:r>
              <a:rPr lang="en-US" altLang="ja-JP" sz="2000" dirty="0">
                <a:solidFill>
                  <a:prstClr val="black"/>
                </a:solidFill>
                <a:latin typeface="HGP創英角ｺﾞｼｯｸUB" pitchFamily="50" charset="-128"/>
                <a:ea typeface="HGP創英角ｺﾞｼｯｸUB" pitchFamily="50" charset="-128"/>
              </a:rPr>
              <a:t>5</a:t>
            </a: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Courier New" pitchFamily="49" charset="0"/>
              </a:rPr>
              <a:t>競争的資金による新たなイノベーションの</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cs typeface="Courier New" pitchFamily="49" charset="0"/>
              </a:rPr>
              <a:t>創出</a:t>
            </a:r>
            <a:endParaRPr lang="ja-JP" altLang="en-US" sz="2000" dirty="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12" name="テキスト ボックス 11"/>
          <p:cNvSpPr txBox="1"/>
          <p:nvPr/>
        </p:nvSpPr>
        <p:spPr>
          <a:xfrm>
            <a:off x="447094" y="1756373"/>
            <a:ext cx="4865829" cy="492443"/>
          </a:xfrm>
          <a:prstGeom prst="rect">
            <a:avLst/>
          </a:prstGeom>
          <a:noFill/>
          <a:ln w="12700">
            <a:noFill/>
            <a:prstDash val="lgDash"/>
          </a:ln>
        </p:spPr>
        <p:txBody>
          <a:bodyPr wrap="square" rtlCol="0">
            <a:spAutoFit/>
          </a:bodyPr>
          <a:lstStyle/>
          <a:p>
            <a:r>
              <a:rPr lang="en-US" altLang="ja-JP" sz="1300" dirty="0" smtClean="0">
                <a:latin typeface="+mn-ea"/>
              </a:rPr>
              <a:t>【</a:t>
            </a:r>
            <a:r>
              <a:rPr lang="ja-JP" altLang="en-US" sz="1300" dirty="0" smtClean="0">
                <a:latin typeface="+mn-ea"/>
              </a:rPr>
              <a:t>予算</a:t>
            </a:r>
            <a:r>
              <a:rPr lang="en-US" altLang="ja-JP" sz="1300" dirty="0" smtClean="0">
                <a:latin typeface="+mn-ea"/>
              </a:rPr>
              <a:t>】</a:t>
            </a:r>
            <a:r>
              <a:rPr lang="ja-JP" altLang="en-US" sz="1300" dirty="0" smtClean="0">
                <a:latin typeface="+mn-ea"/>
              </a:rPr>
              <a:t>　</a:t>
            </a:r>
            <a:r>
              <a:rPr lang="en-US" altLang="ja-JP" sz="1300" dirty="0" smtClean="0">
                <a:latin typeface="+mn-ea"/>
              </a:rPr>
              <a:t>ICT</a:t>
            </a:r>
            <a:r>
              <a:rPr lang="ja-JP" altLang="en-US" sz="1300" dirty="0" smtClean="0">
                <a:latin typeface="+mn-ea"/>
              </a:rPr>
              <a:t>イノベーション創出チャレンジプログラム</a:t>
            </a:r>
            <a:endParaRPr lang="en-US" altLang="ja-JP" sz="1300" dirty="0" smtClean="0">
              <a:latin typeface="+mn-ea"/>
            </a:endParaRPr>
          </a:p>
          <a:p>
            <a:r>
              <a:rPr lang="ja-JP" altLang="en-US" sz="1300" dirty="0">
                <a:latin typeface="+mn-ea"/>
              </a:rPr>
              <a:t>　</a:t>
            </a:r>
            <a:r>
              <a:rPr lang="ja-JP" altLang="en-US" sz="1300" dirty="0" smtClean="0">
                <a:latin typeface="+mn-ea"/>
              </a:rPr>
              <a:t>　　　　 ４．７億円（２８年度　２．５億円）</a:t>
            </a:r>
            <a:endParaRPr lang="en-US" altLang="ja-JP" sz="1300" dirty="0" smtClean="0">
              <a:latin typeface="+mn-ea"/>
            </a:endParaRPr>
          </a:p>
        </p:txBody>
      </p:sp>
      <p:pic>
        <p:nvPicPr>
          <p:cNvPr id="1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658" y="3040737"/>
            <a:ext cx="6326887" cy="3703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円/楕円 13"/>
          <p:cNvSpPr/>
          <p:nvPr/>
        </p:nvSpPr>
        <p:spPr>
          <a:xfrm>
            <a:off x="9329832" y="6958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27</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17249689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大項目"/>
          <p:cNvSpPr txBox="1"/>
          <p:nvPr/>
        </p:nvSpPr>
        <p:spPr>
          <a:xfrm>
            <a:off x="1" y="50779"/>
            <a:ext cx="10190747"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smtClean="0">
                <a:latin typeface="HGP創英角ｺﾞｼｯｸUB" pitchFamily="50" charset="-128"/>
                <a:ea typeface="HGP創英角ｺﾞｼｯｸUB" pitchFamily="50" charset="-128"/>
                <a:cs typeface="Courier New" pitchFamily="49" charset="0"/>
              </a:rPr>
              <a:t>Ⅱ</a:t>
            </a:r>
            <a:r>
              <a:rPr lang="ja-JP" altLang="en-US" sz="2200" dirty="0" smtClean="0">
                <a:latin typeface="HGP創英角ｺﾞｼｯｸUB" pitchFamily="50" charset="-128"/>
                <a:ea typeface="HGP創英角ｺﾞｼｯｸUB" pitchFamily="50" charset="-128"/>
                <a:cs typeface="Courier New" pitchFamily="49" charset="0"/>
              </a:rPr>
              <a:t> 世界最先端の</a:t>
            </a:r>
            <a:r>
              <a:rPr lang="en-US" altLang="ja-JP" sz="2200" dirty="0" smtClean="0">
                <a:latin typeface="HGP創英角ｺﾞｼｯｸUB" pitchFamily="50" charset="-128"/>
                <a:ea typeface="HGP創英角ｺﾞｼｯｸUB" pitchFamily="50" charset="-128"/>
                <a:cs typeface="Courier New" pitchFamily="49" charset="0"/>
              </a:rPr>
              <a:t>ICT</a:t>
            </a:r>
            <a:r>
              <a:rPr lang="ja-JP" altLang="en-US" sz="2200" dirty="0" smtClean="0">
                <a:latin typeface="HGP創英角ｺﾞｼｯｸUB" pitchFamily="50" charset="-128"/>
                <a:ea typeface="HGP創英角ｺﾞｼｯｸUB" pitchFamily="50" charset="-128"/>
                <a:cs typeface="Courier New" pitchFamily="49" charset="0"/>
              </a:rPr>
              <a:t>大国へ</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５．新たなイノベーションを創出する世界最高水準の</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社会の実現</a:t>
            </a:r>
            <a:r>
              <a:rPr lang="en-US" altLang="ja-JP" sz="1600" dirty="0" smtClean="0">
                <a:latin typeface="HGP創英角ｺﾞｼｯｸUB" pitchFamily="50" charset="-128"/>
                <a:ea typeface="HGP創英角ｺﾞｼｯｸUB" pitchFamily="50" charset="-128"/>
                <a:cs typeface="Courier New" pitchFamily="49" charset="0"/>
              </a:rPr>
              <a:t>-</a:t>
            </a:r>
            <a:endParaRPr lang="ja-JP" altLang="en-US" sz="1600" dirty="0">
              <a:latin typeface="HGP創英角ｺﾞｼｯｸUB" pitchFamily="50" charset="-128"/>
              <a:ea typeface="HGP創英角ｺﾞｼｯｸUB" pitchFamily="50" charset="-128"/>
              <a:cs typeface="Courier New" pitchFamily="49" charset="0"/>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4417509" y="-3024225"/>
            <a:ext cx="1029236" cy="9659254"/>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18" name="テキスト ボックス 17"/>
          <p:cNvSpPr txBox="1"/>
          <p:nvPr/>
        </p:nvSpPr>
        <p:spPr>
          <a:xfrm>
            <a:off x="196425" y="1290782"/>
            <a:ext cx="9565332" cy="757130"/>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a:ln w="1905"/>
                <a:latin typeface="HGP創英角ｺﾞｼｯｸUB" pitchFamily="50" charset="-128"/>
                <a:ea typeface="HGP創英角ｺﾞｼｯｸUB" pitchFamily="50" charset="-128"/>
              </a:rPr>
              <a:t>第５世代移動通信システム実現に向けた研究開発等</a:t>
            </a:r>
            <a:br>
              <a:rPr lang="ja-JP" altLang="en-US" dirty="0">
                <a:ln w="1905"/>
                <a:latin typeface="HGP創英角ｺﾞｼｯｸUB" pitchFamily="50" charset="-128"/>
                <a:ea typeface="HGP創英角ｺﾞｼｯｸUB" pitchFamily="50" charset="-128"/>
              </a:rPr>
            </a:b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6" name="Rectangle 4"/>
          <p:cNvSpPr>
            <a:spLocks noChangeArrowheads="1"/>
          </p:cNvSpPr>
          <p:nvPr/>
        </p:nvSpPr>
        <p:spPr bwMode="auto">
          <a:xfrm>
            <a:off x="496245" y="2181675"/>
            <a:ext cx="9030528" cy="307777"/>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endParaRPr lang="ja-JP" altLang="en-US" sz="1400" dirty="0">
              <a:latin typeface="ＭＳ 明朝" pitchFamily="17" charset="-128"/>
              <a:ea typeface="ＭＳ 明朝" pitchFamily="17" charset="-128"/>
            </a:endParaRPr>
          </a:p>
        </p:txBody>
      </p:sp>
      <p:sp>
        <p:nvSpPr>
          <p:cNvPr id="55" name="中項目"/>
          <p:cNvSpPr/>
          <p:nvPr/>
        </p:nvSpPr>
        <p:spPr>
          <a:xfrm>
            <a:off x="51934" y="732680"/>
            <a:ext cx="5780239"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en-US" altLang="ja-JP" sz="2000" dirty="0" smtClean="0">
                <a:solidFill>
                  <a:prstClr val="black"/>
                </a:solidFill>
                <a:latin typeface="HGP創英角ｺﾞｼｯｸUB" pitchFamily="50" charset="-128"/>
                <a:ea typeface="HGP創英角ｺﾞｼｯｸUB" pitchFamily="50" charset="-128"/>
              </a:rPr>
              <a:t>(</a:t>
            </a:r>
            <a:r>
              <a:rPr lang="en-US" altLang="ja-JP" sz="2000" dirty="0">
                <a:solidFill>
                  <a:prstClr val="black"/>
                </a:solidFill>
                <a:latin typeface="HGP創英角ｺﾞｼｯｸUB" pitchFamily="50" charset="-128"/>
                <a:ea typeface="HGP創英角ｺﾞｼｯｸUB" pitchFamily="50" charset="-128"/>
              </a:rPr>
              <a:t>7</a:t>
            </a: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 ５Ｇ・光等</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rPr>
              <a:t>の世界最高レベルのＩＣＴ基盤の実現</a:t>
            </a:r>
          </a:p>
        </p:txBody>
      </p:sp>
      <p:sp>
        <p:nvSpPr>
          <p:cNvPr id="56" name="テキスト ボックス 82"/>
          <p:cNvSpPr txBox="1"/>
          <p:nvPr/>
        </p:nvSpPr>
        <p:spPr>
          <a:xfrm>
            <a:off x="477074" y="1685038"/>
            <a:ext cx="8567954" cy="492443"/>
          </a:xfrm>
          <a:prstGeom prst="rect">
            <a:avLst/>
          </a:prstGeom>
          <a:noFill/>
          <a:ln w="12700">
            <a:noFill/>
            <a:prstDash val="lgDash"/>
          </a:ln>
        </p:spPr>
        <p:txBody>
          <a:bodyPr wrap="square" rtlCol="0">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pPr marL="539750" indent="-539750"/>
            <a:r>
              <a:rPr lang="en-US" altLang="ja-JP" sz="1300" dirty="0" smtClean="0"/>
              <a:t>【</a:t>
            </a:r>
            <a:r>
              <a:rPr lang="ja-JP" altLang="en-US" sz="1300" dirty="0" smtClean="0"/>
              <a:t>予算</a:t>
            </a:r>
            <a:r>
              <a:rPr lang="en-US" altLang="ja-JP" sz="1300" dirty="0" smtClean="0"/>
              <a:t>】</a:t>
            </a:r>
            <a:r>
              <a:rPr lang="ja-JP" altLang="en-US" sz="1300" dirty="0" smtClean="0"/>
              <a:t>　</a:t>
            </a:r>
            <a:r>
              <a:rPr lang="ja-JP" altLang="en-US" sz="1300" dirty="0"/>
              <a:t>第５世代移動通信システム実現に向けた研究開発</a:t>
            </a:r>
            <a:r>
              <a:rPr lang="ja-JP" altLang="en-US" sz="1300" dirty="0" smtClean="0"/>
              <a:t>等</a:t>
            </a:r>
            <a:r>
              <a:rPr lang="ja-JP" altLang="en-US" sz="1300" dirty="0"/>
              <a:t>　</a:t>
            </a:r>
            <a:r>
              <a:rPr lang="ja-JP" altLang="en-US" sz="1300" dirty="0" smtClean="0"/>
              <a:t>　２８．４億円</a:t>
            </a:r>
            <a:r>
              <a:rPr lang="ja-JP" altLang="en-US" sz="1300" dirty="0"/>
              <a:t>（２８年度　</a:t>
            </a:r>
            <a:r>
              <a:rPr lang="ja-JP" altLang="en-US" sz="1300" dirty="0" smtClean="0"/>
              <a:t>２７．１億円）</a:t>
            </a:r>
            <a:endParaRPr lang="en-US" altLang="ja-JP" sz="1300" dirty="0"/>
          </a:p>
          <a:p>
            <a:pPr marL="539750" indent="-539750"/>
            <a:r>
              <a:rPr lang="ja-JP" altLang="en-US" sz="1300" dirty="0"/>
              <a:t>　　　　　</a:t>
            </a:r>
            <a:r>
              <a:rPr lang="ja-JP" altLang="en-US" sz="1300" dirty="0" smtClean="0"/>
              <a:t>  第５</a:t>
            </a:r>
            <a:r>
              <a:rPr lang="ja-JP" altLang="en-US" sz="1300" dirty="0"/>
              <a:t>世代移動通信システムの総合実証試験　</a:t>
            </a:r>
            <a:r>
              <a:rPr lang="ja-JP" altLang="en-US" sz="1300" dirty="0" smtClean="0"/>
              <a:t>２７．</a:t>
            </a:r>
            <a:r>
              <a:rPr lang="ja-JP" altLang="en-US" sz="1300" dirty="0"/>
              <a:t>０</a:t>
            </a:r>
            <a:r>
              <a:rPr lang="ja-JP" altLang="en-US" sz="1300" dirty="0" smtClean="0"/>
              <a:t>億円</a:t>
            </a:r>
            <a:r>
              <a:rPr lang="en-US" altLang="ja-JP" sz="1300" dirty="0"/>
              <a:t>【</a:t>
            </a:r>
            <a:r>
              <a:rPr lang="ja-JP" altLang="en-US" sz="1300" dirty="0"/>
              <a:t>新規</a:t>
            </a:r>
            <a:r>
              <a:rPr lang="en-US" altLang="ja-JP" sz="1300" dirty="0"/>
              <a:t>】</a:t>
            </a:r>
          </a:p>
        </p:txBody>
      </p:sp>
      <p:pic>
        <p:nvPicPr>
          <p:cNvPr id="5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1197" y="2380268"/>
            <a:ext cx="8435937" cy="4410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円/楕円 12"/>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28</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406893665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702529" y="657922"/>
            <a:ext cx="8505383" cy="5988205"/>
          </a:xfrm>
          <a:prstGeom prst="rect">
            <a:avLst/>
          </a:prstGeom>
          <a:solidFill>
            <a:schemeClr val="accent1">
              <a:lumMod val="20000"/>
              <a:lumOff val="80000"/>
            </a:schemeClr>
          </a:solidFill>
          <a:ln>
            <a:solidFill>
              <a:schemeClr val="accent1">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3138" name="タイトル 56"/>
          <p:cNvSpPr>
            <a:spLocks noGrp="1"/>
          </p:cNvSpPr>
          <p:nvPr>
            <p:ph type="title"/>
          </p:nvPr>
        </p:nvSpPr>
        <p:spPr/>
        <p:txBody>
          <a:bodyPr/>
          <a:lstStyle/>
          <a:p>
            <a:r>
              <a:rPr lang="ja-JP" altLang="en-US" dirty="0" smtClean="0">
                <a:solidFill>
                  <a:srgbClr val="000000"/>
                </a:solidFill>
                <a:latin typeface="HGP創英角ｺﾞｼｯｸUB" pitchFamily="50" charset="-128"/>
                <a:ea typeface="HGP創英角ｺﾞｼｯｸUB" pitchFamily="50" charset="-128"/>
              </a:rPr>
              <a:t>平成２９年度概算要求に係る重点事項</a:t>
            </a:r>
            <a:endParaRPr lang="ja-JP" altLang="en-US" dirty="0" smtClean="0"/>
          </a:p>
        </p:txBody>
      </p:sp>
      <p:sp>
        <p:nvSpPr>
          <p:cNvPr id="9" name="円/楕円 8"/>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a:t>
            </a:fld>
            <a:endParaRPr lang="ja-JP" altLang="en-US" sz="1600" dirty="0">
              <a:solidFill>
                <a:srgbClr val="F79646">
                  <a:lumMod val="75000"/>
                </a:srgbClr>
              </a:solidFill>
              <a:latin typeface="Impact" pitchFamily="34" charset="0"/>
            </a:endParaRPr>
          </a:p>
        </p:txBody>
      </p:sp>
      <p:sp>
        <p:nvSpPr>
          <p:cNvPr id="10" name="正方形/長方形 9"/>
          <p:cNvSpPr/>
          <p:nvPr/>
        </p:nvSpPr>
        <p:spPr>
          <a:xfrm>
            <a:off x="-139700" y="398913"/>
            <a:ext cx="10083802" cy="49754"/>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lIns="91417" tIns="45708" rIns="91417" bIns="45708" rtlCol="0" anchor="ctr"/>
          <a:lstStyle/>
          <a:p>
            <a:pPr algn="ctr" defTabSz="914400" fontAlgn="base">
              <a:spcBef>
                <a:spcPct val="0"/>
              </a:spcBef>
              <a:spcAft>
                <a:spcPct val="0"/>
              </a:spcAft>
            </a:pPr>
            <a:endParaRPr lang="ja-JP" altLang="en-US" dirty="0">
              <a:solidFill>
                <a:srgbClr val="FFFFFF"/>
              </a:solidFill>
            </a:endParaRPr>
          </a:p>
        </p:txBody>
      </p:sp>
      <p:sp>
        <p:nvSpPr>
          <p:cNvPr id="2" name="テキスト ボックス 1"/>
          <p:cNvSpPr txBox="1"/>
          <p:nvPr/>
        </p:nvSpPr>
        <p:spPr>
          <a:xfrm>
            <a:off x="6890886" y="573184"/>
            <a:ext cx="2094006" cy="6478697"/>
          </a:xfrm>
          <a:prstGeom prst="rect">
            <a:avLst/>
          </a:prstGeom>
          <a:noFill/>
        </p:spPr>
        <p:txBody>
          <a:bodyPr wrap="square" rtlCol="0">
            <a:spAutoFit/>
          </a:bodyPr>
          <a:lstStyle/>
          <a:p>
            <a:pPr algn="r" defTabSz="914400" fontAlgn="base">
              <a:lnSpc>
                <a:spcPts val="1200"/>
              </a:lnSpc>
              <a:spcBef>
                <a:spcPct val="0"/>
              </a:spcBef>
              <a:spcAft>
                <a:spcPct val="0"/>
              </a:spcAft>
            </a:pP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ts val="600"/>
              </a:spcBef>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１３．３億円</a:t>
            </a:r>
            <a:r>
              <a:rPr lang="ja-JP" altLang="en-US" sz="1200" dirty="0" smtClean="0">
                <a:solidFill>
                  <a:srgbClr val="FF0000"/>
                </a:solidFill>
                <a:latin typeface="ＭＳ ゴシック" panose="020B0609070205080204" pitchFamily="49" charset="-128"/>
                <a:ea typeface="ＭＳ ゴシック" panose="020B0609070205080204" pitchFamily="49" charset="-128"/>
              </a:rPr>
              <a:t>（新規）</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１８．０</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億円（継続）</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９．０</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億円（継続）</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７．０</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億円（継続）</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３．５</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億円（継続）</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ts val="60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５．０</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億円（継続）</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５．０</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a:t>
            </a:r>
            <a:r>
              <a:rPr lang="ja-JP" altLang="en-US" sz="1200" dirty="0" smtClean="0">
                <a:solidFill>
                  <a:srgbClr val="FF0000"/>
                </a:solidFill>
                <a:latin typeface="ＭＳ ゴシック" panose="020B0609070205080204" pitchFamily="49" charset="-128"/>
                <a:ea typeface="ＭＳ ゴシック" panose="020B0609070205080204" pitchFamily="49" charset="-128"/>
              </a:rPr>
              <a:t>（新規）</a:t>
            </a:r>
            <a:endParaRPr lang="en-US" altLang="ja-JP" sz="1200" dirty="0" smtClean="0">
              <a:solidFill>
                <a:srgbClr val="FF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６．０億円（継続）</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１０．０億円（継続）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　９２．５億円（継続</a:t>
            </a:r>
            <a:r>
              <a:rPr lang="ja-JP" altLang="en-US" sz="1200" dirty="0" smtClean="0">
                <a:solidFill>
                  <a:srgbClr val="000000"/>
                </a:solidFill>
                <a:latin typeface="ＭＳ ゴシック" panose="020B0609070205080204" pitchFamily="49" charset="-128"/>
                <a:ea typeface="ＭＳ ゴシック" panose="020B0609070205080204" pitchFamily="49" charset="-128"/>
              </a:rPr>
              <a:t>）</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ts val="600"/>
              </a:spcBef>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３８．９億円</a:t>
            </a:r>
            <a:r>
              <a:rPr lang="ja-JP" altLang="en-US" sz="1200" dirty="0" smtClean="0">
                <a:solidFill>
                  <a:srgbClr val="FF0000"/>
                </a:solidFill>
                <a:latin typeface="ＭＳ ゴシック" panose="020B0609070205080204" pitchFamily="49" charset="-128"/>
                <a:ea typeface="ＭＳ ゴシック" panose="020B0609070205080204" pitchFamily="49" charset="-128"/>
              </a:rPr>
              <a:t>（新規）</a:t>
            </a:r>
            <a:endParaRPr lang="en-US" altLang="ja-JP" sz="1200" dirty="0" smtClean="0">
              <a:solidFill>
                <a:srgbClr val="FF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２１．０億円</a:t>
            </a:r>
            <a:r>
              <a:rPr lang="ja-JP" altLang="en-US" sz="1200" dirty="0">
                <a:solidFill>
                  <a:srgbClr val="000000"/>
                </a:solidFill>
                <a:latin typeface="ＭＳ ゴシック" panose="020B0609070205080204" pitchFamily="49" charset="-128"/>
                <a:ea typeface="ＭＳ ゴシック" panose="020B0609070205080204" pitchFamily="49" charset="-128"/>
              </a:rPr>
              <a:t>（継続）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９．０億円（継続）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３５．１億円</a:t>
            </a:r>
            <a:r>
              <a:rPr lang="ja-JP" altLang="en-US" sz="1200" dirty="0">
                <a:solidFill>
                  <a:srgbClr val="000000"/>
                </a:solidFill>
                <a:latin typeface="ＭＳ ゴシック" panose="020B0609070205080204" pitchFamily="49" charset="-128"/>
                <a:ea typeface="ＭＳ ゴシック" panose="020B0609070205080204" pitchFamily="49" charset="-128"/>
              </a:rPr>
              <a:t>（継続）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４．８億円</a:t>
            </a:r>
            <a:r>
              <a:rPr lang="ja-JP" altLang="en-US" sz="1200" dirty="0">
                <a:solidFill>
                  <a:srgbClr val="FF0000"/>
                </a:solidFill>
                <a:latin typeface="ＭＳ ゴシック" panose="020B0609070205080204" pitchFamily="49" charset="-128"/>
                <a:ea typeface="ＭＳ ゴシック" panose="020B0609070205080204" pitchFamily="49" charset="-128"/>
              </a:rPr>
              <a:t>（新規）</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１０．０億円（継続）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６．０億円</a:t>
            </a:r>
            <a:r>
              <a:rPr lang="ja-JP" altLang="en-US" sz="1200" dirty="0">
                <a:solidFill>
                  <a:srgbClr val="FF0000"/>
                </a:solidFill>
                <a:latin typeface="ＭＳ ゴシック" panose="020B0609070205080204" pitchFamily="49" charset="-128"/>
                <a:ea typeface="ＭＳ ゴシック" panose="020B0609070205080204" pitchFamily="49" charset="-128"/>
              </a:rPr>
              <a:t>（新規）</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４．０億円（継続）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ts val="600"/>
              </a:spcBef>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１２．０億円</a:t>
            </a:r>
            <a:r>
              <a:rPr lang="ja-JP" altLang="en-US" sz="1200" dirty="0" smtClean="0">
                <a:solidFill>
                  <a:srgbClr val="FF0000"/>
                </a:solidFill>
                <a:latin typeface="ＭＳ ゴシック" panose="020B0609070205080204" pitchFamily="49" charset="-128"/>
                <a:ea typeface="ＭＳ ゴシック" panose="020B0609070205080204" pitchFamily="49" charset="-128"/>
              </a:rPr>
              <a:t>（新規）</a:t>
            </a:r>
            <a:endParaRPr lang="en-US" altLang="ja-JP" sz="1200" dirty="0" smtClean="0">
              <a:solidFill>
                <a:srgbClr val="FF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１９．０億円（継続）</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１２．０億円</a:t>
            </a:r>
            <a:r>
              <a:rPr lang="ja-JP" altLang="en-US" sz="1200" dirty="0">
                <a:solidFill>
                  <a:srgbClr val="FF0000"/>
                </a:solidFill>
                <a:latin typeface="ＭＳ ゴシック" panose="020B0609070205080204" pitchFamily="49" charset="-128"/>
                <a:ea typeface="ＭＳ ゴシック" panose="020B0609070205080204" pitchFamily="49" charset="-128"/>
              </a:rPr>
              <a:t>（新規</a:t>
            </a:r>
            <a:r>
              <a:rPr lang="ja-JP" altLang="en-US" sz="1200" dirty="0" smtClean="0">
                <a:solidFill>
                  <a:srgbClr val="FF0000"/>
                </a:solidFill>
                <a:latin typeface="ＭＳ ゴシック" panose="020B0609070205080204" pitchFamily="49" charset="-128"/>
                <a:ea typeface="ＭＳ ゴシック" panose="020B0609070205080204" pitchFamily="49" charset="-128"/>
              </a:rPr>
              <a:t>）</a:t>
            </a:r>
            <a:endParaRPr lang="en-US" altLang="ja-JP" sz="1200" dirty="0" smtClean="0">
              <a:solidFill>
                <a:srgbClr val="FF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４．０億円</a:t>
            </a:r>
            <a:r>
              <a:rPr lang="ja-JP" altLang="en-US" sz="1200" dirty="0">
                <a:solidFill>
                  <a:srgbClr val="000000"/>
                </a:solidFill>
                <a:latin typeface="ＭＳ ゴシック" panose="020B0609070205080204" pitchFamily="49" charset="-128"/>
                <a:ea typeface="ＭＳ ゴシック" panose="020B0609070205080204" pitchFamily="49" charset="-128"/>
              </a:rPr>
              <a:t>（継続）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１６．４</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a:t>
            </a:r>
            <a:r>
              <a:rPr lang="ja-JP" altLang="en-US" sz="1200" dirty="0">
                <a:solidFill>
                  <a:srgbClr val="000000"/>
                </a:solidFill>
                <a:latin typeface="ＭＳ ゴシック" panose="020B0609070205080204" pitchFamily="49" charset="-128"/>
                <a:ea typeface="ＭＳ ゴシック" panose="020B0609070205080204" pitchFamily="49" charset="-128"/>
              </a:rPr>
              <a:t>（継続）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ts val="60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１２．０億円（継続）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４．０億円（継続）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２０．０億円</a:t>
            </a:r>
            <a:r>
              <a:rPr lang="ja-JP" altLang="en-US" sz="1200" dirty="0">
                <a:solidFill>
                  <a:srgbClr val="FF0000"/>
                </a:solidFill>
                <a:latin typeface="ＭＳ ゴシック" panose="020B0609070205080204" pitchFamily="49" charset="-128"/>
                <a:ea typeface="ＭＳ ゴシック" panose="020B0609070205080204" pitchFamily="49" charset="-128"/>
              </a:rPr>
              <a:t>（新規）</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３９．８億円</a:t>
            </a:r>
            <a:r>
              <a:rPr lang="ja-JP" altLang="en-US" sz="1200" dirty="0">
                <a:solidFill>
                  <a:srgbClr val="FF0000"/>
                </a:solidFill>
                <a:latin typeface="ＭＳ ゴシック" panose="020B0609070205080204" pitchFamily="49" charset="-128"/>
                <a:ea typeface="ＭＳ ゴシック" panose="020B0609070205080204" pitchFamily="49" charset="-128"/>
              </a:rPr>
              <a:t>（新規）</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algn="r" defTabSz="914400" fontAlgn="base">
              <a:lnSpc>
                <a:spcPts val="1200"/>
              </a:lnSpc>
              <a:spcAft>
                <a:spcPct val="0"/>
              </a:spcAft>
            </a:pPr>
            <a:r>
              <a:rPr lang="ja-JP" altLang="en-US" sz="1200" dirty="0" smtClean="0">
                <a:solidFill>
                  <a:srgbClr val="000000"/>
                </a:solidFill>
                <a:latin typeface="ＭＳ ゴシック" panose="020B0609070205080204" pitchFamily="49" charset="-128"/>
                <a:ea typeface="ＭＳ ゴシック" panose="020B0609070205080204" pitchFamily="49" charset="-128"/>
              </a:rPr>
              <a:t>４．７億円</a:t>
            </a:r>
            <a:r>
              <a:rPr lang="ja-JP" altLang="en-US" sz="1200" dirty="0">
                <a:solidFill>
                  <a:srgbClr val="000000"/>
                </a:solidFill>
                <a:latin typeface="ＭＳ ゴシック" panose="020B0609070205080204" pitchFamily="49" charset="-128"/>
                <a:ea typeface="ＭＳ ゴシック" panose="020B0609070205080204" pitchFamily="49" charset="-128"/>
              </a:rPr>
              <a:t>（継続）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５５．４</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a:t>
            </a:r>
            <a:r>
              <a:rPr lang="ja-JP" altLang="en-US" sz="1200" dirty="0">
                <a:solidFill>
                  <a:srgbClr val="000000"/>
                </a:solidFill>
                <a:latin typeface="ＭＳ ゴシック" panose="020B0609070205080204" pitchFamily="49" charset="-128"/>
                <a:ea typeface="ＭＳ ゴシック" panose="020B0609070205080204" pitchFamily="49" charset="-128"/>
              </a:rPr>
              <a:t>（継続）</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１５．５</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億円（継続）</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３．０</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億円（継続）</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algn="r" defTabSz="914400" fontAlgn="base">
              <a:lnSpc>
                <a:spcPts val="1200"/>
              </a:lnSpc>
              <a:spcBef>
                <a:spcPct val="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３５．４</a:t>
            </a:r>
            <a:r>
              <a:rPr lang="ja-JP" altLang="en-US" sz="1200" dirty="0" smtClean="0">
                <a:solidFill>
                  <a:srgbClr val="000000"/>
                </a:solidFill>
                <a:latin typeface="ＭＳ ゴシック" panose="020B0609070205080204" pitchFamily="49" charset="-128"/>
                <a:ea typeface="ＭＳ ゴシック" panose="020B0609070205080204" pitchFamily="49" charset="-128"/>
              </a:rPr>
              <a:t>億円（継続）</a:t>
            </a:r>
            <a:endParaRPr lang="ja-JP" altLang="en-US" sz="1200" dirty="0">
              <a:solidFill>
                <a:srgbClr val="000000"/>
              </a:solidFill>
              <a:latin typeface="ＭＳ ゴシック" panose="020B0609070205080204" pitchFamily="49" charset="-128"/>
              <a:ea typeface="ＭＳ ゴシック" panose="020B0609070205080204" pitchFamily="49" charset="-128"/>
            </a:endParaRPr>
          </a:p>
        </p:txBody>
      </p:sp>
      <p:sp>
        <p:nvSpPr>
          <p:cNvPr id="3" name="テキスト ボックス 2"/>
          <p:cNvSpPr txBox="1"/>
          <p:nvPr/>
        </p:nvSpPr>
        <p:spPr>
          <a:xfrm>
            <a:off x="1108543" y="634144"/>
            <a:ext cx="7409847" cy="6247864"/>
          </a:xfrm>
          <a:prstGeom prst="rect">
            <a:avLst/>
          </a:prstGeom>
          <a:noFill/>
          <a:ln>
            <a:noFill/>
          </a:ln>
        </p:spPr>
        <p:txBody>
          <a:bodyPr wrap="square" rtlCol="0">
            <a:spAutoFit/>
          </a:bodyPr>
          <a:lstStyle/>
          <a:p>
            <a:pPr defTabSz="914400" fontAlgn="base">
              <a:lnSpc>
                <a:spcPts val="1200"/>
              </a:lnSpc>
              <a:spcAft>
                <a:spcPct val="0"/>
              </a:spcAft>
            </a:pPr>
            <a:endParaRPr lang="en-US" altLang="ja-JP" sz="1200" b="1" u="sng" dirty="0" smtClean="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b="1" u="sng" dirty="0" smtClean="0">
                <a:solidFill>
                  <a:prstClr val="black"/>
                </a:solidFill>
                <a:latin typeface="ＭＳ ゴシック" panose="020B0609070205080204" pitchFamily="49" charset="-128"/>
                <a:ea typeface="ＭＳ ゴシック" panose="020B0609070205080204" pitchFamily="49" charset="-128"/>
              </a:rPr>
              <a:t>１</a:t>
            </a:r>
            <a:r>
              <a:rPr lang="ja-JP" altLang="en-US" sz="1200" b="1" u="sng" dirty="0">
                <a:solidFill>
                  <a:prstClr val="black"/>
                </a:solidFill>
                <a:latin typeface="ＭＳ ゴシック" panose="020B0609070205080204" pitchFamily="49" charset="-128"/>
                <a:ea typeface="ＭＳ ゴシック" panose="020B0609070205080204" pitchFamily="49" charset="-128"/>
              </a:rPr>
              <a:t>．ＩＣＴによる地方創生・社会的課題の解決</a:t>
            </a:r>
            <a:endParaRPr lang="en-US" altLang="ja-JP" sz="1200" b="1" u="sng" dirty="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Bef>
                <a:spcPts val="600"/>
              </a:spcBef>
              <a:spcAft>
                <a:spcPct val="0"/>
              </a:spcAft>
            </a:pPr>
            <a:r>
              <a:rPr lang="ja-JP" altLang="en-US" sz="1200" dirty="0" smtClean="0">
                <a:ln w="1905"/>
                <a:solidFill>
                  <a:prstClr val="black"/>
                </a:solidFill>
                <a:latin typeface="ＭＳ ゴシック" panose="020B0609070205080204" pitchFamily="49" charset="-128"/>
                <a:ea typeface="ＭＳ ゴシック" panose="020B0609070205080204" pitchFamily="49" charset="-128"/>
              </a:rPr>
              <a:t>　　　</a:t>
            </a:r>
            <a:r>
              <a:rPr lang="ja-JP" altLang="en-US" sz="1200" dirty="0" smtClean="0">
                <a:ln w="1905"/>
                <a:solidFill>
                  <a:srgbClr val="FF0000"/>
                </a:solidFill>
                <a:latin typeface="ＭＳ ゴシック" panose="020B0609070205080204" pitchFamily="49" charset="-128"/>
                <a:ea typeface="ＭＳ ゴシック" panose="020B0609070205080204" pitchFamily="49" charset="-128"/>
              </a:rPr>
              <a:t>①</a:t>
            </a: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en-US" altLang="ja-JP" sz="1200" dirty="0" err="1">
                <a:solidFill>
                  <a:srgbClr val="FF0000"/>
                </a:solidFill>
                <a:latin typeface="ＭＳ ゴシック" panose="020B0609070205080204" pitchFamily="49" charset="-128"/>
                <a:ea typeface="ＭＳ ゴシック" panose="020B0609070205080204" pitchFamily="49" charset="-128"/>
              </a:rPr>
              <a:t>IoT</a:t>
            </a:r>
            <a:r>
              <a:rPr lang="ja-JP" altLang="en-US" sz="1200" dirty="0">
                <a:solidFill>
                  <a:srgbClr val="FF0000"/>
                </a:solidFill>
                <a:latin typeface="ＭＳ ゴシック" panose="020B0609070205080204" pitchFamily="49" charset="-128"/>
                <a:ea typeface="ＭＳ ゴシック" panose="020B0609070205080204" pitchFamily="49" charset="-128"/>
              </a:rPr>
              <a:t>サービス創出支援事業</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ln w="1905"/>
                <a:solidFill>
                  <a:prstClr val="black"/>
                </a:solidFill>
                <a:latin typeface="ＭＳ ゴシック" panose="020B0609070205080204" pitchFamily="49" charset="-128"/>
                <a:ea typeface="ＭＳ ゴシック" panose="020B0609070205080204" pitchFamily="49" charset="-128"/>
              </a:rPr>
              <a:t>　</a:t>
            </a:r>
            <a:r>
              <a:rPr lang="ja-JP" altLang="en-US" sz="1200" dirty="0" smtClean="0">
                <a:ln w="1905"/>
                <a:solidFill>
                  <a:prstClr val="black"/>
                </a:solidFill>
                <a:latin typeface="ＭＳ ゴシック" panose="020B0609070205080204" pitchFamily="49" charset="-128"/>
                <a:ea typeface="ＭＳ ゴシック" panose="020B0609070205080204" pitchFamily="49" charset="-128"/>
              </a:rPr>
              <a:t>　　</a:t>
            </a:r>
            <a:r>
              <a:rPr lang="ja-JP" altLang="en-US" sz="1200" dirty="0">
                <a:ln w="1905"/>
                <a:solidFill>
                  <a:srgbClr val="FF0000"/>
                </a:solidFill>
                <a:latin typeface="ＭＳ ゴシック" panose="020B0609070205080204" pitchFamily="49" charset="-128"/>
                <a:ea typeface="ＭＳ ゴシック" panose="020B0609070205080204" pitchFamily="49" charset="-128"/>
              </a:rPr>
              <a:t>②</a:t>
            </a:r>
            <a:r>
              <a:rPr lang="ja-JP" altLang="en-US" sz="1200" dirty="0" smtClean="0">
                <a:ln w="1905"/>
                <a:solidFill>
                  <a:srgbClr val="FF0000"/>
                </a:solidFill>
                <a:latin typeface="ＭＳ ゴシック" panose="020B0609070205080204" pitchFamily="49" charset="-128"/>
                <a:ea typeface="ＭＳ ゴシック" panose="020B0609070205080204" pitchFamily="49" charset="-128"/>
              </a:rPr>
              <a:t>　</a:t>
            </a:r>
            <a:r>
              <a:rPr lang="en-US" altLang="ja-JP" sz="1200" dirty="0" smtClean="0">
                <a:ln w="1905"/>
                <a:solidFill>
                  <a:srgbClr val="FF0000"/>
                </a:solidFill>
                <a:latin typeface="ＭＳ ゴシック" panose="020B0609070205080204" pitchFamily="49" charset="-128"/>
                <a:ea typeface="ＭＳ ゴシック" panose="020B0609070205080204" pitchFamily="49" charset="-128"/>
              </a:rPr>
              <a:t>ICT</a:t>
            </a:r>
            <a:r>
              <a:rPr lang="ja-JP" altLang="en-US" sz="1200" dirty="0" smtClean="0">
                <a:ln w="1905"/>
                <a:solidFill>
                  <a:srgbClr val="FF0000"/>
                </a:solidFill>
                <a:latin typeface="ＭＳ ゴシック" panose="020B0609070205080204" pitchFamily="49" charset="-128"/>
                <a:ea typeface="ＭＳ ゴシック" panose="020B0609070205080204" pitchFamily="49" charset="-128"/>
              </a:rPr>
              <a:t>スマートシティ整備推進事業</a:t>
            </a:r>
            <a:endParaRPr lang="en-US" altLang="ja-JP" sz="1200" dirty="0" smtClean="0">
              <a:ln w="1905"/>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ln w="1905"/>
                <a:solidFill>
                  <a:prstClr val="black"/>
                </a:solidFill>
                <a:latin typeface="ＭＳ ゴシック" panose="020B0609070205080204" pitchFamily="49" charset="-128"/>
                <a:ea typeface="ＭＳ ゴシック" panose="020B0609070205080204" pitchFamily="49" charset="-128"/>
              </a:rPr>
              <a:t>　　　③　</a:t>
            </a:r>
            <a:r>
              <a:rPr lang="ja-JP" altLang="en-US" sz="1200" dirty="0">
                <a:ln w="1905"/>
                <a:solidFill>
                  <a:srgbClr val="000000"/>
                </a:solidFill>
                <a:latin typeface="ＭＳ ゴシック" panose="020B0609070205080204" pitchFamily="49" charset="-128"/>
                <a:ea typeface="ＭＳ ゴシック" panose="020B0609070205080204" pitchFamily="49" charset="-128"/>
              </a:rPr>
              <a:t>ふるさとテレワーク推進事業</a:t>
            </a:r>
          </a:p>
          <a:p>
            <a:pPr defTabSz="914400" fontAlgn="base">
              <a:lnSpc>
                <a:spcPts val="1200"/>
              </a:lnSpc>
              <a:spcAft>
                <a:spcPct val="0"/>
              </a:spcAft>
            </a:pPr>
            <a:r>
              <a:rPr lang="ja-JP" altLang="en-US" sz="1200" dirty="0">
                <a:solidFill>
                  <a:prstClr val="black"/>
                </a:solidFill>
                <a:latin typeface="ＭＳ ゴシック" panose="020B0609070205080204" pitchFamily="49" charset="-128"/>
                <a:ea typeface="ＭＳ ゴシック" panose="020B0609070205080204" pitchFamily="49" charset="-128"/>
              </a:rPr>
              <a:t>　　　④　</a:t>
            </a:r>
            <a:r>
              <a:rPr lang="ja-JP" altLang="en-US" sz="1200" dirty="0">
                <a:ln w="1905"/>
                <a:solidFill>
                  <a:srgbClr val="000000"/>
                </a:solidFill>
                <a:latin typeface="ＭＳ ゴシック" panose="020B0609070205080204" pitchFamily="49" charset="-128"/>
                <a:ea typeface="ＭＳ ゴシック" panose="020B0609070205080204" pitchFamily="49" charset="-128"/>
              </a:rPr>
              <a:t>オープンデータ等利活用推進事業</a:t>
            </a:r>
            <a:endParaRPr lang="en-US" altLang="ja-JP" sz="1200" dirty="0">
              <a:ln w="1905"/>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ln w="1905"/>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ln w="1905"/>
                <a:solidFill>
                  <a:srgbClr val="000000"/>
                </a:solidFill>
                <a:latin typeface="ＭＳ ゴシック" panose="020B0609070205080204" pitchFamily="49" charset="-128"/>
                <a:ea typeface="ＭＳ ゴシック" panose="020B0609070205080204" pitchFamily="49" charset="-128"/>
              </a:rPr>
              <a:t>⑤</a:t>
            </a:r>
            <a:r>
              <a:rPr lang="ja-JP" altLang="en-US" sz="1200" dirty="0">
                <a:ln w="1905"/>
                <a:solidFill>
                  <a:srgbClr val="000000"/>
                </a:solidFill>
                <a:latin typeface="ＭＳ ゴシック" panose="020B0609070205080204" pitchFamily="49" charset="-128"/>
                <a:ea typeface="ＭＳ ゴシック" panose="020B0609070205080204" pitchFamily="49" charset="-128"/>
              </a:rPr>
              <a:t>　</a:t>
            </a:r>
            <a:r>
              <a:rPr lang="ja-JP" altLang="en-US" sz="1200" dirty="0">
                <a:solidFill>
                  <a:srgbClr val="000000"/>
                </a:solidFill>
                <a:latin typeface="ＭＳ ゴシック" panose="020B0609070205080204" pitchFamily="49" charset="-128"/>
                <a:ea typeface="ＭＳ ゴシック" panose="020B0609070205080204" pitchFamily="49" charset="-128"/>
              </a:rPr>
              <a:t>医療・健康データ利活用基盤高度化事業</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Bef>
                <a:spcPts val="600"/>
              </a:spcBef>
              <a:spcAft>
                <a:spcPct val="0"/>
              </a:spcAft>
            </a:pPr>
            <a:r>
              <a:rPr lang="ja-JP" altLang="en-US" sz="1200" dirty="0">
                <a:ln w="1905"/>
                <a:solidFill>
                  <a:srgbClr val="000000"/>
                </a:solidFill>
                <a:latin typeface="ＭＳ ゴシック" panose="020B0609070205080204" pitchFamily="49" charset="-128"/>
                <a:ea typeface="ＭＳ ゴシック" panose="020B0609070205080204" pitchFamily="49" charset="-128"/>
              </a:rPr>
              <a:t>　　　⑥　</a:t>
            </a:r>
            <a:r>
              <a:rPr lang="ja-JP" altLang="ja-JP" sz="1200" dirty="0">
                <a:solidFill>
                  <a:srgbClr val="000000"/>
                </a:solidFill>
                <a:latin typeface="ＭＳ ゴシック" panose="020B0609070205080204" pitchFamily="49" charset="-128"/>
                <a:ea typeface="ＭＳ ゴシック" panose="020B0609070205080204" pitchFamily="49" charset="-128"/>
              </a:rPr>
              <a:t>地域防災等のためのＧ空間情報の利活用推進</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ln w="1905"/>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ln w="1905"/>
                <a:solidFill>
                  <a:srgbClr val="000000"/>
                </a:solidFill>
                <a:latin typeface="ＭＳ ゴシック" panose="020B0609070205080204" pitchFamily="49" charset="-128"/>
                <a:ea typeface="ＭＳ ゴシック" panose="020B0609070205080204" pitchFamily="49" charset="-128"/>
              </a:rPr>
              <a:t>⑦</a:t>
            </a:r>
            <a:r>
              <a:rPr lang="ja-JP" altLang="en-US" sz="1200" dirty="0">
                <a:ln w="1905"/>
                <a:solidFill>
                  <a:srgbClr val="000000"/>
                </a:solidFill>
                <a:latin typeface="ＭＳ ゴシック" panose="020B0609070205080204" pitchFamily="49" charset="-128"/>
                <a:ea typeface="ＭＳ ゴシック" panose="020B0609070205080204" pitchFamily="49" charset="-128"/>
              </a:rPr>
              <a:t>　</a:t>
            </a:r>
            <a:r>
              <a:rPr lang="ja-JP" altLang="en-US" sz="1200" dirty="0">
                <a:solidFill>
                  <a:srgbClr val="000000"/>
                </a:solidFill>
                <a:latin typeface="ＭＳ ゴシック" panose="020B0609070205080204" pitchFamily="49" charset="-128"/>
                <a:ea typeface="ＭＳ ゴシック" panose="020B0609070205080204" pitchFamily="49" charset="-128"/>
              </a:rPr>
              <a:t>スマートスクール・プラットフォーム実証</a:t>
            </a:r>
            <a:r>
              <a:rPr lang="ja-JP" altLang="en-US" sz="1200" dirty="0" smtClean="0">
                <a:solidFill>
                  <a:srgbClr val="000000"/>
                </a:solidFill>
                <a:latin typeface="ＭＳ ゴシック" panose="020B0609070205080204" pitchFamily="49" charset="-128"/>
                <a:ea typeface="ＭＳ ゴシック" panose="020B0609070205080204" pitchFamily="49" charset="-128"/>
              </a:rPr>
              <a:t>事業</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ja-JP" altLang="en-US" sz="1200" dirty="0" smtClean="0">
                <a:solidFill>
                  <a:srgbClr val="FF0000"/>
                </a:solidFill>
                <a:latin typeface="ＭＳ ゴシック" panose="020B0609070205080204" pitchFamily="49" charset="-128"/>
                <a:ea typeface="ＭＳ ゴシック" panose="020B0609070205080204" pitchFamily="49" charset="-128"/>
              </a:rPr>
              <a:t>　　</a:t>
            </a:r>
            <a:r>
              <a:rPr lang="ja-JP" altLang="en-US" sz="1200" dirty="0">
                <a:ln w="1905"/>
                <a:solidFill>
                  <a:srgbClr val="000000"/>
                </a:solidFill>
                <a:latin typeface="ＭＳ ゴシック" panose="020B0609070205080204" pitchFamily="49" charset="-128"/>
                <a:ea typeface="ＭＳ ゴシック" panose="020B0609070205080204" pitchFamily="49" charset="-128"/>
              </a:rPr>
              <a:t>⑧　</a:t>
            </a:r>
            <a:r>
              <a:rPr lang="ja-JP" altLang="en-US" sz="1200" dirty="0">
                <a:solidFill>
                  <a:srgbClr val="000000"/>
                </a:solidFill>
                <a:latin typeface="ＭＳ ゴシック" panose="020B0609070205080204" pitchFamily="49" charset="-128"/>
                <a:ea typeface="ＭＳ ゴシック" panose="020B0609070205080204" pitchFamily="49" charset="-128"/>
              </a:rPr>
              <a:t>公的個人認証サービス利活用推進</a:t>
            </a:r>
            <a:r>
              <a:rPr lang="ja-JP" altLang="en-US" sz="1200" dirty="0" smtClean="0">
                <a:solidFill>
                  <a:srgbClr val="000000"/>
                </a:solidFill>
                <a:latin typeface="ＭＳ ゴシック" panose="020B0609070205080204" pitchFamily="49" charset="-128"/>
                <a:ea typeface="ＭＳ ゴシック" panose="020B0609070205080204" pitchFamily="49" charset="-128"/>
              </a:rPr>
              <a:t>事業</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dirty="0" smtClean="0">
                <a:solidFill>
                  <a:prstClr val="black"/>
                </a:solidFill>
                <a:latin typeface="ＭＳ ゴシック" panose="020B0609070205080204" pitchFamily="49" charset="-128"/>
                <a:ea typeface="ＭＳ ゴシック" panose="020B0609070205080204" pitchFamily="49" charset="-128"/>
              </a:rPr>
              <a:t>⑨</a:t>
            </a: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dirty="0">
                <a:solidFill>
                  <a:srgbClr val="000000"/>
                </a:solidFill>
                <a:latin typeface="ＭＳ ゴシック" panose="020B0609070205080204" pitchFamily="49" charset="-128"/>
                <a:ea typeface="ＭＳ ゴシック" panose="020B0609070205080204" pitchFamily="49" charset="-128"/>
              </a:rPr>
              <a:t>情報通信基盤整備推進事業（</a:t>
            </a:r>
            <a:r>
              <a:rPr lang="ja-JP" altLang="en-US" sz="1200" dirty="0">
                <a:ln w="1905"/>
                <a:solidFill>
                  <a:srgbClr val="000000"/>
                </a:solidFill>
                <a:latin typeface="ＭＳ ゴシック" panose="020B0609070205080204" pitchFamily="49" charset="-128"/>
                <a:ea typeface="ＭＳ ゴシック" panose="020B0609070205080204" pitchFamily="49" charset="-128"/>
              </a:rPr>
              <a:t>光ファイバの整備）</a:t>
            </a:r>
            <a:r>
              <a:rPr lang="ja-JP" altLang="en-US" sz="1200" dirty="0">
                <a:solidFill>
                  <a:prstClr val="black"/>
                </a:solidFill>
                <a:latin typeface="ＭＳ ゴシック" panose="020B0609070205080204" pitchFamily="49" charset="-128"/>
                <a:ea typeface="ＭＳ ゴシック" panose="020B0609070205080204" pitchFamily="49" charset="-128"/>
              </a:rPr>
              <a:t>　　　　　　　　　　　　　　　　　　　　　　　　　　　　　　　</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dirty="0">
                <a:solidFill>
                  <a:srgbClr val="FF0000"/>
                </a:solidFill>
                <a:latin typeface="ＭＳ ゴシック" panose="020B0609070205080204" pitchFamily="49" charset="-128"/>
                <a:ea typeface="ＭＳ ゴシック" panose="020B0609070205080204" pitchFamily="49" charset="-128"/>
              </a:rPr>
              <a:t>⑩　電波遮へい対策</a:t>
            </a:r>
            <a:r>
              <a:rPr lang="ja-JP" altLang="en-US" sz="1200" dirty="0" smtClean="0">
                <a:solidFill>
                  <a:srgbClr val="FF0000"/>
                </a:solidFill>
                <a:latin typeface="ＭＳ ゴシック" panose="020B0609070205080204" pitchFamily="49" charset="-128"/>
                <a:ea typeface="ＭＳ ゴシック" panose="020B0609070205080204" pitchFamily="49" charset="-128"/>
              </a:rPr>
              <a:t>事業</a:t>
            </a:r>
            <a:r>
              <a:rPr lang="en-US" altLang="ja-JP" sz="1200" dirty="0" smtClean="0">
                <a:solidFill>
                  <a:srgbClr val="FF0000"/>
                </a:solidFill>
                <a:latin typeface="ＭＳ ゴシック" panose="020B0609070205080204" pitchFamily="49" charset="-128"/>
                <a:ea typeface="ＭＳ ゴシック" panose="020B0609070205080204" pitchFamily="49" charset="-128"/>
              </a:rPr>
              <a:t/>
            </a:r>
            <a:br>
              <a:rPr lang="en-US" altLang="ja-JP" sz="1200" dirty="0" smtClean="0">
                <a:solidFill>
                  <a:srgbClr val="FF0000"/>
                </a:solidFill>
                <a:latin typeface="ＭＳ ゴシック" panose="020B0609070205080204" pitchFamily="49" charset="-128"/>
                <a:ea typeface="ＭＳ ゴシック" panose="020B0609070205080204" pitchFamily="49" charset="-128"/>
              </a:rPr>
            </a:br>
            <a:r>
              <a:rPr lang="ja-JP" altLang="en-US" sz="1200" dirty="0">
                <a:ln w="1905"/>
                <a:solidFill>
                  <a:prstClr val="black"/>
                </a:solidFill>
                <a:latin typeface="ＭＳ ゴシック" panose="020B0609070205080204" pitchFamily="49" charset="-128"/>
                <a:ea typeface="ＭＳ ゴシック" panose="020B0609070205080204" pitchFamily="49" charset="-128"/>
              </a:rPr>
              <a:t>　　　</a:t>
            </a:r>
            <a:r>
              <a:rPr lang="ja-JP" altLang="en-US" sz="1200" dirty="0" smtClean="0">
                <a:ln w="1905"/>
                <a:solidFill>
                  <a:srgbClr val="FF0000"/>
                </a:solidFill>
                <a:latin typeface="ＭＳ ゴシック" panose="020B0609070205080204" pitchFamily="49" charset="-128"/>
                <a:ea typeface="ＭＳ ゴシック" panose="020B0609070205080204" pitchFamily="49" charset="-128"/>
              </a:rPr>
              <a:t>⑪</a:t>
            </a:r>
            <a:r>
              <a:rPr lang="ja-JP" altLang="en-US" sz="1200" dirty="0">
                <a:ln w="1905"/>
                <a:solidFill>
                  <a:srgbClr val="FF0000"/>
                </a:solidFill>
                <a:latin typeface="ＭＳ ゴシック" panose="020B0609070205080204" pitchFamily="49" charset="-128"/>
                <a:ea typeface="ＭＳ ゴシック" panose="020B0609070205080204" pitchFamily="49" charset="-128"/>
              </a:rPr>
              <a:t>　公共的な観光・防災拠点におけるＷｉ－Ｆｉ環境整備の推進</a:t>
            </a:r>
            <a:endParaRPr lang="en-US" altLang="ja-JP" sz="1200" dirty="0">
              <a:ln w="1905"/>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ln w="1905"/>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ln w="1905"/>
                <a:solidFill>
                  <a:srgbClr val="000000"/>
                </a:solidFill>
                <a:latin typeface="ＭＳ ゴシック" panose="020B0609070205080204" pitchFamily="49" charset="-128"/>
                <a:ea typeface="ＭＳ ゴシック" panose="020B0609070205080204" pitchFamily="49" charset="-128"/>
              </a:rPr>
              <a:t>⑫</a:t>
            </a:r>
            <a:r>
              <a:rPr lang="ja-JP" altLang="en-US" sz="1200" dirty="0">
                <a:ln w="1905"/>
                <a:solidFill>
                  <a:srgbClr val="000000"/>
                </a:solidFill>
                <a:latin typeface="ＭＳ ゴシック" panose="020B0609070205080204" pitchFamily="49" charset="-128"/>
                <a:ea typeface="ＭＳ ゴシック" panose="020B0609070205080204" pitchFamily="49" charset="-128"/>
              </a:rPr>
              <a:t>　</a:t>
            </a:r>
            <a:r>
              <a:rPr lang="ja-JP" altLang="en-US" sz="1200" dirty="0">
                <a:solidFill>
                  <a:prstClr val="black"/>
                </a:solidFill>
                <a:latin typeface="ＭＳ ゴシック" panose="020B0609070205080204" pitchFamily="49" charset="-128"/>
                <a:ea typeface="ＭＳ ゴシック" panose="020B0609070205080204" pitchFamily="49" charset="-128"/>
              </a:rPr>
              <a:t>民放ラジオ難聴解消支援事業</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ln w="1905"/>
                <a:solidFill>
                  <a:prstClr val="black"/>
                </a:solidFill>
                <a:latin typeface="ＭＳ ゴシック" panose="020B0609070205080204" pitchFamily="49" charset="-128"/>
                <a:ea typeface="ＭＳ ゴシック" panose="020B0609070205080204" pitchFamily="49" charset="-128"/>
              </a:rPr>
              <a:t>　　　</a:t>
            </a:r>
            <a:r>
              <a:rPr lang="ja-JP" altLang="en-US" sz="1200" dirty="0" smtClean="0">
                <a:ln w="1905"/>
                <a:solidFill>
                  <a:prstClr val="black"/>
                </a:solidFill>
                <a:latin typeface="ＭＳ ゴシック" panose="020B0609070205080204" pitchFamily="49" charset="-128"/>
                <a:ea typeface="ＭＳ ゴシック" panose="020B0609070205080204" pitchFamily="49" charset="-128"/>
              </a:rPr>
              <a:t>⑬</a:t>
            </a:r>
            <a:r>
              <a:rPr lang="ja-JP" altLang="en-US" sz="1200" dirty="0">
                <a:ln w="1905"/>
                <a:solidFill>
                  <a:prstClr val="black"/>
                </a:solidFill>
                <a:latin typeface="ＭＳ ゴシック" panose="020B0609070205080204" pitchFamily="49" charset="-128"/>
                <a:ea typeface="ＭＳ ゴシック" panose="020B0609070205080204" pitchFamily="49" charset="-128"/>
              </a:rPr>
              <a:t>　</a:t>
            </a:r>
            <a:r>
              <a:rPr lang="ja-JP" altLang="en-US" sz="1200" dirty="0">
                <a:solidFill>
                  <a:srgbClr val="000000"/>
                </a:solidFill>
                <a:latin typeface="ＭＳ ゴシック" panose="020B0609070205080204" pitchFamily="49" charset="-128"/>
                <a:ea typeface="ＭＳ ゴシック" panose="020B0609070205080204" pitchFamily="49" charset="-128"/>
              </a:rPr>
              <a:t>放送ネットワーク整備支援事業</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b="1" u="sng" dirty="0">
                <a:solidFill>
                  <a:prstClr val="black"/>
                </a:solidFill>
                <a:latin typeface="ＭＳ ゴシック" panose="020B0609070205080204" pitchFamily="49" charset="-128"/>
                <a:ea typeface="ＭＳ ゴシック" panose="020B0609070205080204" pitchFamily="49" charset="-128"/>
              </a:rPr>
              <a:t>２．ＩＣＴによるイノベーションの創出（世界最先端のＩＣＴ大国へ）</a:t>
            </a:r>
            <a:endParaRPr lang="en-US" altLang="ja-JP" sz="1200" b="1" u="sng" dirty="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solidFill>
                  <a:srgbClr val="FF0000"/>
                </a:solidFill>
                <a:latin typeface="ＭＳ ゴシック" panose="020B0609070205080204" pitchFamily="49" charset="-128"/>
                <a:ea typeface="ＭＳ ゴシック" panose="020B0609070205080204" pitchFamily="49" charset="-128"/>
              </a:rPr>
              <a:t>①</a:t>
            </a:r>
            <a:r>
              <a:rPr lang="ja-JP" altLang="en-US" sz="1200" dirty="0">
                <a:solidFill>
                  <a:srgbClr val="FF0000"/>
                </a:solidFill>
                <a:latin typeface="ＭＳ ゴシック" panose="020B0609070205080204" pitchFamily="49" charset="-128"/>
                <a:ea typeface="ＭＳ ゴシック" panose="020B0609070205080204" pitchFamily="49" charset="-128"/>
              </a:rPr>
              <a:t>　ナショナルサイバートレーニングセンター（仮称）の構築</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ja-JP" altLang="en-US" sz="1200" dirty="0" smtClean="0">
                <a:solidFill>
                  <a:srgbClr val="000000"/>
                </a:solidFill>
                <a:latin typeface="ＭＳ ゴシック" panose="020B0609070205080204" pitchFamily="49" charset="-128"/>
                <a:ea typeface="ＭＳ ゴシック" panose="020B0609070205080204" pitchFamily="49" charset="-128"/>
              </a:rPr>
              <a:t>②</a:t>
            </a:r>
            <a:r>
              <a:rPr lang="ja-JP" altLang="en-US" sz="1200" dirty="0">
                <a:solidFill>
                  <a:srgbClr val="000000"/>
                </a:solidFill>
                <a:latin typeface="ＭＳ ゴシック" panose="020B0609070205080204" pitchFamily="49" charset="-128"/>
                <a:ea typeface="ＭＳ ゴシック" panose="020B0609070205080204" pitchFamily="49" charset="-128"/>
              </a:rPr>
              <a:t>　</a:t>
            </a:r>
            <a:r>
              <a:rPr lang="en-US" altLang="ja-JP" sz="1200" dirty="0" err="1">
                <a:solidFill>
                  <a:srgbClr val="000000"/>
                </a:solidFill>
                <a:latin typeface="ＭＳ ゴシック" panose="020B0609070205080204" pitchFamily="49" charset="-128"/>
                <a:ea typeface="ＭＳ ゴシック" panose="020B0609070205080204" pitchFamily="49" charset="-128"/>
              </a:rPr>
              <a:t>IoT</a:t>
            </a:r>
            <a:r>
              <a:rPr lang="ja-JP" altLang="en-US" sz="1200" dirty="0">
                <a:solidFill>
                  <a:srgbClr val="000000"/>
                </a:solidFill>
                <a:latin typeface="ＭＳ ゴシック" panose="020B0609070205080204" pitchFamily="49" charset="-128"/>
                <a:ea typeface="ＭＳ ゴシック" panose="020B0609070205080204" pitchFamily="49" charset="-128"/>
              </a:rPr>
              <a:t>対応インターネット整備支援</a:t>
            </a:r>
            <a:r>
              <a:rPr lang="ja-JP" altLang="en-US" sz="1200" dirty="0" smtClean="0">
                <a:solidFill>
                  <a:srgbClr val="000000"/>
                </a:solidFill>
                <a:latin typeface="ＭＳ ゴシック" panose="020B0609070205080204" pitchFamily="49" charset="-128"/>
                <a:ea typeface="ＭＳ ゴシック" panose="020B0609070205080204" pitchFamily="49" charset="-128"/>
              </a:rPr>
              <a:t>事業</a:t>
            </a:r>
            <a:endParaRPr lang="en-US" altLang="ja-JP" sz="1200" dirty="0" smtClean="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smtClean="0">
                <a:solidFill>
                  <a:prstClr val="black"/>
                </a:solidFill>
                <a:latin typeface="ＭＳ ゴシック" panose="020B0609070205080204" pitchFamily="49" charset="-128"/>
                <a:ea typeface="ＭＳ ゴシック" panose="020B0609070205080204" pitchFamily="49" charset="-128"/>
              </a:rPr>
              <a:t>　　　③</a:t>
            </a: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en-US" altLang="ja-JP" sz="1200" dirty="0" err="1">
                <a:solidFill>
                  <a:srgbClr val="000000"/>
                </a:solidFill>
                <a:latin typeface="ＭＳ ゴシック" panose="020B0609070205080204" pitchFamily="49" charset="-128"/>
                <a:ea typeface="ＭＳ ゴシック" panose="020B0609070205080204" pitchFamily="49" charset="-128"/>
              </a:rPr>
              <a:t>IoT</a:t>
            </a:r>
            <a:r>
              <a:rPr lang="ja-JP" altLang="en-US" sz="1200" dirty="0">
                <a:solidFill>
                  <a:srgbClr val="000000"/>
                </a:solidFill>
                <a:latin typeface="ＭＳ ゴシック" panose="020B0609070205080204" pitchFamily="49" charset="-128"/>
                <a:ea typeface="ＭＳ ゴシック" panose="020B0609070205080204" pitchFamily="49" charset="-128"/>
              </a:rPr>
              <a:t>おもてなしクラウド事業</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ja-JP" altLang="en-US" sz="1200" dirty="0" smtClean="0">
                <a:solidFill>
                  <a:srgbClr val="FF0000"/>
                </a:solidFill>
                <a:latin typeface="ＭＳ ゴシック" panose="020B0609070205080204" pitchFamily="49" charset="-128"/>
                <a:ea typeface="ＭＳ ゴシック" panose="020B0609070205080204" pitchFamily="49" charset="-128"/>
              </a:rPr>
              <a:t>④</a:t>
            </a: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en-US" altLang="ja-JP" sz="1200" dirty="0" err="1">
                <a:solidFill>
                  <a:srgbClr val="FF0000"/>
                </a:solidFill>
                <a:latin typeface="ＭＳ ゴシック" panose="020B0609070205080204" pitchFamily="49" charset="-128"/>
                <a:ea typeface="ＭＳ ゴシック" panose="020B0609070205080204" pitchFamily="49" charset="-128"/>
              </a:rPr>
              <a:t>IoT</a:t>
            </a:r>
            <a:r>
              <a:rPr lang="ja-JP" altLang="en-US" sz="1200" dirty="0">
                <a:solidFill>
                  <a:srgbClr val="FF0000"/>
                </a:solidFill>
                <a:latin typeface="ＭＳ ゴシック" panose="020B0609070205080204" pitchFamily="49" charset="-128"/>
                <a:ea typeface="ＭＳ ゴシック" panose="020B0609070205080204" pitchFamily="49" charset="-128"/>
              </a:rPr>
              <a:t>ネットワーク運用人材育成事業</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ja-JP" altLang="en-US" sz="1200" dirty="0">
                <a:ln w="1905"/>
                <a:solidFill>
                  <a:srgbClr val="FF0000"/>
                </a:solidFill>
                <a:latin typeface="ＭＳ ゴシック" panose="020B0609070205080204" pitchFamily="49" charset="-128"/>
                <a:ea typeface="ＭＳ ゴシック" panose="020B0609070205080204" pitchFamily="49" charset="-128"/>
              </a:rPr>
              <a:t>⑤　</a:t>
            </a:r>
            <a:r>
              <a:rPr lang="ja-JP" altLang="en-US" sz="1200" dirty="0">
                <a:solidFill>
                  <a:srgbClr val="FF0000"/>
                </a:solidFill>
                <a:latin typeface="ＭＳ ゴシック" panose="020B0609070205080204" pitchFamily="49" charset="-128"/>
                <a:ea typeface="ＭＳ ゴシック" panose="020B0609070205080204" pitchFamily="49" charset="-128"/>
              </a:rPr>
              <a:t>若年層に対するプログラミング教育の普及推進</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Bef>
                <a:spcPts val="600"/>
              </a:spcBef>
              <a:spcAft>
                <a:spcPct val="0"/>
              </a:spcAft>
            </a:pP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dirty="0" smtClean="0">
                <a:solidFill>
                  <a:srgbClr val="FF0000"/>
                </a:solidFill>
                <a:latin typeface="ＭＳ ゴシック" panose="020B0609070205080204" pitchFamily="49" charset="-128"/>
                <a:ea typeface="ＭＳ ゴシック" panose="020B0609070205080204" pitchFamily="49" charset="-128"/>
              </a:rPr>
              <a:t>⑥</a:t>
            </a:r>
            <a:r>
              <a:rPr lang="ja-JP" altLang="en-US" sz="1200" dirty="0">
                <a:solidFill>
                  <a:srgbClr val="FF0000"/>
                </a:solidFill>
                <a:latin typeface="ＭＳ ゴシック" panose="020B0609070205080204" pitchFamily="49" charset="-128"/>
                <a:ea typeface="ＭＳ ゴシック" panose="020B0609070205080204" pitchFamily="49" charset="-128"/>
              </a:rPr>
              <a:t>　次世代人工知能技術の研究開発</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smtClean="0">
                <a:solidFill>
                  <a:srgbClr val="FF0000"/>
                </a:solidFill>
                <a:latin typeface="ＭＳ ゴシック" panose="020B0609070205080204" pitchFamily="49" charset="-128"/>
                <a:ea typeface="ＭＳ ゴシック" panose="020B0609070205080204" pitchFamily="49" charset="-128"/>
              </a:rPr>
              <a:t>　</a:t>
            </a: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ja-JP" altLang="en-US" sz="1200" dirty="0" smtClean="0">
                <a:solidFill>
                  <a:srgbClr val="FF0000"/>
                </a:solidFill>
                <a:latin typeface="ＭＳ ゴシック" panose="020B0609070205080204" pitchFamily="49" charset="-128"/>
                <a:ea typeface="ＭＳ ゴシック" panose="020B0609070205080204" pitchFamily="49" charset="-128"/>
              </a:rPr>
              <a:t>⑦</a:t>
            </a:r>
            <a:r>
              <a:rPr lang="ja-JP" altLang="en-US" sz="1200" dirty="0">
                <a:solidFill>
                  <a:srgbClr val="FF0000"/>
                </a:solidFill>
                <a:latin typeface="ＭＳ ゴシック" panose="020B0609070205080204" pitchFamily="49" charset="-128"/>
                <a:ea typeface="ＭＳ ゴシック" panose="020B0609070205080204" pitchFamily="49" charset="-128"/>
              </a:rPr>
              <a:t>　グローバルコミュニケーション計画の</a:t>
            </a:r>
            <a:r>
              <a:rPr lang="ja-JP" altLang="en-US" sz="1200" dirty="0" smtClean="0">
                <a:solidFill>
                  <a:srgbClr val="FF0000"/>
                </a:solidFill>
                <a:latin typeface="ＭＳ ゴシック" panose="020B0609070205080204" pitchFamily="49" charset="-128"/>
                <a:ea typeface="ＭＳ ゴシック" panose="020B0609070205080204" pitchFamily="49" charset="-128"/>
              </a:rPr>
              <a:t>推進</a:t>
            </a:r>
            <a:endParaRPr lang="en-US" altLang="ja-JP" sz="1200" dirty="0" smtClean="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ja-JP" altLang="en-US" sz="1200" dirty="0" smtClean="0">
                <a:solidFill>
                  <a:srgbClr val="FF0000"/>
                </a:solidFill>
                <a:latin typeface="ＭＳ ゴシック" panose="020B0609070205080204" pitchFamily="49" charset="-128"/>
                <a:ea typeface="ＭＳ ゴシック" panose="020B0609070205080204" pitchFamily="49" charset="-128"/>
              </a:rPr>
              <a:t>　　⑧</a:t>
            </a: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en-US" altLang="ja-JP" sz="1200" dirty="0" err="1">
                <a:ln w="1905"/>
                <a:solidFill>
                  <a:srgbClr val="FF0000"/>
                </a:solidFill>
                <a:latin typeface="ＭＳ ゴシック" panose="020B0609070205080204" pitchFamily="49" charset="-128"/>
                <a:ea typeface="ＭＳ ゴシック" panose="020B0609070205080204" pitchFamily="49" charset="-128"/>
              </a:rPr>
              <a:t>IoT</a:t>
            </a:r>
            <a:r>
              <a:rPr lang="en-US" altLang="ja-JP" sz="1200" dirty="0">
                <a:ln w="1905"/>
                <a:solidFill>
                  <a:srgbClr val="FF0000"/>
                </a:solidFill>
                <a:latin typeface="ＭＳ ゴシック" panose="020B0609070205080204" pitchFamily="49" charset="-128"/>
                <a:ea typeface="ＭＳ ゴシック" panose="020B0609070205080204" pitchFamily="49" charset="-128"/>
              </a:rPr>
              <a:t>/BD/AI</a:t>
            </a:r>
            <a:r>
              <a:rPr lang="ja-JP" altLang="en-US" sz="1200" dirty="0">
                <a:ln w="1905"/>
                <a:solidFill>
                  <a:srgbClr val="FF0000"/>
                </a:solidFill>
                <a:latin typeface="ＭＳ ゴシック" panose="020B0609070205080204" pitchFamily="49" charset="-128"/>
                <a:ea typeface="ＭＳ ゴシック" panose="020B0609070205080204" pitchFamily="49" charset="-128"/>
              </a:rPr>
              <a:t>情報通信プラットフォーム」社会実装推進事業</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smtClean="0">
                <a:solidFill>
                  <a:srgbClr val="FF0000"/>
                </a:solidFill>
                <a:latin typeface="ＭＳ ゴシック" panose="020B0609070205080204" pitchFamily="49" charset="-128"/>
                <a:ea typeface="ＭＳ ゴシック" panose="020B0609070205080204" pitchFamily="49" charset="-128"/>
              </a:rPr>
              <a:t>　　　</a:t>
            </a:r>
            <a:r>
              <a:rPr lang="ja-JP" altLang="en-US" sz="1200" dirty="0">
                <a:solidFill>
                  <a:prstClr val="black"/>
                </a:solidFill>
                <a:latin typeface="ＭＳ ゴシック" panose="020B0609070205080204" pitchFamily="49" charset="-128"/>
                <a:ea typeface="ＭＳ ゴシック" panose="020B0609070205080204" pitchFamily="49" charset="-128"/>
              </a:rPr>
              <a:t>⑨　</a:t>
            </a:r>
            <a:r>
              <a:rPr lang="en-US" altLang="ja-JP" sz="1200" dirty="0" err="1">
                <a:solidFill>
                  <a:srgbClr val="000000"/>
                </a:solidFill>
                <a:latin typeface="ＭＳ ゴシック" panose="020B0609070205080204" pitchFamily="49" charset="-128"/>
                <a:ea typeface="ＭＳ ゴシック" panose="020B0609070205080204" pitchFamily="49" charset="-128"/>
              </a:rPr>
              <a:t>IoT</a:t>
            </a:r>
            <a:r>
              <a:rPr lang="ja-JP" altLang="en-US" sz="1200" dirty="0">
                <a:solidFill>
                  <a:prstClr val="black"/>
                </a:solidFill>
                <a:latin typeface="ＭＳ ゴシック" panose="020B0609070205080204" pitchFamily="49" charset="-128"/>
                <a:ea typeface="ＭＳ ゴシック" panose="020B0609070205080204" pitchFamily="49" charset="-128"/>
              </a:rPr>
              <a:t>共通基盤技術の確立・実証</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prstClr val="black"/>
                </a:solidFill>
                <a:latin typeface="ＭＳ ゴシック" panose="020B0609070205080204" pitchFamily="49" charset="-128"/>
                <a:ea typeface="ＭＳ ゴシック" panose="020B0609070205080204" pitchFamily="49" charset="-128"/>
              </a:rPr>
              <a:t>　　　⑩　</a:t>
            </a:r>
            <a:r>
              <a:rPr lang="ja-JP" altLang="en-US" sz="1200" dirty="0">
                <a:solidFill>
                  <a:srgbClr val="000000"/>
                </a:solidFill>
                <a:latin typeface="ＭＳ ゴシック" panose="020B0609070205080204" pitchFamily="49" charset="-128"/>
                <a:ea typeface="ＭＳ ゴシック" panose="020B0609070205080204" pitchFamily="49" charset="-128"/>
              </a:rPr>
              <a:t>戦略的情報通信研究開発推進事業</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Bef>
                <a:spcPts val="600"/>
              </a:spcBef>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　　　</a:t>
            </a:r>
            <a:r>
              <a:rPr lang="ja-JP" altLang="en-US" sz="1200" dirty="0" smtClean="0">
                <a:solidFill>
                  <a:srgbClr val="000000"/>
                </a:solidFill>
                <a:latin typeface="ＭＳ ゴシック" panose="020B0609070205080204" pitchFamily="49" charset="-128"/>
                <a:ea typeface="ＭＳ ゴシック" panose="020B0609070205080204" pitchFamily="49" charset="-128"/>
              </a:rPr>
              <a:t>⑪</a:t>
            </a:r>
            <a:r>
              <a:rPr lang="ja-JP" altLang="en-US" sz="1200" dirty="0">
                <a:solidFill>
                  <a:srgbClr val="000000"/>
                </a:solidFill>
                <a:latin typeface="ＭＳ ゴシック" panose="020B0609070205080204" pitchFamily="49" charset="-128"/>
                <a:ea typeface="ＭＳ ゴシック" panose="020B0609070205080204" pitchFamily="49" charset="-128"/>
              </a:rPr>
              <a:t>　自律型モビリティシステム（自動走行技術、自動制御技術等）の開発・実証</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dirty="0">
                <a:solidFill>
                  <a:srgbClr val="FF0000"/>
                </a:solidFill>
                <a:latin typeface="ＭＳ ゴシック" panose="020B0609070205080204" pitchFamily="49" charset="-128"/>
                <a:ea typeface="ＭＳ ゴシック" panose="020B0609070205080204" pitchFamily="49" charset="-128"/>
              </a:rPr>
              <a:t>⑫　４Ｋ・８Ｋ等最先端技術を活用した放送・通信分野の事業</a:t>
            </a:r>
            <a:r>
              <a:rPr lang="ja-JP" altLang="en-US" sz="1200" dirty="0" smtClean="0">
                <a:solidFill>
                  <a:srgbClr val="FF0000"/>
                </a:solidFill>
                <a:latin typeface="ＭＳ ゴシック" panose="020B0609070205080204" pitchFamily="49" charset="-128"/>
                <a:ea typeface="ＭＳ ゴシック" panose="020B0609070205080204" pitchFamily="49" charset="-128"/>
              </a:rPr>
              <a:t>支援</a:t>
            </a:r>
            <a:endParaRPr lang="en-US" altLang="ja-JP" sz="1200" dirty="0" smtClean="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ja-JP" altLang="en-US" sz="1200" dirty="0" smtClean="0">
                <a:solidFill>
                  <a:srgbClr val="FF0000"/>
                </a:solidFill>
                <a:latin typeface="ＭＳ ゴシック" panose="020B0609070205080204" pitchFamily="49" charset="-128"/>
                <a:ea typeface="ＭＳ ゴシック" panose="020B0609070205080204" pitchFamily="49" charset="-128"/>
              </a:rPr>
              <a:t>　　⑬</a:t>
            </a:r>
            <a:r>
              <a:rPr lang="ja-JP" altLang="en-US" sz="1200" dirty="0">
                <a:solidFill>
                  <a:srgbClr val="FF0000"/>
                </a:solidFill>
                <a:latin typeface="ＭＳ ゴシック" panose="020B0609070205080204" pitchFamily="49" charset="-128"/>
                <a:ea typeface="ＭＳ ゴシック" panose="020B0609070205080204" pitchFamily="49" charset="-128"/>
              </a:rPr>
              <a:t>　４Ｋ・８Ｋ時代に対応したケーブルテレビ光化促進</a:t>
            </a:r>
            <a:r>
              <a:rPr lang="ja-JP" altLang="en-US" sz="1200" dirty="0" smtClean="0">
                <a:solidFill>
                  <a:srgbClr val="FF0000"/>
                </a:solidFill>
                <a:latin typeface="ＭＳ ゴシック" panose="020B0609070205080204" pitchFamily="49" charset="-128"/>
                <a:ea typeface="ＭＳ ゴシック" panose="020B0609070205080204" pitchFamily="49" charset="-128"/>
              </a:rPr>
              <a:t>事業</a:t>
            </a:r>
            <a:endParaRPr lang="en-US" altLang="ja-JP" sz="1200" dirty="0" smtClean="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FF0000"/>
                </a:solidFill>
                <a:latin typeface="ＭＳ ゴシック" panose="020B0609070205080204" pitchFamily="49" charset="-128"/>
                <a:ea typeface="ＭＳ ゴシック" panose="020B0609070205080204" pitchFamily="49" charset="-128"/>
              </a:rPr>
              <a:t>　</a:t>
            </a:r>
            <a:r>
              <a:rPr lang="ja-JP" altLang="en-US" sz="1200" dirty="0" smtClean="0">
                <a:solidFill>
                  <a:srgbClr val="FF0000"/>
                </a:solidFill>
                <a:latin typeface="ＭＳ ゴシック" panose="020B0609070205080204" pitchFamily="49" charset="-128"/>
                <a:ea typeface="ＭＳ ゴシック" panose="020B0609070205080204" pitchFamily="49" charset="-128"/>
              </a:rPr>
              <a:t>　　</a:t>
            </a:r>
            <a:r>
              <a:rPr lang="ja-JP" altLang="en-US" sz="1200" dirty="0" smtClean="0">
                <a:solidFill>
                  <a:prstClr val="black"/>
                </a:solidFill>
                <a:latin typeface="ＭＳ ゴシック" panose="020B0609070205080204" pitchFamily="49" charset="-128"/>
                <a:ea typeface="ＭＳ ゴシック" panose="020B0609070205080204" pitchFamily="49" charset="-128"/>
              </a:rPr>
              <a:t>⑭</a:t>
            </a:r>
            <a:r>
              <a:rPr lang="ja-JP" altLang="en-US" sz="1200" dirty="0">
                <a:solidFill>
                  <a:prstClr val="black"/>
                </a:solidFill>
                <a:latin typeface="ＭＳ ゴシック" panose="020B0609070205080204" pitchFamily="49" charset="-128"/>
                <a:ea typeface="ＭＳ ゴシック" panose="020B0609070205080204" pitchFamily="49" charset="-128"/>
              </a:rPr>
              <a:t>　</a:t>
            </a:r>
            <a:r>
              <a:rPr lang="ja-JP" altLang="en-US" sz="1200" dirty="0">
                <a:solidFill>
                  <a:srgbClr val="000000"/>
                </a:solidFill>
                <a:latin typeface="ＭＳ ゴシック" panose="020B0609070205080204" pitchFamily="49" charset="-128"/>
                <a:ea typeface="ＭＳ ゴシック" panose="020B0609070205080204" pitchFamily="49" charset="-128"/>
              </a:rPr>
              <a:t>４Ｋ・８Ｋ普及促進等のための衛星放送受信環境整備支援等</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　　　⑮　</a:t>
            </a:r>
            <a:r>
              <a:rPr lang="en-US" altLang="ja-JP" sz="1200" dirty="0">
                <a:solidFill>
                  <a:srgbClr val="000000"/>
                </a:solidFill>
                <a:latin typeface="ＭＳ ゴシック" panose="020B0609070205080204" pitchFamily="49" charset="-128"/>
                <a:ea typeface="ＭＳ ゴシック" panose="020B0609070205080204" pitchFamily="49" charset="-128"/>
              </a:rPr>
              <a:t>ICT</a:t>
            </a:r>
            <a:r>
              <a:rPr lang="ja-JP" altLang="en-US" sz="1200" dirty="0">
                <a:solidFill>
                  <a:srgbClr val="000000"/>
                </a:solidFill>
                <a:latin typeface="ＭＳ ゴシック" panose="020B0609070205080204" pitchFamily="49" charset="-128"/>
                <a:ea typeface="ＭＳ ゴシック" panose="020B0609070205080204" pitchFamily="49" charset="-128"/>
              </a:rPr>
              <a:t>イノベーション創出チャレンジプログラム</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　　　</a:t>
            </a:r>
            <a:r>
              <a:rPr lang="ja-JP" altLang="en-US" sz="1200" dirty="0">
                <a:solidFill>
                  <a:srgbClr val="FF0000"/>
                </a:solidFill>
                <a:latin typeface="ＭＳ ゴシック" panose="020B0609070205080204" pitchFamily="49" charset="-128"/>
                <a:ea typeface="ＭＳ ゴシック" panose="020B0609070205080204" pitchFamily="49" charset="-128"/>
              </a:rPr>
              <a:t>⑯　第５世代移動通信システムに係る研究開発・総合実証試験</a:t>
            </a:r>
            <a:endParaRPr lang="en-US" altLang="ja-JP" sz="1200" dirty="0">
              <a:solidFill>
                <a:srgbClr val="FF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srgbClr val="000000"/>
                </a:solidFill>
                <a:latin typeface="ＭＳ ゴシック" panose="020B0609070205080204" pitchFamily="49" charset="-128"/>
                <a:ea typeface="ＭＳ ゴシック" panose="020B0609070205080204" pitchFamily="49" charset="-128"/>
              </a:rPr>
              <a:t>　　</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b="1" u="sng" dirty="0">
                <a:solidFill>
                  <a:prstClr val="black"/>
                </a:solidFill>
                <a:latin typeface="ＭＳ ゴシック" panose="020B0609070205080204" pitchFamily="49" charset="-128"/>
                <a:ea typeface="ＭＳ ゴシック" panose="020B0609070205080204" pitchFamily="49" charset="-128"/>
              </a:rPr>
              <a:t>３．</a:t>
            </a:r>
            <a:r>
              <a:rPr lang="ja-JP" altLang="en-US" sz="1200" b="1" u="sng" dirty="0">
                <a:solidFill>
                  <a:srgbClr val="000000"/>
                </a:solidFill>
                <a:latin typeface="ＭＳ ゴシック" panose="020B0609070205080204" pitchFamily="49" charset="-128"/>
                <a:ea typeface="ＭＳ ゴシック" panose="020B0609070205080204" pitchFamily="49" charset="-128"/>
                <a:cs typeface="Meiryo UI" panose="020B0604030504040204" pitchFamily="50" charset="-128"/>
              </a:rPr>
              <a:t>ＩＣＴ国際競争力強化</a:t>
            </a:r>
            <a:endParaRPr lang="en-US" altLang="ja-JP" sz="1200" b="1" u="sng" dirty="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prstClr val="black"/>
                </a:solidFill>
                <a:latin typeface="ＭＳ ゴシック" panose="020B0609070205080204" pitchFamily="49" charset="-128"/>
                <a:ea typeface="ＭＳ ゴシック" panose="020B0609070205080204" pitchFamily="49" charset="-128"/>
              </a:rPr>
              <a:t>　　　①　</a:t>
            </a:r>
            <a:r>
              <a:rPr lang="en-US" altLang="ja-JP" sz="1200" dirty="0">
                <a:solidFill>
                  <a:prstClr val="black"/>
                </a:solidFill>
                <a:latin typeface="ＭＳ ゴシック" panose="020B0609070205080204" pitchFamily="49" charset="-128"/>
                <a:ea typeface="ＭＳ ゴシック" panose="020B0609070205080204" pitchFamily="49" charset="-128"/>
              </a:rPr>
              <a:t>ICT</a:t>
            </a:r>
            <a:r>
              <a:rPr lang="ja-JP" altLang="en-US" sz="1200" dirty="0">
                <a:solidFill>
                  <a:prstClr val="black"/>
                </a:solidFill>
                <a:latin typeface="ＭＳ ゴシック" panose="020B0609070205080204" pitchFamily="49" charset="-128"/>
                <a:ea typeface="ＭＳ ゴシック" panose="020B0609070205080204" pitchFamily="49" charset="-128"/>
              </a:rPr>
              <a:t>国際競争力強化パッケージ支援事業</a:t>
            </a:r>
            <a:endParaRPr lang="en-US" altLang="ja-JP" sz="1200" dirty="0">
              <a:solidFill>
                <a:prstClr val="black"/>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prstClr val="black"/>
                </a:solidFill>
                <a:latin typeface="ＭＳ ゴシック" panose="020B0609070205080204" pitchFamily="49" charset="-128"/>
                <a:ea typeface="ＭＳ ゴシック" panose="020B0609070205080204" pitchFamily="49" charset="-128"/>
              </a:rPr>
              <a:t>　　　②　</a:t>
            </a:r>
            <a:r>
              <a:rPr lang="ja-JP" altLang="en-US" sz="1200" dirty="0">
                <a:solidFill>
                  <a:srgbClr val="000000"/>
                </a:solidFill>
                <a:latin typeface="ＭＳ ゴシック" panose="020B0609070205080204" pitchFamily="49" charset="-128"/>
                <a:ea typeface="ＭＳ ゴシック" panose="020B0609070205080204" pitchFamily="49" charset="-128"/>
              </a:rPr>
              <a:t>放送コンテンツ海外展開助成事業</a:t>
            </a:r>
            <a:endParaRPr lang="en-US" altLang="ja-JP" sz="1200" dirty="0">
              <a:solidFill>
                <a:srgbClr val="000000"/>
              </a:solidFill>
              <a:latin typeface="ＭＳ ゴシック" panose="020B0609070205080204" pitchFamily="49" charset="-128"/>
              <a:ea typeface="ＭＳ ゴシック" panose="020B0609070205080204" pitchFamily="49" charset="-128"/>
            </a:endParaRPr>
          </a:p>
          <a:p>
            <a:pPr defTabSz="914400" fontAlgn="base">
              <a:lnSpc>
                <a:spcPts val="1200"/>
              </a:lnSpc>
              <a:spcAft>
                <a:spcPct val="0"/>
              </a:spcAft>
            </a:pPr>
            <a:r>
              <a:rPr lang="ja-JP" altLang="en-US" sz="1200" dirty="0">
                <a:solidFill>
                  <a:prstClr val="black"/>
                </a:solidFill>
                <a:latin typeface="ＭＳ ゴシック" panose="020B0609070205080204" pitchFamily="49" charset="-128"/>
                <a:ea typeface="ＭＳ ゴシック" panose="020B0609070205080204" pitchFamily="49" charset="-128"/>
              </a:rPr>
              <a:t>　　　③　国際放送の実施</a:t>
            </a:r>
            <a:endParaRPr lang="en-US" altLang="ja-JP" sz="1200" dirty="0">
              <a:solidFill>
                <a:prstClr val="black"/>
              </a:solidFill>
              <a:latin typeface="ＭＳ ゴシック" panose="020B0609070205080204" pitchFamily="49" charset="-128"/>
              <a:ea typeface="ＭＳ ゴシック" panose="020B0609070205080204" pitchFamily="49" charset="-128"/>
            </a:endParaRPr>
          </a:p>
        </p:txBody>
      </p:sp>
      <p:grpSp>
        <p:nvGrpSpPr>
          <p:cNvPr id="12" name="グループ化 11"/>
          <p:cNvGrpSpPr/>
          <p:nvPr/>
        </p:nvGrpSpPr>
        <p:grpSpPr>
          <a:xfrm>
            <a:off x="520394" y="959012"/>
            <a:ext cx="1081121" cy="5200847"/>
            <a:chOff x="520394" y="959012"/>
            <a:chExt cx="1081121" cy="5200847"/>
          </a:xfrm>
        </p:grpSpPr>
        <p:sp>
          <p:nvSpPr>
            <p:cNvPr id="4" name="左中かっこ 3"/>
            <p:cNvSpPr/>
            <p:nvPr/>
          </p:nvSpPr>
          <p:spPr>
            <a:xfrm>
              <a:off x="1427358" y="959012"/>
              <a:ext cx="134909" cy="35684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ja-JP" altLang="en-US">
                <a:solidFill>
                  <a:srgbClr val="000000"/>
                </a:solidFill>
              </a:endParaRPr>
            </a:p>
          </p:txBody>
        </p:sp>
        <p:sp>
          <p:nvSpPr>
            <p:cNvPr id="6" name="テキスト ボックス 5"/>
            <p:cNvSpPr txBox="1"/>
            <p:nvPr/>
          </p:nvSpPr>
          <p:spPr>
            <a:xfrm>
              <a:off x="554588" y="999655"/>
              <a:ext cx="780585" cy="307777"/>
            </a:xfrm>
            <a:prstGeom prst="rect">
              <a:avLst/>
            </a:prstGeom>
            <a:noFill/>
            <a:ln>
              <a:solidFill>
                <a:srgbClr val="FF0000"/>
              </a:solidFill>
            </a:ln>
          </p:spPr>
          <p:txBody>
            <a:bodyPr wrap="square" rtlCol="0">
              <a:spAutoFit/>
            </a:bodyPr>
            <a:lstStyle/>
            <a:p>
              <a:pPr algn="ctr" defTabSz="914400" fontAlgn="base">
                <a:spcBef>
                  <a:spcPct val="0"/>
                </a:spcBef>
                <a:spcAft>
                  <a:spcPct val="0"/>
                </a:spcAft>
              </a:pPr>
              <a:r>
                <a:rPr lang="ja-JP" altLang="en-US" sz="1200" b="1" dirty="0" smtClean="0">
                  <a:solidFill>
                    <a:srgbClr val="FF0000"/>
                  </a:solidFill>
                </a:rPr>
                <a:t>ﾎﾟｲﾝﾄ</a:t>
              </a:r>
              <a:r>
                <a:rPr lang="ja-JP" altLang="en-US" sz="1400" b="1" dirty="0" smtClean="0">
                  <a:solidFill>
                    <a:srgbClr val="FF0000"/>
                  </a:solidFill>
                </a:rPr>
                <a:t>１</a:t>
              </a:r>
              <a:endParaRPr lang="ja-JP" altLang="en-US" sz="1400" b="1" dirty="0">
                <a:solidFill>
                  <a:srgbClr val="FF0000"/>
                </a:solidFill>
              </a:endParaRPr>
            </a:p>
          </p:txBody>
        </p:sp>
        <p:sp>
          <p:nvSpPr>
            <p:cNvPr id="36" name="テキスト ボックス 35"/>
            <p:cNvSpPr txBox="1"/>
            <p:nvPr/>
          </p:nvSpPr>
          <p:spPr>
            <a:xfrm>
              <a:off x="520394" y="2443123"/>
              <a:ext cx="784308" cy="307777"/>
            </a:xfrm>
            <a:prstGeom prst="rect">
              <a:avLst/>
            </a:prstGeom>
            <a:noFill/>
            <a:ln>
              <a:solidFill>
                <a:srgbClr val="FF0000"/>
              </a:solidFill>
            </a:ln>
          </p:spPr>
          <p:txBody>
            <a:bodyPr wrap="square" rtlCol="0">
              <a:spAutoFit/>
            </a:bodyPr>
            <a:lstStyle/>
            <a:p>
              <a:pPr algn="ctr" defTabSz="914400" fontAlgn="base">
                <a:spcBef>
                  <a:spcPct val="0"/>
                </a:spcBef>
                <a:spcAft>
                  <a:spcPct val="0"/>
                </a:spcAft>
              </a:pPr>
              <a:r>
                <a:rPr lang="ja-JP" altLang="en-US" sz="1200" b="1" dirty="0" smtClean="0">
                  <a:solidFill>
                    <a:srgbClr val="FF0000"/>
                  </a:solidFill>
                </a:rPr>
                <a:t>ﾎﾟｲﾝﾄ</a:t>
              </a:r>
              <a:r>
                <a:rPr lang="ja-JP" altLang="en-US" sz="1400" b="1" dirty="0">
                  <a:solidFill>
                    <a:srgbClr val="FF0000"/>
                  </a:solidFill>
                </a:rPr>
                <a:t>６</a:t>
              </a:r>
            </a:p>
          </p:txBody>
        </p:sp>
        <p:sp>
          <p:nvSpPr>
            <p:cNvPr id="17" name="左中かっこ 16"/>
            <p:cNvSpPr/>
            <p:nvPr/>
          </p:nvSpPr>
          <p:spPr>
            <a:xfrm>
              <a:off x="1443964" y="4283255"/>
              <a:ext cx="134909" cy="35684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ja-JP" altLang="en-US">
                <a:solidFill>
                  <a:srgbClr val="000000"/>
                </a:solidFill>
              </a:endParaRPr>
            </a:p>
          </p:txBody>
        </p:sp>
        <p:sp>
          <p:nvSpPr>
            <p:cNvPr id="18" name="テキスト ボックス 17"/>
            <p:cNvSpPr txBox="1"/>
            <p:nvPr/>
          </p:nvSpPr>
          <p:spPr>
            <a:xfrm>
              <a:off x="534267" y="4285237"/>
              <a:ext cx="776871" cy="307777"/>
            </a:xfrm>
            <a:prstGeom prst="rect">
              <a:avLst/>
            </a:prstGeom>
            <a:noFill/>
            <a:ln>
              <a:solidFill>
                <a:srgbClr val="FF0000"/>
              </a:solidFill>
            </a:ln>
          </p:spPr>
          <p:txBody>
            <a:bodyPr wrap="square" rtlCol="0">
              <a:spAutoFit/>
            </a:bodyPr>
            <a:lstStyle/>
            <a:p>
              <a:pPr algn="ctr" defTabSz="914400" fontAlgn="base">
                <a:spcBef>
                  <a:spcPct val="0"/>
                </a:spcBef>
                <a:spcAft>
                  <a:spcPct val="0"/>
                </a:spcAft>
              </a:pPr>
              <a:r>
                <a:rPr lang="ja-JP" altLang="en-US" sz="1200" b="1" dirty="0" smtClean="0">
                  <a:solidFill>
                    <a:srgbClr val="FF0000"/>
                  </a:solidFill>
                </a:rPr>
                <a:t>ﾎﾟｲﾝﾄ</a:t>
              </a:r>
              <a:r>
                <a:rPr lang="ja-JP" altLang="en-US" sz="1400" b="1" dirty="0" smtClean="0">
                  <a:solidFill>
                    <a:srgbClr val="FF0000"/>
                  </a:solidFill>
                </a:rPr>
                <a:t>４</a:t>
              </a:r>
              <a:endParaRPr lang="ja-JP" altLang="en-US" sz="1400" b="1" dirty="0">
                <a:solidFill>
                  <a:srgbClr val="FF0000"/>
                </a:solidFill>
              </a:endParaRPr>
            </a:p>
          </p:txBody>
        </p:sp>
        <p:cxnSp>
          <p:nvCxnSpPr>
            <p:cNvPr id="19" name="直線コネクタ 18"/>
            <p:cNvCxnSpPr/>
            <p:nvPr/>
          </p:nvCxnSpPr>
          <p:spPr>
            <a:xfrm>
              <a:off x="1312129" y="5989606"/>
              <a:ext cx="2676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524109" y="5852082"/>
              <a:ext cx="784308" cy="307777"/>
            </a:xfrm>
            <a:prstGeom prst="rect">
              <a:avLst/>
            </a:prstGeom>
            <a:noFill/>
            <a:ln>
              <a:solidFill>
                <a:srgbClr val="FF0000"/>
              </a:solidFill>
            </a:ln>
          </p:spPr>
          <p:txBody>
            <a:bodyPr wrap="square" rtlCol="0">
              <a:spAutoFit/>
            </a:bodyPr>
            <a:lstStyle/>
            <a:p>
              <a:pPr algn="ctr" defTabSz="914400" fontAlgn="base">
                <a:spcBef>
                  <a:spcPct val="0"/>
                </a:spcBef>
                <a:spcAft>
                  <a:spcPct val="0"/>
                </a:spcAft>
              </a:pPr>
              <a:r>
                <a:rPr lang="ja-JP" altLang="en-US" sz="1200" b="1" dirty="0" smtClean="0">
                  <a:solidFill>
                    <a:srgbClr val="FF0000"/>
                  </a:solidFill>
                </a:rPr>
                <a:t>ﾎﾟｲﾝﾄ</a:t>
              </a:r>
              <a:r>
                <a:rPr lang="ja-JP" altLang="en-US" sz="1400" b="1" dirty="0">
                  <a:solidFill>
                    <a:srgbClr val="FF0000"/>
                  </a:solidFill>
                </a:rPr>
                <a:t>６</a:t>
              </a:r>
            </a:p>
          </p:txBody>
        </p:sp>
        <p:sp>
          <p:nvSpPr>
            <p:cNvPr id="21" name="左中かっこ 20"/>
            <p:cNvSpPr/>
            <p:nvPr/>
          </p:nvSpPr>
          <p:spPr>
            <a:xfrm>
              <a:off x="1431078" y="3872155"/>
              <a:ext cx="148662" cy="330079"/>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ja-JP" altLang="en-US">
                <a:solidFill>
                  <a:srgbClr val="000000"/>
                </a:solidFill>
              </a:endParaRPr>
            </a:p>
          </p:txBody>
        </p:sp>
        <p:sp>
          <p:nvSpPr>
            <p:cNvPr id="22" name="テキスト ボックス 21"/>
            <p:cNvSpPr txBox="1"/>
            <p:nvPr/>
          </p:nvSpPr>
          <p:spPr>
            <a:xfrm>
              <a:off x="524109" y="3853821"/>
              <a:ext cx="784308" cy="307777"/>
            </a:xfrm>
            <a:prstGeom prst="rect">
              <a:avLst/>
            </a:prstGeom>
            <a:noFill/>
            <a:ln>
              <a:solidFill>
                <a:srgbClr val="FF0000"/>
              </a:solidFill>
            </a:ln>
          </p:spPr>
          <p:txBody>
            <a:bodyPr wrap="square" rtlCol="0">
              <a:spAutoFit/>
            </a:bodyPr>
            <a:lstStyle/>
            <a:p>
              <a:pPr algn="ctr" defTabSz="914400" fontAlgn="base">
                <a:spcBef>
                  <a:spcPct val="0"/>
                </a:spcBef>
                <a:spcAft>
                  <a:spcPct val="0"/>
                </a:spcAft>
              </a:pPr>
              <a:r>
                <a:rPr lang="ja-JP" altLang="en-US" sz="1200" b="1" dirty="0" smtClean="0">
                  <a:solidFill>
                    <a:srgbClr val="FF0000"/>
                  </a:solidFill>
                </a:rPr>
                <a:t>ﾎﾟｲﾝﾄ</a:t>
              </a:r>
              <a:r>
                <a:rPr lang="ja-JP" altLang="en-US" sz="1400" b="1" dirty="0" smtClean="0">
                  <a:solidFill>
                    <a:srgbClr val="FF0000"/>
                  </a:solidFill>
                </a:rPr>
                <a:t>３</a:t>
              </a:r>
              <a:endParaRPr lang="ja-JP" altLang="en-US" sz="1400" b="1" dirty="0">
                <a:solidFill>
                  <a:srgbClr val="FF0000"/>
                </a:solidFill>
              </a:endParaRPr>
            </a:p>
          </p:txBody>
        </p:sp>
        <p:cxnSp>
          <p:nvCxnSpPr>
            <p:cNvPr id="23" name="直線コネクタ 22"/>
            <p:cNvCxnSpPr/>
            <p:nvPr/>
          </p:nvCxnSpPr>
          <p:spPr>
            <a:xfrm>
              <a:off x="1308415" y="3475676"/>
              <a:ext cx="26761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524107" y="3423395"/>
              <a:ext cx="780594" cy="307777"/>
            </a:xfrm>
            <a:prstGeom prst="rect">
              <a:avLst/>
            </a:prstGeom>
            <a:noFill/>
            <a:ln>
              <a:solidFill>
                <a:srgbClr val="FF0000"/>
              </a:solidFill>
            </a:ln>
          </p:spPr>
          <p:txBody>
            <a:bodyPr wrap="square" rtlCol="0">
              <a:spAutoFit/>
            </a:bodyPr>
            <a:lstStyle/>
            <a:p>
              <a:pPr algn="ctr" defTabSz="914400" fontAlgn="base">
                <a:spcBef>
                  <a:spcPct val="0"/>
                </a:spcBef>
                <a:spcAft>
                  <a:spcPct val="0"/>
                </a:spcAft>
              </a:pPr>
              <a:r>
                <a:rPr lang="ja-JP" altLang="en-US" sz="1200" b="1" dirty="0" smtClean="0">
                  <a:solidFill>
                    <a:srgbClr val="FF0000"/>
                  </a:solidFill>
                </a:rPr>
                <a:t>ﾎﾟｲﾝﾄ</a:t>
              </a:r>
              <a:r>
                <a:rPr lang="ja-JP" altLang="en-US" sz="1400" b="1" dirty="0" smtClean="0">
                  <a:solidFill>
                    <a:srgbClr val="FF0000"/>
                  </a:solidFill>
                </a:rPr>
                <a:t>２</a:t>
              </a:r>
              <a:endParaRPr lang="ja-JP" altLang="en-US" sz="1400" b="1" dirty="0">
                <a:solidFill>
                  <a:srgbClr val="FF0000"/>
                </a:solidFill>
              </a:endParaRPr>
            </a:p>
          </p:txBody>
        </p:sp>
        <p:sp>
          <p:nvSpPr>
            <p:cNvPr id="26" name="テキスト ボックス 25"/>
            <p:cNvSpPr txBox="1"/>
            <p:nvPr/>
          </p:nvSpPr>
          <p:spPr>
            <a:xfrm>
              <a:off x="520394" y="5279667"/>
              <a:ext cx="784308" cy="307777"/>
            </a:xfrm>
            <a:prstGeom prst="rect">
              <a:avLst/>
            </a:prstGeom>
            <a:noFill/>
            <a:ln>
              <a:solidFill>
                <a:srgbClr val="FF0000"/>
              </a:solidFill>
            </a:ln>
          </p:spPr>
          <p:txBody>
            <a:bodyPr wrap="square" rtlCol="0">
              <a:spAutoFit/>
            </a:bodyPr>
            <a:lstStyle/>
            <a:p>
              <a:pPr algn="ctr" defTabSz="914400" fontAlgn="base">
                <a:spcBef>
                  <a:spcPct val="0"/>
                </a:spcBef>
                <a:spcAft>
                  <a:spcPct val="0"/>
                </a:spcAft>
              </a:pPr>
              <a:r>
                <a:rPr lang="ja-JP" altLang="en-US" sz="1200" b="1" dirty="0" smtClean="0">
                  <a:solidFill>
                    <a:srgbClr val="FF0000"/>
                  </a:solidFill>
                </a:rPr>
                <a:t>ﾎﾟｲﾝﾄ</a:t>
              </a:r>
              <a:r>
                <a:rPr lang="ja-JP" altLang="en-US" sz="1400" b="1" dirty="0" smtClean="0">
                  <a:solidFill>
                    <a:srgbClr val="FF0000"/>
                  </a:solidFill>
                </a:rPr>
                <a:t>５</a:t>
              </a:r>
              <a:endParaRPr lang="ja-JP" altLang="en-US" sz="1400" b="1" dirty="0">
                <a:solidFill>
                  <a:srgbClr val="FF0000"/>
                </a:solidFill>
              </a:endParaRPr>
            </a:p>
          </p:txBody>
        </p:sp>
        <p:sp>
          <p:nvSpPr>
            <p:cNvPr id="32" name="左中かっこ 31"/>
            <p:cNvSpPr/>
            <p:nvPr/>
          </p:nvSpPr>
          <p:spPr>
            <a:xfrm>
              <a:off x="1431082" y="5295523"/>
              <a:ext cx="134909" cy="35684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ja-JP" altLang="en-US">
                <a:solidFill>
                  <a:srgbClr val="000000"/>
                </a:solidFill>
              </a:endParaRPr>
            </a:p>
          </p:txBody>
        </p:sp>
        <p:sp>
          <p:nvSpPr>
            <p:cNvPr id="25" name="左中かっこ 24"/>
            <p:cNvSpPr/>
            <p:nvPr/>
          </p:nvSpPr>
          <p:spPr>
            <a:xfrm>
              <a:off x="1452853" y="2495984"/>
              <a:ext cx="148662" cy="330079"/>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fontAlgn="base">
                <a:spcBef>
                  <a:spcPct val="0"/>
                </a:spcBef>
                <a:spcAft>
                  <a:spcPct val="0"/>
                </a:spcAft>
              </a:pPr>
              <a:endParaRPr lang="ja-JP" altLang="en-US">
                <a:solidFill>
                  <a:srgbClr val="000000"/>
                </a:solidFill>
              </a:endParaRPr>
            </a:p>
          </p:txBody>
        </p:sp>
      </p:grpSp>
    </p:spTree>
    <p:extLst>
      <p:ext uri="{BB962C8B-B14F-4D97-AF65-F5344CB8AC3E}">
        <p14:creationId xmlns:p14="http://schemas.microsoft.com/office/powerpoint/2010/main" val="41952138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大項目"/>
          <p:cNvSpPr txBox="1"/>
          <p:nvPr/>
        </p:nvSpPr>
        <p:spPr>
          <a:xfrm>
            <a:off x="0" y="50779"/>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smtClean="0">
                <a:latin typeface="HGP創英角ｺﾞｼｯｸUB" pitchFamily="50" charset="-128"/>
                <a:ea typeface="HGP創英角ｺﾞｼｯｸUB" pitchFamily="50" charset="-128"/>
                <a:cs typeface="Courier New" pitchFamily="49" charset="0"/>
              </a:rPr>
              <a:t>Ⅲ</a:t>
            </a:r>
            <a:r>
              <a:rPr lang="ja-JP" altLang="en-US" sz="2200" dirty="0" smtClean="0">
                <a:latin typeface="HGP創英角ｺﾞｼｯｸUB" pitchFamily="50" charset="-128"/>
                <a:ea typeface="HGP創英角ｺﾞｼｯｸUB" pitchFamily="50" charset="-128"/>
                <a:cs typeface="Courier New" pitchFamily="49" charset="0"/>
              </a:rPr>
              <a:t> 国民の生命・生活を守る</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７．東日本大震災からの復興の着実な推進 </a:t>
            </a:r>
            <a:r>
              <a:rPr lang="en-US" altLang="ja-JP" sz="1600" dirty="0" smtClean="0">
                <a:latin typeface="HGP創英角ｺﾞｼｯｸUB" pitchFamily="50" charset="-128"/>
                <a:ea typeface="HGP創英角ｺﾞｼｯｸUB" pitchFamily="50" charset="-128"/>
                <a:cs typeface="Courier New" pitchFamily="49" charset="0"/>
              </a:rPr>
              <a:t>-</a:t>
            </a:r>
            <a:endParaRPr lang="en-US" altLang="ja-JP" sz="1600" dirty="0">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4072410" y="-2601575"/>
            <a:ext cx="1743740" cy="9583763"/>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18" name="テキスト ボックス 17"/>
          <p:cNvSpPr txBox="1"/>
          <p:nvPr/>
        </p:nvSpPr>
        <p:spPr>
          <a:xfrm>
            <a:off x="228321" y="1365213"/>
            <a:ext cx="9745017"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a:ln w="1905"/>
                <a:latin typeface="HGP創英角ｺﾞｼｯｸUB" pitchFamily="50" charset="-128"/>
                <a:ea typeface="HGP創英角ｺﾞｼｯｸUB" pitchFamily="50" charset="-128"/>
              </a:rPr>
              <a:t>復興街づくりにあわせたＩＣＴ基盤整備</a:t>
            </a: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6" name="Rectangle 4"/>
          <p:cNvSpPr>
            <a:spLocks noChangeArrowheads="1"/>
          </p:cNvSpPr>
          <p:nvPr/>
        </p:nvSpPr>
        <p:spPr bwMode="auto">
          <a:xfrm>
            <a:off x="336750" y="2341170"/>
            <a:ext cx="9136859" cy="523220"/>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r>
              <a:rPr lang="ja-JP" altLang="en-US" sz="1400" dirty="0">
                <a:latin typeface="ＭＳ 明朝" pitchFamily="17" charset="-128"/>
                <a:ea typeface="ＭＳ 明朝" pitchFamily="17" charset="-128"/>
              </a:rPr>
              <a:t>東日本大震災からの復興に向けた新たな</a:t>
            </a:r>
            <a:r>
              <a:rPr lang="ja-JP" altLang="en-US" sz="1400" dirty="0" smtClean="0">
                <a:latin typeface="ＭＳ 明朝" pitchFamily="17" charset="-128"/>
                <a:ea typeface="ＭＳ 明朝" pitchFamily="17" charset="-128"/>
              </a:rPr>
              <a:t>街づくりに</a:t>
            </a:r>
            <a:r>
              <a:rPr lang="ja-JP" altLang="en-US" sz="1400" dirty="0">
                <a:latin typeface="ＭＳ 明朝" pitchFamily="17" charset="-128"/>
                <a:ea typeface="ＭＳ 明朝" pitchFamily="17" charset="-128"/>
              </a:rPr>
              <a:t>合わせて、超高速ブロードバンド、放送</a:t>
            </a:r>
            <a:r>
              <a:rPr lang="ja-JP" altLang="en-US" sz="1400" dirty="0" smtClean="0">
                <a:latin typeface="ＭＳ 明朝" pitchFamily="17" charset="-128"/>
                <a:ea typeface="ＭＳ 明朝" pitchFamily="17" charset="-128"/>
              </a:rPr>
              <a:t>の受信</a:t>
            </a:r>
            <a:r>
              <a:rPr lang="ja-JP" altLang="en-US" sz="1400" dirty="0">
                <a:latin typeface="ＭＳ 明朝" pitchFamily="17" charset="-128"/>
                <a:ea typeface="ＭＳ 明朝" pitchFamily="17" charset="-128"/>
              </a:rPr>
              <a:t>環境及び公共施設等向け通信基盤・</a:t>
            </a:r>
            <a:r>
              <a:rPr lang="ja-JP" altLang="en-US" sz="1400" dirty="0" smtClean="0">
                <a:latin typeface="ＭＳ 明朝" pitchFamily="17" charset="-128"/>
                <a:ea typeface="ＭＳ 明朝" pitchFamily="17" charset="-128"/>
              </a:rPr>
              <a:t>システム</a:t>
            </a:r>
            <a:r>
              <a:rPr lang="ja-JP" altLang="en-US" sz="1400" dirty="0">
                <a:latin typeface="ＭＳ 明朝" pitchFamily="17" charset="-128"/>
                <a:ea typeface="ＭＳ 明朝" pitchFamily="17" charset="-128"/>
              </a:rPr>
              <a:t>の整備等のＩＣＴ基盤の整備を支援</a:t>
            </a:r>
          </a:p>
        </p:txBody>
      </p:sp>
      <p:sp>
        <p:nvSpPr>
          <p:cNvPr id="45" name="中項目"/>
          <p:cNvSpPr/>
          <p:nvPr/>
        </p:nvSpPr>
        <p:spPr>
          <a:xfrm>
            <a:off x="51453" y="752006"/>
            <a:ext cx="3232669"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pPr marL="355600" indent="-355600" fontAlgn="base">
              <a:spcBef>
                <a:spcPct val="0"/>
              </a:spcBef>
              <a:spcAft>
                <a:spcPct val="0"/>
              </a:spcAft>
            </a:pP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smtClean="0">
                <a:solidFill>
                  <a:prstClr val="black"/>
                </a:solidFill>
                <a:latin typeface="HGP創英角ｺﾞｼｯｸUB" pitchFamily="50" charset="-128"/>
                <a:ea typeface="HGP創英角ｺﾞｼｯｸUB" pitchFamily="50" charset="-128"/>
              </a:rPr>
              <a:t>１</a:t>
            </a: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a:solidFill>
                  <a:prstClr val="black"/>
                </a:solidFill>
                <a:latin typeface="HGP創英角ｺﾞｼｯｸUB" pitchFamily="50" charset="-128"/>
                <a:ea typeface="HGP創英角ｺﾞｼｯｸUB" pitchFamily="50" charset="-128"/>
              </a:rPr>
              <a:t>ＩＣＴによる復興の推進</a:t>
            </a:r>
          </a:p>
        </p:txBody>
      </p:sp>
      <p:sp>
        <p:nvSpPr>
          <p:cNvPr id="46" name="テキスト ボックス 45"/>
          <p:cNvSpPr txBox="1"/>
          <p:nvPr/>
        </p:nvSpPr>
        <p:spPr>
          <a:xfrm>
            <a:off x="541726" y="1809875"/>
            <a:ext cx="4612269" cy="492443"/>
          </a:xfrm>
          <a:prstGeom prst="rect">
            <a:avLst/>
          </a:prstGeom>
          <a:noFill/>
          <a:ln w="12700">
            <a:noFill/>
            <a:prstDash val="lgDash"/>
          </a:ln>
        </p:spPr>
        <p:txBody>
          <a:bodyPr wrap="square" rtlCol="0">
            <a:spAutoFit/>
          </a:bodyPr>
          <a:lstStyle>
            <a:defPPr>
              <a:defRPr lang="ja-JP"/>
            </a:defPPr>
            <a:lvl1pPr marL="576000" indent="-576000">
              <a:defRPr sz="1300">
                <a:solidFill>
                  <a:prstClr val="black"/>
                </a:solidFill>
              </a:defRPr>
            </a:lvl1pPr>
          </a:lstStyle>
          <a:p>
            <a:r>
              <a:rPr lang="en-US" altLang="ja-JP" dirty="0">
                <a:solidFill>
                  <a:schemeClr val="tx1"/>
                </a:solidFill>
              </a:rPr>
              <a:t>【</a:t>
            </a:r>
            <a:r>
              <a:rPr lang="ja-JP" altLang="en-US" dirty="0">
                <a:solidFill>
                  <a:schemeClr val="tx1"/>
                </a:solidFill>
              </a:rPr>
              <a:t>予算</a:t>
            </a:r>
            <a:r>
              <a:rPr lang="en-US" altLang="ja-JP" dirty="0">
                <a:solidFill>
                  <a:schemeClr val="tx1"/>
                </a:solidFill>
              </a:rPr>
              <a:t>】</a:t>
            </a:r>
            <a:r>
              <a:rPr lang="ja-JP" altLang="en-US" dirty="0">
                <a:solidFill>
                  <a:schemeClr val="tx1"/>
                </a:solidFill>
              </a:rPr>
              <a:t>　被災地域情報化</a:t>
            </a:r>
            <a:r>
              <a:rPr lang="ja-JP" altLang="en-US" dirty="0" smtClean="0">
                <a:solidFill>
                  <a:schemeClr val="tx1"/>
                </a:solidFill>
              </a:rPr>
              <a:t>推進事業</a:t>
            </a:r>
            <a:r>
              <a:rPr lang="ja-JP" altLang="en-US" dirty="0">
                <a:solidFill>
                  <a:schemeClr val="tx1"/>
                </a:solidFill>
              </a:rPr>
              <a:t>　</a:t>
            </a:r>
            <a:r>
              <a:rPr lang="ja-JP" altLang="en-US" dirty="0" smtClean="0">
                <a:solidFill>
                  <a:schemeClr val="tx1"/>
                </a:solidFill>
              </a:rPr>
              <a:t>１．８億円</a:t>
            </a:r>
            <a:endParaRPr lang="en-US" altLang="ja-JP" dirty="0">
              <a:solidFill>
                <a:schemeClr val="tx1"/>
              </a:solidFill>
            </a:endParaRPr>
          </a:p>
          <a:p>
            <a:r>
              <a:rPr lang="ja-JP" altLang="en-US" dirty="0" smtClean="0">
                <a:solidFill>
                  <a:schemeClr val="tx1"/>
                </a:solidFill>
              </a:rPr>
              <a:t>　　　　　（２８年度　２．６億円</a:t>
            </a:r>
            <a:r>
              <a:rPr lang="ja-JP" altLang="en-US" dirty="0">
                <a:solidFill>
                  <a:schemeClr val="tx1"/>
                </a:solidFill>
              </a:rPr>
              <a:t>） 　　　　　　　　　　　　　　　　　　　　　　　</a:t>
            </a:r>
          </a:p>
        </p:txBody>
      </p:sp>
      <p:grpSp>
        <p:nvGrpSpPr>
          <p:cNvPr id="11" name="グループ化 10"/>
          <p:cNvGrpSpPr/>
          <p:nvPr/>
        </p:nvGrpSpPr>
        <p:grpSpPr>
          <a:xfrm>
            <a:off x="-60299" y="3038919"/>
            <a:ext cx="10122028" cy="3910719"/>
            <a:chOff x="-216028" y="2947281"/>
            <a:chExt cx="10122028" cy="3910719"/>
          </a:xfrm>
        </p:grpSpPr>
        <p:sp>
          <p:nvSpPr>
            <p:cNvPr id="12" name="二等辺三角形 11"/>
            <p:cNvSpPr/>
            <p:nvPr/>
          </p:nvSpPr>
          <p:spPr>
            <a:xfrm>
              <a:off x="6008142" y="5649584"/>
              <a:ext cx="3744416" cy="1122942"/>
            </a:xfrm>
            <a:prstGeom prst="triangle">
              <a:avLst>
                <a:gd name="adj" fmla="val 100000"/>
              </a:avLst>
            </a:prstGeom>
            <a:gradFill flip="none" rotWithShape="1">
              <a:gsLst>
                <a:gs pos="0">
                  <a:srgbClr val="F0F8FA"/>
                </a:gs>
                <a:gs pos="51000">
                  <a:srgbClr val="CCFFFF"/>
                </a:gs>
                <a:gs pos="100000">
                  <a:srgbClr val="0066CC"/>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3" name="円/楕円 12"/>
            <p:cNvSpPr/>
            <p:nvPr/>
          </p:nvSpPr>
          <p:spPr>
            <a:xfrm rot="5400000">
              <a:off x="8002317" y="3036801"/>
              <a:ext cx="672916" cy="1686648"/>
            </a:xfrm>
            <a:prstGeom prst="ellipse">
              <a:avLst/>
            </a:prstGeom>
            <a:solidFill>
              <a:srgbClr val="FFD9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14" name="Picture 29" descr="C:\Documents and Settings\011695\Local Settings\Temporary Internet Files\Content.IE5\YQESBEQP\MC90007912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08840" y="5596831"/>
              <a:ext cx="393875" cy="27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descr="C:\Users\000599\AppData\Local\Microsoft\Windows\Temporary Internet Files\Content.IE5\D3L1LHFP\MC900234908[1].wmf"/>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216028" y="5010787"/>
              <a:ext cx="2520280" cy="1214413"/>
            </a:xfrm>
            <a:prstGeom prst="rect">
              <a:avLst/>
            </a:prstGeom>
            <a:noFill/>
            <a:extLst>
              <a:ext uri="{909E8E84-426E-40DD-AFC4-6F175D3DCCD1}">
                <a14:hiddenFill xmlns:a14="http://schemas.microsoft.com/office/drawing/2010/main">
                  <a:solidFill>
                    <a:srgbClr val="FFFFFF"/>
                  </a:solidFill>
                </a14:hiddenFill>
              </a:ext>
            </a:extLst>
          </p:spPr>
        </p:pic>
        <p:sp>
          <p:nvSpPr>
            <p:cNvPr id="16" name="円/楕円 15"/>
            <p:cNvSpPr/>
            <p:nvPr/>
          </p:nvSpPr>
          <p:spPr>
            <a:xfrm rot="4378317">
              <a:off x="3192623" y="2417032"/>
              <a:ext cx="1927271" cy="4271342"/>
            </a:xfrm>
            <a:prstGeom prst="ellipse">
              <a:avLst/>
            </a:prstGeom>
            <a:solidFill>
              <a:srgbClr val="FFD9FF"/>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19" name="テキスト ボックス 18"/>
            <p:cNvSpPr txBox="1"/>
            <p:nvPr/>
          </p:nvSpPr>
          <p:spPr>
            <a:xfrm>
              <a:off x="9433044" y="6482123"/>
              <a:ext cx="364202" cy="307777"/>
            </a:xfrm>
            <a:prstGeom prst="rect">
              <a:avLst/>
            </a:prstGeom>
            <a:noFill/>
          </p:spPr>
          <p:txBody>
            <a:bodyPr wrap="none" rtlCol="0">
              <a:spAutoFit/>
            </a:bodyPr>
            <a:lstStyle/>
            <a:p>
              <a:pPr>
                <a:defRPr/>
              </a:pPr>
              <a:r>
                <a:rPr kumimoji="0" lang="ja-JP" altLang="en-US" sz="1400" kern="0" dirty="0" smtClean="0">
                  <a:solidFill>
                    <a:prstClr val="white"/>
                  </a:solidFill>
                </a:rPr>
                <a:t>海</a:t>
              </a:r>
              <a:endParaRPr kumimoji="0" lang="ja-JP" altLang="en-US" sz="1400" kern="0" dirty="0">
                <a:solidFill>
                  <a:prstClr val="white"/>
                </a:solidFill>
              </a:endParaRPr>
            </a:p>
          </p:txBody>
        </p:sp>
        <p:cxnSp>
          <p:nvCxnSpPr>
            <p:cNvPr id="20" name="直線コネクタ 19"/>
            <p:cNvCxnSpPr/>
            <p:nvPr/>
          </p:nvCxnSpPr>
          <p:spPr>
            <a:xfrm flipV="1">
              <a:off x="1512164" y="5010787"/>
              <a:ext cx="720080" cy="144016"/>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pic>
          <p:nvPicPr>
            <p:cNvPr id="21" name="Picture 2" descr="C:\Users\000599\AppData\Local\Microsoft\Windows\Temporary Internet Files\Content.IE5\D3L1LHFP\MC900234908[1].wmf"/>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990701" y="3046814"/>
              <a:ext cx="2151721" cy="905988"/>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直線コネクタ 21"/>
            <p:cNvCxnSpPr/>
            <p:nvPr/>
          </p:nvCxnSpPr>
          <p:spPr>
            <a:xfrm flipV="1">
              <a:off x="2232244" y="4866771"/>
              <a:ext cx="576064" cy="144016"/>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23" name="直線コネクタ 22"/>
            <p:cNvCxnSpPr/>
            <p:nvPr/>
          </p:nvCxnSpPr>
          <p:spPr>
            <a:xfrm flipH="1">
              <a:off x="2808308" y="4722755"/>
              <a:ext cx="1080120" cy="144016"/>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24" name="直線コネクタ 23"/>
            <p:cNvCxnSpPr/>
            <p:nvPr/>
          </p:nvCxnSpPr>
          <p:spPr>
            <a:xfrm flipH="1">
              <a:off x="3888428" y="4362715"/>
              <a:ext cx="1224136" cy="360040"/>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a:stCxn id="436" idx="2"/>
            </p:cNvCxnSpPr>
            <p:nvPr/>
          </p:nvCxnSpPr>
          <p:spPr>
            <a:xfrm flipH="1">
              <a:off x="3672404" y="4766536"/>
              <a:ext cx="221262" cy="388267"/>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H="1">
              <a:off x="4896540" y="4434723"/>
              <a:ext cx="149254" cy="288032"/>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28" name="直線コネクタ 27"/>
            <p:cNvCxnSpPr/>
            <p:nvPr/>
          </p:nvCxnSpPr>
          <p:spPr>
            <a:xfrm flipH="1" flipV="1">
              <a:off x="3461316" y="4438239"/>
              <a:ext cx="437286" cy="259805"/>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grpSp>
          <p:nvGrpSpPr>
            <p:cNvPr id="29" name="グループ化 28"/>
            <p:cNvGrpSpPr/>
            <p:nvPr/>
          </p:nvGrpSpPr>
          <p:grpSpPr>
            <a:xfrm>
              <a:off x="648068" y="4290707"/>
              <a:ext cx="435126" cy="943424"/>
              <a:chOff x="2303848" y="1316161"/>
              <a:chExt cx="1007595" cy="2184629"/>
            </a:xfrm>
          </p:grpSpPr>
          <p:sp>
            <p:nvSpPr>
              <p:cNvPr id="451" name="Freeform 384"/>
              <p:cNvSpPr>
                <a:spLocks/>
              </p:cNvSpPr>
              <p:nvPr/>
            </p:nvSpPr>
            <p:spPr bwMode="auto">
              <a:xfrm>
                <a:off x="2970192" y="2194004"/>
                <a:ext cx="41903" cy="1306786"/>
              </a:xfrm>
              <a:custGeom>
                <a:avLst/>
                <a:gdLst>
                  <a:gd name="T0" fmla="*/ 0 w 12"/>
                  <a:gd name="T1" fmla="*/ 2147483647 h 294"/>
                  <a:gd name="T2" fmla="*/ 2147483647 w 12"/>
                  <a:gd name="T3" fmla="*/ 0 h 294"/>
                  <a:gd name="T4" fmla="*/ 2147483647 w 12"/>
                  <a:gd name="T5" fmla="*/ 0 h 294"/>
                  <a:gd name="T6" fmla="*/ 2147483647 w 12"/>
                  <a:gd name="T7" fmla="*/ 2147483647 h 294"/>
                  <a:gd name="T8" fmla="*/ 0 w 12"/>
                  <a:gd name="T9" fmla="*/ 2147483647 h 294"/>
                  <a:gd name="T10" fmla="*/ 0 60000 65536"/>
                  <a:gd name="T11" fmla="*/ 0 60000 65536"/>
                  <a:gd name="T12" fmla="*/ 0 60000 65536"/>
                  <a:gd name="T13" fmla="*/ 0 60000 65536"/>
                  <a:gd name="T14" fmla="*/ 0 60000 65536"/>
                  <a:gd name="T15" fmla="*/ 0 w 12"/>
                  <a:gd name="T16" fmla="*/ 0 h 294"/>
                  <a:gd name="T17" fmla="*/ 12 w 12"/>
                  <a:gd name="T18" fmla="*/ 294 h 294"/>
                </a:gdLst>
                <a:ahLst/>
                <a:cxnLst>
                  <a:cxn ang="T10">
                    <a:pos x="T0" y="T1"/>
                  </a:cxn>
                  <a:cxn ang="T11">
                    <a:pos x="T2" y="T3"/>
                  </a:cxn>
                  <a:cxn ang="T12">
                    <a:pos x="T4" y="T5"/>
                  </a:cxn>
                  <a:cxn ang="T13">
                    <a:pos x="T6" y="T7"/>
                  </a:cxn>
                  <a:cxn ang="T14">
                    <a:pos x="T8" y="T9"/>
                  </a:cxn>
                </a:cxnLst>
                <a:rect l="T15" t="T16" r="T17" b="T18"/>
                <a:pathLst>
                  <a:path w="12" h="294">
                    <a:moveTo>
                      <a:pt x="0" y="294"/>
                    </a:moveTo>
                    <a:lnTo>
                      <a:pt x="3" y="0"/>
                    </a:lnTo>
                    <a:lnTo>
                      <a:pt x="9" y="0"/>
                    </a:lnTo>
                    <a:lnTo>
                      <a:pt x="12" y="294"/>
                    </a:lnTo>
                    <a:lnTo>
                      <a:pt x="0" y="294"/>
                    </a:ln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solidFill>
                    <a:prstClr val="black"/>
                  </a:solidFill>
                </a:endParaRPr>
              </a:p>
            </p:txBody>
          </p:sp>
          <p:sp>
            <p:nvSpPr>
              <p:cNvPr id="452" name="Freeform 385"/>
              <p:cNvSpPr>
                <a:spLocks noEditPoints="1"/>
              </p:cNvSpPr>
              <p:nvPr/>
            </p:nvSpPr>
            <p:spPr bwMode="auto">
              <a:xfrm>
                <a:off x="2959717" y="2180671"/>
                <a:ext cx="100564" cy="961126"/>
              </a:xfrm>
              <a:custGeom>
                <a:avLst/>
                <a:gdLst>
                  <a:gd name="T0" fmla="*/ 0 w 18"/>
                  <a:gd name="T1" fmla="*/ 2147483647 h 300"/>
                  <a:gd name="T2" fmla="*/ 2147483647 w 18"/>
                  <a:gd name="T3" fmla="*/ 0 h 300"/>
                  <a:gd name="T4" fmla="*/ 2147483647 w 18"/>
                  <a:gd name="T5" fmla="*/ 0 h 300"/>
                  <a:gd name="T6" fmla="*/ 2147483647 w 18"/>
                  <a:gd name="T7" fmla="*/ 2147483647 h 300"/>
                  <a:gd name="T8" fmla="*/ 0 w 18"/>
                  <a:gd name="T9" fmla="*/ 2147483647 h 300"/>
                  <a:gd name="T10" fmla="*/ 2147483647 w 18"/>
                  <a:gd name="T11" fmla="*/ 2147483647 h 300"/>
                  <a:gd name="T12" fmla="*/ 2147483647 w 18"/>
                  <a:gd name="T13" fmla="*/ 2147483647 h 300"/>
                  <a:gd name="T14" fmla="*/ 2147483647 w 18"/>
                  <a:gd name="T15" fmla="*/ 2147483647 h 300"/>
                  <a:gd name="T16" fmla="*/ 2147483647 w 18"/>
                  <a:gd name="T17" fmla="*/ 2147483647 h 300"/>
                  <a:gd name="T18" fmla="*/ 2147483647 w 18"/>
                  <a:gd name="T19" fmla="*/ 2147483647 h 300"/>
                  <a:gd name="T20" fmla="*/ 2147483647 w 18"/>
                  <a:gd name="T21" fmla="*/ 2147483647 h 300"/>
                  <a:gd name="T22" fmla="*/ 2147483647 w 18"/>
                  <a:gd name="T23" fmla="*/ 2147483647 h 300"/>
                  <a:gd name="T24" fmla="*/ 2147483647 w 18"/>
                  <a:gd name="T25" fmla="*/ 2147483647 h 300"/>
                  <a:gd name="T26" fmla="*/ 2147483647 w 18"/>
                  <a:gd name="T27" fmla="*/ 2147483647 h 3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8"/>
                  <a:gd name="T43" fmla="*/ 0 h 300"/>
                  <a:gd name="T44" fmla="*/ 18 w 18"/>
                  <a:gd name="T45" fmla="*/ 300 h 3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8" h="300">
                    <a:moveTo>
                      <a:pt x="0" y="300"/>
                    </a:moveTo>
                    <a:lnTo>
                      <a:pt x="3" y="0"/>
                    </a:lnTo>
                    <a:lnTo>
                      <a:pt x="15" y="0"/>
                    </a:lnTo>
                    <a:lnTo>
                      <a:pt x="18" y="300"/>
                    </a:lnTo>
                    <a:lnTo>
                      <a:pt x="0" y="300"/>
                    </a:lnTo>
                    <a:close/>
                    <a:moveTo>
                      <a:pt x="15" y="294"/>
                    </a:moveTo>
                    <a:lnTo>
                      <a:pt x="12" y="297"/>
                    </a:lnTo>
                    <a:lnTo>
                      <a:pt x="9" y="3"/>
                    </a:lnTo>
                    <a:lnTo>
                      <a:pt x="12" y="6"/>
                    </a:lnTo>
                    <a:lnTo>
                      <a:pt x="6" y="6"/>
                    </a:lnTo>
                    <a:lnTo>
                      <a:pt x="9" y="3"/>
                    </a:lnTo>
                    <a:lnTo>
                      <a:pt x="6" y="297"/>
                    </a:lnTo>
                    <a:lnTo>
                      <a:pt x="3" y="294"/>
                    </a:lnTo>
                    <a:lnTo>
                      <a:pt x="15" y="294"/>
                    </a:lnTo>
                    <a:close/>
                  </a:path>
                </a:pathLst>
              </a:custGeom>
              <a:solidFill>
                <a:srgbClr val="000000"/>
              </a:solidFill>
              <a:ln w="0" cap="flat">
                <a:solidFill>
                  <a:srgbClr val="000000"/>
                </a:solidFill>
                <a:prstDash val="solid"/>
                <a:round/>
                <a:headEnd/>
                <a:tailEnd/>
              </a:ln>
            </p:spPr>
            <p:txBody>
              <a:bodyPr/>
              <a:lstStyle/>
              <a:p>
                <a:endParaRPr lang="ja-JP" altLang="en-US" dirty="0">
                  <a:solidFill>
                    <a:prstClr val="black"/>
                  </a:solidFill>
                </a:endParaRPr>
              </a:p>
            </p:txBody>
          </p:sp>
          <p:sp>
            <p:nvSpPr>
              <p:cNvPr id="453" name="Rectangle 529"/>
              <p:cNvSpPr>
                <a:spLocks noChangeArrowheads="1"/>
              </p:cNvSpPr>
              <p:nvPr/>
            </p:nvSpPr>
            <p:spPr bwMode="auto">
              <a:xfrm>
                <a:off x="2844483" y="2691827"/>
                <a:ext cx="199039" cy="43559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solidFill>
                    <a:prstClr val="black"/>
                  </a:solidFill>
                </a:endParaRPr>
              </a:p>
            </p:txBody>
          </p:sp>
          <p:sp>
            <p:nvSpPr>
              <p:cNvPr id="454" name="Freeform 530"/>
              <p:cNvSpPr>
                <a:spLocks/>
              </p:cNvSpPr>
              <p:nvPr/>
            </p:nvSpPr>
            <p:spPr bwMode="auto">
              <a:xfrm>
                <a:off x="3043522" y="2647379"/>
                <a:ext cx="31428" cy="480044"/>
              </a:xfrm>
              <a:custGeom>
                <a:avLst/>
                <a:gdLst>
                  <a:gd name="T0" fmla="*/ 0 w 9"/>
                  <a:gd name="T1" fmla="*/ 2147483647 h 108"/>
                  <a:gd name="T2" fmla="*/ 2147483647 w 9"/>
                  <a:gd name="T3" fmla="*/ 0 h 108"/>
                  <a:gd name="T4" fmla="*/ 2147483647 w 9"/>
                  <a:gd name="T5" fmla="*/ 2147483647 h 108"/>
                  <a:gd name="T6" fmla="*/ 0 w 9"/>
                  <a:gd name="T7" fmla="*/ 2147483647 h 108"/>
                  <a:gd name="T8" fmla="*/ 0 w 9"/>
                  <a:gd name="T9" fmla="*/ 2147483647 h 108"/>
                  <a:gd name="T10" fmla="*/ 0 60000 65536"/>
                  <a:gd name="T11" fmla="*/ 0 60000 65536"/>
                  <a:gd name="T12" fmla="*/ 0 60000 65536"/>
                  <a:gd name="T13" fmla="*/ 0 60000 65536"/>
                  <a:gd name="T14" fmla="*/ 0 60000 65536"/>
                  <a:gd name="T15" fmla="*/ 0 w 9"/>
                  <a:gd name="T16" fmla="*/ 0 h 108"/>
                  <a:gd name="T17" fmla="*/ 9 w 9"/>
                  <a:gd name="T18" fmla="*/ 108 h 108"/>
                </a:gdLst>
                <a:ahLst/>
                <a:cxnLst>
                  <a:cxn ang="T10">
                    <a:pos x="T0" y="T1"/>
                  </a:cxn>
                  <a:cxn ang="T11">
                    <a:pos x="T2" y="T3"/>
                  </a:cxn>
                  <a:cxn ang="T12">
                    <a:pos x="T4" y="T5"/>
                  </a:cxn>
                  <a:cxn ang="T13">
                    <a:pos x="T6" y="T7"/>
                  </a:cxn>
                  <a:cxn ang="T14">
                    <a:pos x="T8" y="T9"/>
                  </a:cxn>
                </a:cxnLst>
                <a:rect l="T15" t="T16" r="T17" b="T18"/>
                <a:pathLst>
                  <a:path w="9" h="108">
                    <a:moveTo>
                      <a:pt x="0" y="10"/>
                    </a:moveTo>
                    <a:lnTo>
                      <a:pt x="9" y="0"/>
                    </a:lnTo>
                    <a:lnTo>
                      <a:pt x="9" y="99"/>
                    </a:lnTo>
                    <a:lnTo>
                      <a:pt x="0" y="108"/>
                    </a:lnTo>
                    <a:lnTo>
                      <a:pt x="0" y="10"/>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solidFill>
                    <a:prstClr val="black"/>
                  </a:solidFill>
                </a:endParaRPr>
              </a:p>
            </p:txBody>
          </p:sp>
          <p:sp>
            <p:nvSpPr>
              <p:cNvPr id="455" name="Freeform 531"/>
              <p:cNvSpPr>
                <a:spLocks/>
              </p:cNvSpPr>
              <p:nvPr/>
            </p:nvSpPr>
            <p:spPr bwMode="auto">
              <a:xfrm>
                <a:off x="2844483" y="2647379"/>
                <a:ext cx="230465" cy="44448"/>
              </a:xfrm>
              <a:custGeom>
                <a:avLst/>
                <a:gdLst>
                  <a:gd name="T0" fmla="*/ 0 w 66"/>
                  <a:gd name="T1" fmla="*/ 2147483647 h 10"/>
                  <a:gd name="T2" fmla="*/ 2147483647 w 66"/>
                  <a:gd name="T3" fmla="*/ 0 h 10"/>
                  <a:gd name="T4" fmla="*/ 2147483647 w 66"/>
                  <a:gd name="T5" fmla="*/ 0 h 10"/>
                  <a:gd name="T6" fmla="*/ 2147483647 w 66"/>
                  <a:gd name="T7" fmla="*/ 2147483647 h 10"/>
                  <a:gd name="T8" fmla="*/ 0 w 66"/>
                  <a:gd name="T9" fmla="*/ 2147483647 h 10"/>
                  <a:gd name="T10" fmla="*/ 0 60000 65536"/>
                  <a:gd name="T11" fmla="*/ 0 60000 65536"/>
                  <a:gd name="T12" fmla="*/ 0 60000 65536"/>
                  <a:gd name="T13" fmla="*/ 0 60000 65536"/>
                  <a:gd name="T14" fmla="*/ 0 60000 65536"/>
                  <a:gd name="T15" fmla="*/ 0 w 66"/>
                  <a:gd name="T16" fmla="*/ 0 h 10"/>
                  <a:gd name="T17" fmla="*/ 66 w 66"/>
                  <a:gd name="T18" fmla="*/ 10 h 10"/>
                </a:gdLst>
                <a:ahLst/>
                <a:cxnLst>
                  <a:cxn ang="T10">
                    <a:pos x="T0" y="T1"/>
                  </a:cxn>
                  <a:cxn ang="T11">
                    <a:pos x="T2" y="T3"/>
                  </a:cxn>
                  <a:cxn ang="T12">
                    <a:pos x="T4" y="T5"/>
                  </a:cxn>
                  <a:cxn ang="T13">
                    <a:pos x="T6" y="T7"/>
                  </a:cxn>
                  <a:cxn ang="T14">
                    <a:pos x="T8" y="T9"/>
                  </a:cxn>
                </a:cxnLst>
                <a:rect l="T15" t="T16" r="T17" b="T18"/>
                <a:pathLst>
                  <a:path w="66" h="10">
                    <a:moveTo>
                      <a:pt x="0" y="10"/>
                    </a:moveTo>
                    <a:lnTo>
                      <a:pt x="10" y="0"/>
                    </a:lnTo>
                    <a:lnTo>
                      <a:pt x="66" y="0"/>
                    </a:lnTo>
                    <a:lnTo>
                      <a:pt x="57" y="10"/>
                    </a:lnTo>
                    <a:lnTo>
                      <a:pt x="0"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solidFill>
                    <a:prstClr val="black"/>
                  </a:solidFill>
                </a:endParaRPr>
              </a:p>
            </p:txBody>
          </p:sp>
          <p:sp>
            <p:nvSpPr>
              <p:cNvPr id="456" name="Freeform 532"/>
              <p:cNvSpPr>
                <a:spLocks noEditPoints="1"/>
              </p:cNvSpPr>
              <p:nvPr/>
            </p:nvSpPr>
            <p:spPr bwMode="auto">
              <a:xfrm>
                <a:off x="2834008" y="2634045"/>
                <a:ext cx="251415" cy="506713"/>
              </a:xfrm>
              <a:custGeom>
                <a:avLst/>
                <a:gdLst>
                  <a:gd name="T0" fmla="*/ 0 w 72"/>
                  <a:gd name="T1" fmla="*/ 2147483647 h 114"/>
                  <a:gd name="T2" fmla="*/ 2147483647 w 72"/>
                  <a:gd name="T3" fmla="*/ 0 h 114"/>
                  <a:gd name="T4" fmla="*/ 2147483647 w 72"/>
                  <a:gd name="T5" fmla="*/ 0 h 114"/>
                  <a:gd name="T6" fmla="*/ 2147483647 w 72"/>
                  <a:gd name="T7" fmla="*/ 2147483647 h 114"/>
                  <a:gd name="T8" fmla="*/ 2147483647 w 72"/>
                  <a:gd name="T9" fmla="*/ 2147483647 h 114"/>
                  <a:gd name="T10" fmla="*/ 0 w 72"/>
                  <a:gd name="T11" fmla="*/ 2147483647 h 114"/>
                  <a:gd name="T12" fmla="*/ 0 w 72"/>
                  <a:gd name="T13" fmla="*/ 2147483647 h 114"/>
                  <a:gd name="T14" fmla="*/ 2147483647 w 72"/>
                  <a:gd name="T15" fmla="*/ 2147483647 h 114"/>
                  <a:gd name="T16" fmla="*/ 2147483647 w 72"/>
                  <a:gd name="T17" fmla="*/ 2147483647 h 114"/>
                  <a:gd name="T18" fmla="*/ 2147483647 w 72"/>
                  <a:gd name="T19" fmla="*/ 2147483647 h 114"/>
                  <a:gd name="T20" fmla="*/ 2147483647 w 72"/>
                  <a:gd name="T21" fmla="*/ 2147483647 h 114"/>
                  <a:gd name="T22" fmla="*/ 2147483647 w 72"/>
                  <a:gd name="T23" fmla="*/ 2147483647 h 114"/>
                  <a:gd name="T24" fmla="*/ 2147483647 w 72"/>
                  <a:gd name="T25" fmla="*/ 2147483647 h 114"/>
                  <a:gd name="T26" fmla="*/ 2147483647 w 72"/>
                  <a:gd name="T27" fmla="*/ 2147483647 h 114"/>
                  <a:gd name="T28" fmla="*/ 2147483647 w 72"/>
                  <a:gd name="T29" fmla="*/ 2147483647 h 114"/>
                  <a:gd name="T30" fmla="*/ 2147483647 w 72"/>
                  <a:gd name="T31" fmla="*/ 2147483647 h 114"/>
                  <a:gd name="T32" fmla="*/ 2147483647 w 72"/>
                  <a:gd name="T33" fmla="*/ 2147483647 h 114"/>
                  <a:gd name="T34" fmla="*/ 2147483647 w 72"/>
                  <a:gd name="T35" fmla="*/ 2147483647 h 114"/>
                  <a:gd name="T36" fmla="*/ 2147483647 w 72"/>
                  <a:gd name="T37" fmla="*/ 2147483647 h 114"/>
                  <a:gd name="T38" fmla="*/ 2147483647 w 72"/>
                  <a:gd name="T39" fmla="*/ 2147483647 h 114"/>
                  <a:gd name="T40" fmla="*/ 2147483647 w 72"/>
                  <a:gd name="T41" fmla="*/ 2147483647 h 114"/>
                  <a:gd name="T42" fmla="*/ 2147483647 w 72"/>
                  <a:gd name="T43" fmla="*/ 2147483647 h 114"/>
                  <a:gd name="T44" fmla="*/ 2147483647 w 72"/>
                  <a:gd name="T45" fmla="*/ 2147483647 h 114"/>
                  <a:gd name="T46" fmla="*/ 2147483647 w 72"/>
                  <a:gd name="T47" fmla="*/ 2147483647 h 114"/>
                  <a:gd name="T48" fmla="*/ 2147483647 w 72"/>
                  <a:gd name="T49" fmla="*/ 2147483647 h 114"/>
                  <a:gd name="T50" fmla="*/ 2147483647 w 72"/>
                  <a:gd name="T51" fmla="*/ 2147483647 h 114"/>
                  <a:gd name="T52" fmla="*/ 2147483647 w 72"/>
                  <a:gd name="T53" fmla="*/ 2147483647 h 114"/>
                  <a:gd name="T54" fmla="*/ 2147483647 w 72"/>
                  <a:gd name="T55" fmla="*/ 2147483647 h 114"/>
                  <a:gd name="T56" fmla="*/ 2147483647 w 72"/>
                  <a:gd name="T57" fmla="*/ 2147483647 h 114"/>
                  <a:gd name="T58" fmla="*/ 2147483647 w 72"/>
                  <a:gd name="T59" fmla="*/ 2147483647 h 114"/>
                  <a:gd name="T60" fmla="*/ 2147483647 w 72"/>
                  <a:gd name="T61" fmla="*/ 2147483647 h 114"/>
                  <a:gd name="T62" fmla="*/ 2147483647 w 72"/>
                  <a:gd name="T63" fmla="*/ 2147483647 h 114"/>
                  <a:gd name="T64" fmla="*/ 2147483647 w 72"/>
                  <a:gd name="T65" fmla="*/ 2147483647 h 1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72"/>
                  <a:gd name="T100" fmla="*/ 0 h 114"/>
                  <a:gd name="T101" fmla="*/ 72 w 72"/>
                  <a:gd name="T102" fmla="*/ 114 h 1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72" h="114">
                    <a:moveTo>
                      <a:pt x="0" y="12"/>
                    </a:moveTo>
                    <a:lnTo>
                      <a:pt x="12" y="0"/>
                    </a:lnTo>
                    <a:lnTo>
                      <a:pt x="72" y="0"/>
                    </a:lnTo>
                    <a:lnTo>
                      <a:pt x="72" y="103"/>
                    </a:lnTo>
                    <a:lnTo>
                      <a:pt x="61" y="114"/>
                    </a:lnTo>
                    <a:lnTo>
                      <a:pt x="0" y="114"/>
                    </a:lnTo>
                    <a:lnTo>
                      <a:pt x="0" y="12"/>
                    </a:lnTo>
                    <a:close/>
                    <a:moveTo>
                      <a:pt x="6" y="111"/>
                    </a:moveTo>
                    <a:lnTo>
                      <a:pt x="3" y="108"/>
                    </a:lnTo>
                    <a:lnTo>
                      <a:pt x="60" y="108"/>
                    </a:lnTo>
                    <a:lnTo>
                      <a:pt x="57" y="109"/>
                    </a:lnTo>
                    <a:lnTo>
                      <a:pt x="67" y="99"/>
                    </a:lnTo>
                    <a:lnTo>
                      <a:pt x="66" y="102"/>
                    </a:lnTo>
                    <a:lnTo>
                      <a:pt x="66" y="3"/>
                    </a:lnTo>
                    <a:lnTo>
                      <a:pt x="69" y="6"/>
                    </a:lnTo>
                    <a:lnTo>
                      <a:pt x="13" y="6"/>
                    </a:lnTo>
                    <a:lnTo>
                      <a:pt x="15" y="5"/>
                    </a:lnTo>
                    <a:lnTo>
                      <a:pt x="5" y="15"/>
                    </a:lnTo>
                    <a:lnTo>
                      <a:pt x="6" y="13"/>
                    </a:lnTo>
                    <a:lnTo>
                      <a:pt x="6" y="111"/>
                    </a:lnTo>
                    <a:close/>
                    <a:moveTo>
                      <a:pt x="3" y="10"/>
                    </a:moveTo>
                    <a:lnTo>
                      <a:pt x="60" y="10"/>
                    </a:lnTo>
                    <a:lnTo>
                      <a:pt x="57" y="11"/>
                    </a:lnTo>
                    <a:lnTo>
                      <a:pt x="67" y="1"/>
                    </a:lnTo>
                    <a:lnTo>
                      <a:pt x="71" y="5"/>
                    </a:lnTo>
                    <a:lnTo>
                      <a:pt x="61" y="16"/>
                    </a:lnTo>
                    <a:lnTo>
                      <a:pt x="3" y="16"/>
                    </a:lnTo>
                    <a:lnTo>
                      <a:pt x="3" y="10"/>
                    </a:lnTo>
                    <a:close/>
                    <a:moveTo>
                      <a:pt x="63" y="13"/>
                    </a:moveTo>
                    <a:lnTo>
                      <a:pt x="63" y="111"/>
                    </a:lnTo>
                    <a:lnTo>
                      <a:pt x="57" y="111"/>
                    </a:lnTo>
                    <a:lnTo>
                      <a:pt x="57" y="13"/>
                    </a:lnTo>
                    <a:lnTo>
                      <a:pt x="63" y="13"/>
                    </a:lnTo>
                    <a:close/>
                  </a:path>
                </a:pathLst>
              </a:custGeom>
              <a:solidFill>
                <a:srgbClr val="000000"/>
              </a:solidFill>
              <a:ln w="0" cap="flat">
                <a:solidFill>
                  <a:srgbClr val="000000"/>
                </a:solidFill>
                <a:prstDash val="solid"/>
                <a:round/>
                <a:headEnd/>
                <a:tailEnd/>
              </a:ln>
            </p:spPr>
            <p:txBody>
              <a:bodyPr/>
              <a:lstStyle/>
              <a:p>
                <a:endParaRPr lang="ja-JP" altLang="en-US" dirty="0">
                  <a:solidFill>
                    <a:prstClr val="black"/>
                  </a:solidFill>
                </a:endParaRPr>
              </a:p>
            </p:txBody>
          </p:sp>
          <p:sp>
            <p:nvSpPr>
              <p:cNvPr id="457" name="Rectangle 533"/>
              <p:cNvSpPr>
                <a:spLocks noChangeArrowheads="1"/>
              </p:cNvSpPr>
              <p:nvPr/>
            </p:nvSpPr>
            <p:spPr bwMode="auto">
              <a:xfrm>
                <a:off x="2886386" y="2780724"/>
                <a:ext cx="125709" cy="533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solidFill>
                    <a:prstClr val="black"/>
                  </a:solidFill>
                </a:endParaRPr>
              </a:p>
            </p:txBody>
          </p:sp>
          <p:sp>
            <p:nvSpPr>
              <p:cNvPr id="458" name="Freeform 534"/>
              <p:cNvSpPr>
                <a:spLocks noEditPoints="1"/>
              </p:cNvSpPr>
              <p:nvPr/>
            </p:nvSpPr>
            <p:spPr bwMode="auto">
              <a:xfrm>
                <a:off x="2875911" y="2767391"/>
                <a:ext cx="146659" cy="80007"/>
              </a:xfrm>
              <a:custGeom>
                <a:avLst/>
                <a:gdLst>
                  <a:gd name="T0" fmla="*/ 0 w 42"/>
                  <a:gd name="T1" fmla="*/ 0 h 18"/>
                  <a:gd name="T2" fmla="*/ 2147483647 w 42"/>
                  <a:gd name="T3" fmla="*/ 0 h 18"/>
                  <a:gd name="T4" fmla="*/ 2147483647 w 42"/>
                  <a:gd name="T5" fmla="*/ 2147483647 h 18"/>
                  <a:gd name="T6" fmla="*/ 0 w 42"/>
                  <a:gd name="T7" fmla="*/ 2147483647 h 18"/>
                  <a:gd name="T8" fmla="*/ 0 w 42"/>
                  <a:gd name="T9" fmla="*/ 0 h 18"/>
                  <a:gd name="T10" fmla="*/ 2147483647 w 42"/>
                  <a:gd name="T11" fmla="*/ 2147483647 h 18"/>
                  <a:gd name="T12" fmla="*/ 2147483647 w 42"/>
                  <a:gd name="T13" fmla="*/ 2147483647 h 18"/>
                  <a:gd name="T14" fmla="*/ 2147483647 w 42"/>
                  <a:gd name="T15" fmla="*/ 2147483647 h 18"/>
                  <a:gd name="T16" fmla="*/ 2147483647 w 42"/>
                  <a:gd name="T17" fmla="*/ 2147483647 h 18"/>
                  <a:gd name="T18" fmla="*/ 2147483647 w 42"/>
                  <a:gd name="T19" fmla="*/ 2147483647 h 18"/>
                  <a:gd name="T20" fmla="*/ 2147483647 w 42"/>
                  <a:gd name="T21" fmla="*/ 2147483647 h 18"/>
                  <a:gd name="T22" fmla="*/ 2147483647 w 42"/>
                  <a:gd name="T23" fmla="*/ 2147483647 h 18"/>
                  <a:gd name="T24" fmla="*/ 2147483647 w 42"/>
                  <a:gd name="T25" fmla="*/ 2147483647 h 18"/>
                  <a:gd name="T26" fmla="*/ 2147483647 w 42"/>
                  <a:gd name="T27" fmla="*/ 2147483647 h 1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42"/>
                  <a:gd name="T43" fmla="*/ 0 h 18"/>
                  <a:gd name="T44" fmla="*/ 42 w 42"/>
                  <a:gd name="T45" fmla="*/ 18 h 1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42" h="18">
                    <a:moveTo>
                      <a:pt x="0" y="0"/>
                    </a:moveTo>
                    <a:lnTo>
                      <a:pt x="42" y="0"/>
                    </a:lnTo>
                    <a:lnTo>
                      <a:pt x="42" y="18"/>
                    </a:lnTo>
                    <a:lnTo>
                      <a:pt x="0" y="18"/>
                    </a:lnTo>
                    <a:lnTo>
                      <a:pt x="0" y="0"/>
                    </a:lnTo>
                    <a:close/>
                    <a:moveTo>
                      <a:pt x="6" y="15"/>
                    </a:moveTo>
                    <a:lnTo>
                      <a:pt x="3" y="12"/>
                    </a:lnTo>
                    <a:lnTo>
                      <a:pt x="39" y="12"/>
                    </a:lnTo>
                    <a:lnTo>
                      <a:pt x="36" y="15"/>
                    </a:lnTo>
                    <a:lnTo>
                      <a:pt x="36" y="3"/>
                    </a:lnTo>
                    <a:lnTo>
                      <a:pt x="39" y="6"/>
                    </a:lnTo>
                    <a:lnTo>
                      <a:pt x="3" y="6"/>
                    </a:lnTo>
                    <a:lnTo>
                      <a:pt x="6" y="3"/>
                    </a:lnTo>
                    <a:lnTo>
                      <a:pt x="6" y="15"/>
                    </a:lnTo>
                    <a:close/>
                  </a:path>
                </a:pathLst>
              </a:custGeom>
              <a:solidFill>
                <a:srgbClr val="000000"/>
              </a:solidFill>
              <a:ln w="0" cap="flat">
                <a:solidFill>
                  <a:srgbClr val="000000"/>
                </a:solidFill>
                <a:prstDash val="solid"/>
                <a:round/>
                <a:headEnd/>
                <a:tailEnd/>
              </a:ln>
            </p:spPr>
            <p:txBody>
              <a:bodyPr/>
              <a:lstStyle/>
              <a:p>
                <a:endParaRPr lang="ja-JP" altLang="en-US" dirty="0">
                  <a:solidFill>
                    <a:prstClr val="black"/>
                  </a:solidFill>
                </a:endParaRPr>
              </a:p>
            </p:txBody>
          </p:sp>
          <p:sp>
            <p:nvSpPr>
              <p:cNvPr id="459" name="Freeform 539"/>
              <p:cNvSpPr>
                <a:spLocks/>
              </p:cNvSpPr>
              <p:nvPr/>
            </p:nvSpPr>
            <p:spPr bwMode="auto">
              <a:xfrm>
                <a:off x="3026062" y="2665158"/>
                <a:ext cx="34918" cy="44448"/>
              </a:xfrm>
              <a:custGeom>
                <a:avLst/>
                <a:gdLst>
                  <a:gd name="T0" fmla="*/ 0 w 10"/>
                  <a:gd name="T1" fmla="*/ 2147483647 h 10"/>
                  <a:gd name="T2" fmla="*/ 2147483647 w 10"/>
                  <a:gd name="T3" fmla="*/ 0 h 10"/>
                  <a:gd name="T4" fmla="*/ 2147483647 w 10"/>
                  <a:gd name="T5" fmla="*/ 2147483647 h 10"/>
                  <a:gd name="T6" fmla="*/ 2147483647 w 10"/>
                  <a:gd name="T7" fmla="*/ 2147483647 h 10"/>
                  <a:gd name="T8" fmla="*/ 0 w 10"/>
                  <a:gd name="T9" fmla="*/ 2147483647 h 10"/>
                  <a:gd name="T10" fmla="*/ 0 60000 65536"/>
                  <a:gd name="T11" fmla="*/ 0 60000 65536"/>
                  <a:gd name="T12" fmla="*/ 0 60000 65536"/>
                  <a:gd name="T13" fmla="*/ 0 60000 65536"/>
                  <a:gd name="T14" fmla="*/ 0 60000 65536"/>
                  <a:gd name="T15" fmla="*/ 0 w 10"/>
                  <a:gd name="T16" fmla="*/ 0 h 10"/>
                  <a:gd name="T17" fmla="*/ 10 w 10"/>
                  <a:gd name="T18" fmla="*/ 10 h 10"/>
                </a:gdLst>
                <a:ahLst/>
                <a:cxnLst>
                  <a:cxn ang="T10">
                    <a:pos x="T0" y="T1"/>
                  </a:cxn>
                  <a:cxn ang="T11">
                    <a:pos x="T2" y="T3"/>
                  </a:cxn>
                  <a:cxn ang="T12">
                    <a:pos x="T4" y="T5"/>
                  </a:cxn>
                  <a:cxn ang="T13">
                    <a:pos x="T6" y="T7"/>
                  </a:cxn>
                  <a:cxn ang="T14">
                    <a:pos x="T8" y="T9"/>
                  </a:cxn>
                </a:cxnLst>
                <a:rect l="T15" t="T16" r="T17" b="T18"/>
                <a:pathLst>
                  <a:path w="10" h="10">
                    <a:moveTo>
                      <a:pt x="0" y="6"/>
                    </a:moveTo>
                    <a:lnTo>
                      <a:pt x="6" y="0"/>
                    </a:lnTo>
                    <a:lnTo>
                      <a:pt x="10" y="4"/>
                    </a:lnTo>
                    <a:lnTo>
                      <a:pt x="4" y="10"/>
                    </a:lnTo>
                    <a:lnTo>
                      <a:pt x="0" y="6"/>
                    </a:lnTo>
                    <a:close/>
                  </a:path>
                </a:pathLst>
              </a:custGeom>
              <a:solidFill>
                <a:srgbClr val="000000"/>
              </a:solidFill>
              <a:ln w="0" cap="flat">
                <a:solidFill>
                  <a:srgbClr val="000000"/>
                </a:solidFill>
                <a:prstDash val="solid"/>
                <a:round/>
                <a:headEnd/>
                <a:tailEnd/>
              </a:ln>
            </p:spPr>
            <p:txBody>
              <a:bodyPr/>
              <a:lstStyle/>
              <a:p>
                <a:endParaRPr lang="ja-JP" altLang="en-US" dirty="0">
                  <a:solidFill>
                    <a:prstClr val="black"/>
                  </a:solidFill>
                </a:endParaRPr>
              </a:p>
            </p:txBody>
          </p:sp>
          <p:sp>
            <p:nvSpPr>
              <p:cNvPr id="460" name="Rectangle 540"/>
              <p:cNvSpPr>
                <a:spLocks noChangeArrowheads="1"/>
              </p:cNvSpPr>
              <p:nvPr/>
            </p:nvSpPr>
            <p:spPr bwMode="auto">
              <a:xfrm>
                <a:off x="3033045" y="2767391"/>
                <a:ext cx="10478" cy="6667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dirty="0">
                  <a:solidFill>
                    <a:prstClr val="black"/>
                  </a:solidFill>
                </a:endParaRPr>
              </a:p>
            </p:txBody>
          </p:sp>
          <p:sp>
            <p:nvSpPr>
              <p:cNvPr id="461" name="Freeform 541"/>
              <p:cNvSpPr>
                <a:spLocks/>
              </p:cNvSpPr>
              <p:nvPr/>
            </p:nvSpPr>
            <p:spPr bwMode="auto">
              <a:xfrm>
                <a:off x="3043522" y="2754055"/>
                <a:ext cx="10478" cy="80007"/>
              </a:xfrm>
              <a:custGeom>
                <a:avLst/>
                <a:gdLst>
                  <a:gd name="T0" fmla="*/ 0 w 3"/>
                  <a:gd name="T1" fmla="*/ 2147483647 h 18"/>
                  <a:gd name="T2" fmla="*/ 2147483647 w 3"/>
                  <a:gd name="T3" fmla="*/ 0 h 18"/>
                  <a:gd name="T4" fmla="*/ 2147483647 w 3"/>
                  <a:gd name="T5" fmla="*/ 2147483647 h 18"/>
                  <a:gd name="T6" fmla="*/ 0 w 3"/>
                  <a:gd name="T7" fmla="*/ 2147483647 h 18"/>
                  <a:gd name="T8" fmla="*/ 0 w 3"/>
                  <a:gd name="T9" fmla="*/ 2147483647 h 18"/>
                  <a:gd name="T10" fmla="*/ 0 60000 65536"/>
                  <a:gd name="T11" fmla="*/ 0 60000 65536"/>
                  <a:gd name="T12" fmla="*/ 0 60000 65536"/>
                  <a:gd name="T13" fmla="*/ 0 60000 65536"/>
                  <a:gd name="T14" fmla="*/ 0 60000 65536"/>
                  <a:gd name="T15" fmla="*/ 0 w 3"/>
                  <a:gd name="T16" fmla="*/ 0 h 18"/>
                  <a:gd name="T17" fmla="*/ 3 w 3"/>
                  <a:gd name="T18" fmla="*/ 18 h 18"/>
                </a:gdLst>
                <a:ahLst/>
                <a:cxnLst>
                  <a:cxn ang="T10">
                    <a:pos x="T0" y="T1"/>
                  </a:cxn>
                  <a:cxn ang="T11">
                    <a:pos x="T2" y="T3"/>
                  </a:cxn>
                  <a:cxn ang="T12">
                    <a:pos x="T4" y="T5"/>
                  </a:cxn>
                  <a:cxn ang="T13">
                    <a:pos x="T6" y="T7"/>
                  </a:cxn>
                  <a:cxn ang="T14">
                    <a:pos x="T8" y="T9"/>
                  </a:cxn>
                </a:cxnLst>
                <a:rect l="T15" t="T16" r="T17" b="T18"/>
                <a:pathLst>
                  <a:path w="3" h="18">
                    <a:moveTo>
                      <a:pt x="0" y="3"/>
                    </a:moveTo>
                    <a:lnTo>
                      <a:pt x="3" y="0"/>
                    </a:lnTo>
                    <a:lnTo>
                      <a:pt x="3" y="15"/>
                    </a:lnTo>
                    <a:lnTo>
                      <a:pt x="0" y="18"/>
                    </a:lnTo>
                    <a:lnTo>
                      <a:pt x="0" y="3"/>
                    </a:lnTo>
                    <a:close/>
                  </a:path>
                </a:pathLst>
              </a:custGeom>
              <a:solidFill>
                <a:srgbClr val="CDCDC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solidFill>
                    <a:prstClr val="black"/>
                  </a:solidFill>
                </a:endParaRPr>
              </a:p>
            </p:txBody>
          </p:sp>
          <p:sp>
            <p:nvSpPr>
              <p:cNvPr id="462" name="Freeform 542"/>
              <p:cNvSpPr>
                <a:spLocks/>
              </p:cNvSpPr>
              <p:nvPr/>
            </p:nvSpPr>
            <p:spPr bwMode="auto">
              <a:xfrm>
                <a:off x="3033045" y="2754055"/>
                <a:ext cx="20950" cy="13336"/>
              </a:xfrm>
              <a:custGeom>
                <a:avLst/>
                <a:gdLst>
                  <a:gd name="T0" fmla="*/ 0 w 6"/>
                  <a:gd name="T1" fmla="*/ 2147483647 h 3"/>
                  <a:gd name="T2" fmla="*/ 2147483647 w 6"/>
                  <a:gd name="T3" fmla="*/ 0 h 3"/>
                  <a:gd name="T4" fmla="*/ 2147483647 w 6"/>
                  <a:gd name="T5" fmla="*/ 0 h 3"/>
                  <a:gd name="T6" fmla="*/ 2147483647 w 6"/>
                  <a:gd name="T7" fmla="*/ 2147483647 h 3"/>
                  <a:gd name="T8" fmla="*/ 0 w 6"/>
                  <a:gd name="T9" fmla="*/ 2147483647 h 3"/>
                  <a:gd name="T10" fmla="*/ 0 60000 65536"/>
                  <a:gd name="T11" fmla="*/ 0 60000 65536"/>
                  <a:gd name="T12" fmla="*/ 0 60000 65536"/>
                  <a:gd name="T13" fmla="*/ 0 60000 65536"/>
                  <a:gd name="T14" fmla="*/ 0 60000 65536"/>
                  <a:gd name="T15" fmla="*/ 0 w 6"/>
                  <a:gd name="T16" fmla="*/ 0 h 3"/>
                  <a:gd name="T17" fmla="*/ 6 w 6"/>
                  <a:gd name="T18" fmla="*/ 3 h 3"/>
                </a:gdLst>
                <a:ahLst/>
                <a:cxnLst>
                  <a:cxn ang="T10">
                    <a:pos x="T0" y="T1"/>
                  </a:cxn>
                  <a:cxn ang="T11">
                    <a:pos x="T2" y="T3"/>
                  </a:cxn>
                  <a:cxn ang="T12">
                    <a:pos x="T4" y="T5"/>
                  </a:cxn>
                  <a:cxn ang="T13">
                    <a:pos x="T6" y="T7"/>
                  </a:cxn>
                  <a:cxn ang="T14">
                    <a:pos x="T8" y="T9"/>
                  </a:cxn>
                </a:cxnLst>
                <a:rect l="T15" t="T16" r="T17" b="T18"/>
                <a:pathLst>
                  <a:path w="6" h="3">
                    <a:moveTo>
                      <a:pt x="0" y="3"/>
                    </a:moveTo>
                    <a:lnTo>
                      <a:pt x="3" y="0"/>
                    </a:lnTo>
                    <a:lnTo>
                      <a:pt x="6" y="0"/>
                    </a:lnTo>
                    <a:lnTo>
                      <a:pt x="3" y="3"/>
                    </a:lnTo>
                    <a:lnTo>
                      <a:pt x="0" y="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ja-JP" altLang="en-US" dirty="0">
                  <a:solidFill>
                    <a:prstClr val="black"/>
                  </a:solidFill>
                </a:endParaRPr>
              </a:p>
            </p:txBody>
          </p:sp>
          <p:sp>
            <p:nvSpPr>
              <p:cNvPr id="463" name="Freeform 543"/>
              <p:cNvSpPr>
                <a:spLocks noEditPoints="1"/>
              </p:cNvSpPr>
              <p:nvPr/>
            </p:nvSpPr>
            <p:spPr bwMode="auto">
              <a:xfrm>
                <a:off x="3022572" y="2740722"/>
                <a:ext cx="41903" cy="106676"/>
              </a:xfrm>
              <a:custGeom>
                <a:avLst/>
                <a:gdLst>
                  <a:gd name="T0" fmla="*/ 0 w 12"/>
                  <a:gd name="T1" fmla="*/ 2147483647 h 24"/>
                  <a:gd name="T2" fmla="*/ 2147483647 w 12"/>
                  <a:gd name="T3" fmla="*/ 0 h 24"/>
                  <a:gd name="T4" fmla="*/ 2147483647 w 12"/>
                  <a:gd name="T5" fmla="*/ 0 h 24"/>
                  <a:gd name="T6" fmla="*/ 2147483647 w 12"/>
                  <a:gd name="T7" fmla="*/ 2147483647 h 24"/>
                  <a:gd name="T8" fmla="*/ 2147483647 w 12"/>
                  <a:gd name="T9" fmla="*/ 2147483647 h 24"/>
                  <a:gd name="T10" fmla="*/ 0 w 12"/>
                  <a:gd name="T11" fmla="*/ 2147483647 h 24"/>
                  <a:gd name="T12" fmla="*/ 0 w 12"/>
                  <a:gd name="T13" fmla="*/ 2147483647 h 24"/>
                  <a:gd name="T14" fmla="*/ 2147483647 w 12"/>
                  <a:gd name="T15" fmla="*/ 2147483647 h 24"/>
                  <a:gd name="T16" fmla="*/ 2147483647 w 12"/>
                  <a:gd name="T17" fmla="*/ 2147483647 h 24"/>
                  <a:gd name="T18" fmla="*/ 2147483647 w 12"/>
                  <a:gd name="T19" fmla="*/ 2147483647 h 24"/>
                  <a:gd name="T20" fmla="*/ 2147483647 w 12"/>
                  <a:gd name="T21" fmla="*/ 2147483647 h 24"/>
                  <a:gd name="T22" fmla="*/ 2147483647 w 12"/>
                  <a:gd name="T23" fmla="*/ 2147483647 h 24"/>
                  <a:gd name="T24" fmla="*/ 2147483647 w 12"/>
                  <a:gd name="T25" fmla="*/ 2147483647 h 24"/>
                  <a:gd name="T26" fmla="*/ 2147483647 w 12"/>
                  <a:gd name="T27" fmla="*/ 2147483647 h 24"/>
                  <a:gd name="T28" fmla="*/ 2147483647 w 12"/>
                  <a:gd name="T29" fmla="*/ 2147483647 h 24"/>
                  <a:gd name="T30" fmla="*/ 2147483647 w 12"/>
                  <a:gd name="T31" fmla="*/ 2147483647 h 24"/>
                  <a:gd name="T32" fmla="*/ 2147483647 w 12"/>
                  <a:gd name="T33" fmla="*/ 2147483647 h 24"/>
                  <a:gd name="T34" fmla="*/ 2147483647 w 12"/>
                  <a:gd name="T35" fmla="*/ 2147483647 h 24"/>
                  <a:gd name="T36" fmla="*/ 2147483647 w 12"/>
                  <a:gd name="T37" fmla="*/ 2147483647 h 24"/>
                  <a:gd name="T38" fmla="*/ 2147483647 w 12"/>
                  <a:gd name="T39" fmla="*/ 2147483647 h 24"/>
                  <a:gd name="T40" fmla="*/ 2147483647 w 12"/>
                  <a:gd name="T41" fmla="*/ 2147483647 h 24"/>
                  <a:gd name="T42" fmla="*/ 2147483647 w 12"/>
                  <a:gd name="T43" fmla="*/ 2147483647 h 24"/>
                  <a:gd name="T44" fmla="*/ 2147483647 w 12"/>
                  <a:gd name="T45" fmla="*/ 2147483647 h 24"/>
                  <a:gd name="T46" fmla="*/ 2147483647 w 12"/>
                  <a:gd name="T47" fmla="*/ 2147483647 h 24"/>
                  <a:gd name="T48" fmla="*/ 2147483647 w 12"/>
                  <a:gd name="T49" fmla="*/ 2147483647 h 24"/>
                  <a:gd name="T50" fmla="*/ 2147483647 w 12"/>
                  <a:gd name="T51" fmla="*/ 2147483647 h 24"/>
                  <a:gd name="T52" fmla="*/ 2147483647 w 12"/>
                  <a:gd name="T53" fmla="*/ 2147483647 h 24"/>
                  <a:gd name="T54" fmla="*/ 2147483647 w 12"/>
                  <a:gd name="T55" fmla="*/ 2147483647 h 24"/>
                  <a:gd name="T56" fmla="*/ 2147483647 w 12"/>
                  <a:gd name="T57" fmla="*/ 2147483647 h 24"/>
                  <a:gd name="T58" fmla="*/ 2147483647 w 12"/>
                  <a:gd name="T59" fmla="*/ 2147483647 h 24"/>
                  <a:gd name="T60" fmla="*/ 2147483647 w 12"/>
                  <a:gd name="T61" fmla="*/ 2147483647 h 24"/>
                  <a:gd name="T62" fmla="*/ 2147483647 w 12"/>
                  <a:gd name="T63" fmla="*/ 2147483647 h 24"/>
                  <a:gd name="T64" fmla="*/ 2147483647 w 12"/>
                  <a:gd name="T65" fmla="*/ 2147483647 h 2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12"/>
                  <a:gd name="T100" fmla="*/ 0 h 24"/>
                  <a:gd name="T101" fmla="*/ 12 w 12"/>
                  <a:gd name="T102" fmla="*/ 24 h 2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12" h="24">
                    <a:moveTo>
                      <a:pt x="0" y="5"/>
                    </a:moveTo>
                    <a:lnTo>
                      <a:pt x="5" y="0"/>
                    </a:lnTo>
                    <a:lnTo>
                      <a:pt x="12" y="0"/>
                    </a:lnTo>
                    <a:lnTo>
                      <a:pt x="12" y="20"/>
                    </a:lnTo>
                    <a:lnTo>
                      <a:pt x="8" y="24"/>
                    </a:lnTo>
                    <a:lnTo>
                      <a:pt x="0" y="24"/>
                    </a:lnTo>
                    <a:lnTo>
                      <a:pt x="0" y="5"/>
                    </a:lnTo>
                    <a:close/>
                    <a:moveTo>
                      <a:pt x="6" y="21"/>
                    </a:moveTo>
                    <a:lnTo>
                      <a:pt x="3" y="18"/>
                    </a:lnTo>
                    <a:lnTo>
                      <a:pt x="6" y="18"/>
                    </a:lnTo>
                    <a:lnTo>
                      <a:pt x="4" y="19"/>
                    </a:lnTo>
                    <a:lnTo>
                      <a:pt x="7" y="16"/>
                    </a:lnTo>
                    <a:lnTo>
                      <a:pt x="6" y="18"/>
                    </a:lnTo>
                    <a:lnTo>
                      <a:pt x="6" y="3"/>
                    </a:lnTo>
                    <a:lnTo>
                      <a:pt x="9" y="6"/>
                    </a:lnTo>
                    <a:lnTo>
                      <a:pt x="6" y="6"/>
                    </a:lnTo>
                    <a:lnTo>
                      <a:pt x="8" y="5"/>
                    </a:lnTo>
                    <a:lnTo>
                      <a:pt x="5" y="8"/>
                    </a:lnTo>
                    <a:lnTo>
                      <a:pt x="6" y="6"/>
                    </a:lnTo>
                    <a:lnTo>
                      <a:pt x="6" y="21"/>
                    </a:lnTo>
                    <a:close/>
                    <a:moveTo>
                      <a:pt x="3" y="3"/>
                    </a:moveTo>
                    <a:lnTo>
                      <a:pt x="6" y="3"/>
                    </a:lnTo>
                    <a:lnTo>
                      <a:pt x="4" y="4"/>
                    </a:lnTo>
                    <a:lnTo>
                      <a:pt x="7" y="1"/>
                    </a:lnTo>
                    <a:lnTo>
                      <a:pt x="11" y="5"/>
                    </a:lnTo>
                    <a:lnTo>
                      <a:pt x="8" y="9"/>
                    </a:lnTo>
                    <a:lnTo>
                      <a:pt x="3" y="9"/>
                    </a:lnTo>
                    <a:lnTo>
                      <a:pt x="3" y="3"/>
                    </a:lnTo>
                    <a:close/>
                    <a:moveTo>
                      <a:pt x="9" y="6"/>
                    </a:moveTo>
                    <a:lnTo>
                      <a:pt x="9" y="21"/>
                    </a:lnTo>
                    <a:lnTo>
                      <a:pt x="3" y="21"/>
                    </a:lnTo>
                    <a:lnTo>
                      <a:pt x="3" y="6"/>
                    </a:lnTo>
                    <a:lnTo>
                      <a:pt x="9" y="6"/>
                    </a:lnTo>
                    <a:close/>
                  </a:path>
                </a:pathLst>
              </a:custGeom>
              <a:solidFill>
                <a:srgbClr val="000000"/>
              </a:solidFill>
              <a:ln w="0" cap="flat">
                <a:solidFill>
                  <a:srgbClr val="000000"/>
                </a:solidFill>
                <a:prstDash val="solid"/>
                <a:round/>
                <a:headEnd/>
                <a:tailEnd/>
              </a:ln>
            </p:spPr>
            <p:txBody>
              <a:bodyPr/>
              <a:lstStyle/>
              <a:p>
                <a:endParaRPr lang="ja-JP" altLang="en-US" dirty="0">
                  <a:solidFill>
                    <a:prstClr val="black"/>
                  </a:solidFill>
                </a:endParaRPr>
              </a:p>
            </p:txBody>
          </p:sp>
          <p:sp>
            <p:nvSpPr>
              <p:cNvPr id="464" name="Rectangle 544"/>
              <p:cNvSpPr>
                <a:spLocks noChangeArrowheads="1"/>
              </p:cNvSpPr>
              <p:nvPr/>
            </p:nvSpPr>
            <p:spPr bwMode="auto">
              <a:xfrm>
                <a:off x="3022572" y="2674048"/>
                <a:ext cx="20950" cy="426705"/>
              </a:xfrm>
              <a:prstGeom prst="rect">
                <a:avLst/>
              </a:prstGeom>
              <a:solidFill>
                <a:srgbClr val="000000"/>
              </a:solidFill>
              <a:ln w="0">
                <a:solidFill>
                  <a:srgbClr val="000000"/>
                </a:solidFill>
                <a:round/>
                <a:headEnd/>
                <a:tailEnd/>
              </a:ln>
            </p:spPr>
            <p:txBody>
              <a:bodyPr/>
              <a:lstStyle/>
              <a:p>
                <a:endParaRPr lang="ja-JP" altLang="en-US" dirty="0">
                  <a:solidFill>
                    <a:prstClr val="black"/>
                  </a:solidFill>
                </a:endParaRPr>
              </a:p>
            </p:txBody>
          </p:sp>
          <p:grpSp>
            <p:nvGrpSpPr>
              <p:cNvPr id="465" name="グループ化 1587"/>
              <p:cNvGrpSpPr>
                <a:grpSpLocks/>
              </p:cNvGrpSpPr>
              <p:nvPr/>
            </p:nvGrpSpPr>
            <p:grpSpPr bwMode="auto">
              <a:xfrm>
                <a:off x="2303848" y="1316161"/>
                <a:ext cx="1007595" cy="1209693"/>
                <a:chOff x="5367387" y="5119792"/>
                <a:chExt cx="431992" cy="560406"/>
              </a:xfrm>
            </p:grpSpPr>
            <p:sp>
              <p:nvSpPr>
                <p:cNvPr id="466" name="Line 43"/>
                <p:cNvSpPr>
                  <a:spLocks noChangeAspect="1" noChangeShapeType="1"/>
                </p:cNvSpPr>
                <p:nvPr/>
              </p:nvSpPr>
              <p:spPr bwMode="auto">
                <a:xfrm flipH="1">
                  <a:off x="5403264" y="5263261"/>
                  <a:ext cx="359943" cy="0"/>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67" name="Arc 44"/>
                <p:cNvSpPr>
                  <a:spLocks noChangeAspect="1"/>
                </p:cNvSpPr>
                <p:nvPr/>
              </p:nvSpPr>
              <p:spPr bwMode="auto">
                <a:xfrm rot="7559549" flipH="1">
                  <a:off x="5588736" y="5123698"/>
                  <a:ext cx="203085" cy="218201"/>
                </a:xfrm>
                <a:custGeom>
                  <a:avLst/>
                  <a:gdLst>
                    <a:gd name="T0" fmla="*/ 0 w 18048"/>
                    <a:gd name="T1" fmla="*/ 0 h 21600"/>
                    <a:gd name="T2" fmla="*/ 0 w 18048"/>
                    <a:gd name="T3" fmla="*/ 0 h 21600"/>
                    <a:gd name="T4" fmla="*/ 0 w 18048"/>
                    <a:gd name="T5" fmla="*/ 0 h 21600"/>
                    <a:gd name="T6" fmla="*/ 0 60000 65536"/>
                    <a:gd name="T7" fmla="*/ 0 60000 65536"/>
                    <a:gd name="T8" fmla="*/ 0 60000 65536"/>
                    <a:gd name="T9" fmla="*/ 0 w 18048"/>
                    <a:gd name="T10" fmla="*/ 0 h 21600"/>
                    <a:gd name="T11" fmla="*/ 18048 w 18048"/>
                    <a:gd name="T12" fmla="*/ 21600 h 21600"/>
                  </a:gdLst>
                  <a:ahLst/>
                  <a:cxnLst>
                    <a:cxn ang="T6">
                      <a:pos x="T0" y="T1"/>
                    </a:cxn>
                    <a:cxn ang="T7">
                      <a:pos x="T2" y="T3"/>
                    </a:cxn>
                    <a:cxn ang="T8">
                      <a:pos x="T4" y="T5"/>
                    </a:cxn>
                  </a:cxnLst>
                  <a:rect l="T9" t="T10" r="T11" b="T12"/>
                  <a:pathLst>
                    <a:path w="18048" h="21600" fill="none" extrusionOk="0">
                      <a:moveTo>
                        <a:pt x="-1" y="0"/>
                      </a:moveTo>
                      <a:cubicBezTo>
                        <a:pt x="7270" y="0"/>
                        <a:pt x="14053" y="3657"/>
                        <a:pt x="18048" y="9732"/>
                      </a:cubicBezTo>
                    </a:path>
                    <a:path w="18048" h="21600" stroke="0" extrusionOk="0">
                      <a:moveTo>
                        <a:pt x="-1" y="0"/>
                      </a:moveTo>
                      <a:cubicBezTo>
                        <a:pt x="7270" y="0"/>
                        <a:pt x="14053" y="3657"/>
                        <a:pt x="18048" y="9732"/>
                      </a:cubicBezTo>
                      <a:lnTo>
                        <a:pt x="0" y="21600"/>
                      </a:lnTo>
                      <a:lnTo>
                        <a:pt x="-1" y="0"/>
                      </a:lnTo>
                      <a:close/>
                    </a:path>
                  </a:pathLst>
                </a:custGeom>
                <a:noFill/>
                <a:ln w="19050">
                  <a:solidFill>
                    <a:srgbClr val="777777"/>
                  </a:solidFill>
                  <a:round/>
                  <a:headEnd/>
                  <a:tailEnd/>
                </a:ln>
                <a:extLst>
                  <a:ext uri="{909E8E84-426E-40DD-AFC4-6F175D3DCCD1}">
                    <a14:hiddenFill xmlns:a14="http://schemas.microsoft.com/office/drawing/2010/main">
                      <a:solidFill>
                        <a:srgbClr val="FFFFFF"/>
                      </a:solidFill>
                    </a14:hiddenFill>
                  </a:ext>
                </a:extLst>
              </p:spPr>
              <p:txBody>
                <a:bodyPr rot="10800000" vert="eaVert" wrap="none" lIns="90000" tIns="46800" rIns="90000" bIns="46800" anchor="ctr"/>
                <a:lstStyle/>
                <a:p>
                  <a:endParaRPr lang="ja-JP" altLang="en-US" dirty="0">
                    <a:solidFill>
                      <a:prstClr val="black"/>
                    </a:solidFill>
                  </a:endParaRPr>
                </a:p>
              </p:txBody>
            </p:sp>
            <p:sp>
              <p:nvSpPr>
                <p:cNvPr id="468" name="Line 45"/>
                <p:cNvSpPr>
                  <a:spLocks noChangeAspect="1" noChangeShapeType="1"/>
                </p:cNvSpPr>
                <p:nvPr/>
              </p:nvSpPr>
              <p:spPr bwMode="auto">
                <a:xfrm flipH="1">
                  <a:off x="5726743" y="5119792"/>
                  <a:ext cx="62931" cy="81234"/>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69" name="Line 46"/>
                <p:cNvSpPr>
                  <a:spLocks noChangeAspect="1" noChangeShapeType="1"/>
                </p:cNvSpPr>
                <p:nvPr/>
              </p:nvSpPr>
              <p:spPr bwMode="auto">
                <a:xfrm flipH="1">
                  <a:off x="5730860" y="5153203"/>
                  <a:ext cx="62931" cy="81234"/>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0" name="Line 47"/>
                <p:cNvSpPr>
                  <a:spLocks noChangeAspect="1" noChangeShapeType="1"/>
                </p:cNvSpPr>
                <p:nvPr/>
              </p:nvSpPr>
              <p:spPr bwMode="auto">
                <a:xfrm flipH="1">
                  <a:off x="5734389" y="5186613"/>
                  <a:ext cx="62931" cy="81234"/>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1" name="Line 48"/>
                <p:cNvSpPr>
                  <a:spLocks noChangeAspect="1" noChangeShapeType="1"/>
                </p:cNvSpPr>
                <p:nvPr/>
              </p:nvSpPr>
              <p:spPr bwMode="auto">
                <a:xfrm flipH="1">
                  <a:off x="5730860" y="5220024"/>
                  <a:ext cx="62931" cy="81234"/>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2" name="Line 49"/>
                <p:cNvSpPr>
                  <a:spLocks noChangeAspect="1" noChangeShapeType="1"/>
                </p:cNvSpPr>
                <p:nvPr/>
              </p:nvSpPr>
              <p:spPr bwMode="auto">
                <a:xfrm flipH="1">
                  <a:off x="5724390" y="5257365"/>
                  <a:ext cx="62931" cy="81234"/>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3" name="Line 51"/>
                <p:cNvSpPr>
                  <a:spLocks noChangeAspect="1" noChangeShapeType="1"/>
                </p:cNvSpPr>
                <p:nvPr/>
              </p:nvSpPr>
              <p:spPr bwMode="auto">
                <a:xfrm flipH="1">
                  <a:off x="5367387"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4" name="Line 52"/>
                <p:cNvSpPr>
                  <a:spLocks noChangeAspect="1" noChangeShapeType="1"/>
                </p:cNvSpPr>
                <p:nvPr/>
              </p:nvSpPr>
              <p:spPr bwMode="auto">
                <a:xfrm flipH="1">
                  <a:off x="5397970"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5" name="Line 53"/>
                <p:cNvSpPr>
                  <a:spLocks noChangeAspect="1" noChangeShapeType="1"/>
                </p:cNvSpPr>
                <p:nvPr/>
              </p:nvSpPr>
              <p:spPr bwMode="auto">
                <a:xfrm flipH="1">
                  <a:off x="5435024"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6" name="Line 54"/>
                <p:cNvSpPr>
                  <a:spLocks noChangeAspect="1" noChangeShapeType="1"/>
                </p:cNvSpPr>
                <p:nvPr/>
              </p:nvSpPr>
              <p:spPr bwMode="auto">
                <a:xfrm flipH="1">
                  <a:off x="5644403"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7" name="Line 55"/>
                <p:cNvSpPr>
                  <a:spLocks noChangeAspect="1" noChangeShapeType="1"/>
                </p:cNvSpPr>
                <p:nvPr/>
              </p:nvSpPr>
              <p:spPr bwMode="auto">
                <a:xfrm flipH="1">
                  <a:off x="5609114"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8" name="Line 56"/>
                <p:cNvSpPr>
                  <a:spLocks noChangeAspect="1" noChangeShapeType="1"/>
                </p:cNvSpPr>
                <p:nvPr/>
              </p:nvSpPr>
              <p:spPr bwMode="auto">
                <a:xfrm flipH="1">
                  <a:off x="5676163"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79" name="Line 57"/>
                <p:cNvSpPr>
                  <a:spLocks noChangeAspect="1" noChangeShapeType="1"/>
                </p:cNvSpPr>
                <p:nvPr/>
              </p:nvSpPr>
              <p:spPr bwMode="auto">
                <a:xfrm flipH="1">
                  <a:off x="5505601"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80" name="Line 58"/>
                <p:cNvSpPr>
                  <a:spLocks noChangeAspect="1" noChangeShapeType="1"/>
                </p:cNvSpPr>
                <p:nvPr/>
              </p:nvSpPr>
              <p:spPr bwMode="auto">
                <a:xfrm flipH="1">
                  <a:off x="5536184"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81" name="Line 59"/>
                <p:cNvSpPr>
                  <a:spLocks noChangeAspect="1" noChangeShapeType="1"/>
                </p:cNvSpPr>
                <p:nvPr/>
              </p:nvSpPr>
              <p:spPr bwMode="auto">
                <a:xfrm flipH="1">
                  <a:off x="5571474"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82" name="Line 60"/>
                <p:cNvSpPr>
                  <a:spLocks noChangeAspect="1" noChangeShapeType="1"/>
                </p:cNvSpPr>
                <p:nvPr/>
              </p:nvSpPr>
              <p:spPr bwMode="auto">
                <a:xfrm flipH="1">
                  <a:off x="5472077" y="5219369"/>
                  <a:ext cx="62931" cy="94336"/>
                </a:xfrm>
                <a:prstGeom prst="line">
                  <a:avLst/>
                </a:prstGeom>
                <a:noFill/>
                <a:ln w="1905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sp>
              <p:nvSpPr>
                <p:cNvPr id="483" name="Line 74"/>
                <p:cNvSpPr>
                  <a:spLocks noChangeShapeType="1"/>
                </p:cNvSpPr>
                <p:nvPr/>
              </p:nvSpPr>
              <p:spPr bwMode="auto">
                <a:xfrm>
                  <a:off x="5682410" y="5251652"/>
                  <a:ext cx="0" cy="428546"/>
                </a:xfrm>
                <a:prstGeom prst="line">
                  <a:avLst/>
                </a:prstGeom>
                <a:noFill/>
                <a:ln w="38100">
                  <a:solidFill>
                    <a:srgbClr val="777777"/>
                  </a:solidFill>
                  <a:round/>
                  <a:headEnd/>
                  <a:tailEnd/>
                </a:ln>
                <a:extLst>
                  <a:ext uri="{909E8E84-426E-40DD-AFC4-6F175D3DCCD1}">
                    <a14:hiddenFill xmlns:a14="http://schemas.microsoft.com/office/drawing/2010/main">
                      <a:noFill/>
                    </a14:hiddenFill>
                  </a:ext>
                </a:extLst>
              </p:spPr>
              <p:txBody>
                <a:bodyPr lIns="90000" tIns="46800" rIns="90000" bIns="46800"/>
                <a:lstStyle/>
                <a:p>
                  <a:endParaRPr lang="ja-JP" altLang="en-US" dirty="0">
                    <a:solidFill>
                      <a:prstClr val="black"/>
                    </a:solidFill>
                  </a:endParaRPr>
                </a:p>
              </p:txBody>
            </p:sp>
          </p:grpSp>
        </p:grpSp>
        <p:cxnSp>
          <p:nvCxnSpPr>
            <p:cNvPr id="30" name="直線コネクタ 29"/>
            <p:cNvCxnSpPr/>
            <p:nvPr/>
          </p:nvCxnSpPr>
          <p:spPr>
            <a:xfrm flipV="1">
              <a:off x="936100" y="5154803"/>
              <a:ext cx="576064" cy="72008"/>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flipV="1">
              <a:off x="1512164" y="5010787"/>
              <a:ext cx="0" cy="783704"/>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2" name="テキスト ボックス 31"/>
            <p:cNvSpPr txBox="1"/>
            <p:nvPr/>
          </p:nvSpPr>
          <p:spPr>
            <a:xfrm>
              <a:off x="1070739" y="4320179"/>
              <a:ext cx="1251773" cy="430887"/>
            </a:xfrm>
            <a:prstGeom prst="rect">
              <a:avLst/>
            </a:prstGeom>
            <a:noFill/>
          </p:spPr>
          <p:txBody>
            <a:bodyPr wrap="square" rtlCol="0">
              <a:spAutoFit/>
            </a:bodyPr>
            <a:lstStyle/>
            <a:p>
              <a:pPr>
                <a:defRPr/>
              </a:pPr>
              <a:r>
                <a:rPr kumimoji="0" lang="ja-JP" altLang="en-US" sz="1100" kern="0" dirty="0" smtClean="0">
                  <a:solidFill>
                    <a:prstClr val="black"/>
                  </a:solidFill>
                </a:rPr>
                <a:t>　　　共聴施設等</a:t>
              </a:r>
              <a:endParaRPr kumimoji="0" lang="en-US" altLang="ja-JP" sz="1100" kern="0" dirty="0" smtClean="0">
                <a:solidFill>
                  <a:prstClr val="black"/>
                </a:solidFill>
              </a:endParaRPr>
            </a:p>
            <a:p>
              <a:pPr marL="266700" indent="-266700">
                <a:defRPr/>
              </a:pPr>
              <a:r>
                <a:rPr kumimoji="0" lang="ja-JP" altLang="en-US" sz="1100" kern="0" dirty="0">
                  <a:solidFill>
                    <a:prstClr val="black"/>
                  </a:solidFill>
                </a:rPr>
                <a:t>　 </a:t>
              </a:r>
              <a:r>
                <a:rPr kumimoji="0" lang="ja-JP" altLang="en-US" sz="1100" kern="0" dirty="0" smtClean="0">
                  <a:solidFill>
                    <a:prstClr val="black"/>
                  </a:solidFill>
                </a:rPr>
                <a:t>　　の整備</a:t>
              </a:r>
              <a:endParaRPr kumimoji="0" lang="en-US" altLang="ja-JP" sz="1100" kern="0" dirty="0" smtClean="0">
                <a:solidFill>
                  <a:prstClr val="black"/>
                </a:solidFill>
              </a:endParaRPr>
            </a:p>
          </p:txBody>
        </p:sp>
        <p:pic>
          <p:nvPicPr>
            <p:cNvPr id="33" name="Picture 29" descr="C:\Documents and Settings\011695\Local Settings\Temporary Internet Files\Content.IE5\YQESBEQP\MC90007912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7167" y="6074877"/>
              <a:ext cx="500211" cy="3512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546" descr="C:\Users\000599\Downloads\MC900149800.WM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82951" y="6146885"/>
              <a:ext cx="963846" cy="54588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47" descr="C:\Users\000599\Downloads\MC900149659.WM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3031" y="6290901"/>
              <a:ext cx="826729" cy="56709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9" descr="C:\Documents and Settings\011695\Local Settings\Temporary Internet Files\Content.IE5\YQESBEQP\MC90007912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3111" y="6362909"/>
              <a:ext cx="448719" cy="31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29" descr="C:\Documents and Settings\011695\Local Settings\Temporary Internet Files\Content.IE5\YQESBEQP\MC90007912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9135" y="6218893"/>
              <a:ext cx="448719" cy="3151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円/楕円 37"/>
            <p:cNvSpPr/>
            <p:nvPr/>
          </p:nvSpPr>
          <p:spPr>
            <a:xfrm rot="900000">
              <a:off x="6752285" y="5365212"/>
              <a:ext cx="1184761" cy="834723"/>
            </a:xfrm>
            <a:prstGeom prst="ellipse">
              <a:avLst/>
            </a:prstGeom>
            <a:no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cxnSp>
          <p:nvCxnSpPr>
            <p:cNvPr id="39" name="直線コネクタ 38"/>
            <p:cNvCxnSpPr>
              <a:endCxn id="390" idx="2"/>
            </p:cNvCxnSpPr>
            <p:nvPr/>
          </p:nvCxnSpPr>
          <p:spPr>
            <a:xfrm flipH="1" flipV="1">
              <a:off x="5117802" y="4443549"/>
              <a:ext cx="483270" cy="1001675"/>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sp>
          <p:nvSpPr>
            <p:cNvPr id="40" name="右カーブ矢印 39"/>
            <p:cNvSpPr/>
            <p:nvPr/>
          </p:nvSpPr>
          <p:spPr>
            <a:xfrm rot="7200000">
              <a:off x="6129539" y="3894983"/>
              <a:ext cx="574826" cy="2171623"/>
            </a:xfrm>
            <a:prstGeom prst="curved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ja-JP" altLang="en-US" dirty="0">
                <a:solidFill>
                  <a:prstClr val="black"/>
                </a:solidFill>
              </a:endParaRPr>
            </a:p>
          </p:txBody>
        </p:sp>
        <p:sp>
          <p:nvSpPr>
            <p:cNvPr id="41" name="テキスト ボックス 40"/>
            <p:cNvSpPr txBox="1"/>
            <p:nvPr/>
          </p:nvSpPr>
          <p:spPr>
            <a:xfrm>
              <a:off x="6027587" y="4625347"/>
              <a:ext cx="1018227" cy="271869"/>
            </a:xfrm>
            <a:prstGeom prst="rect">
              <a:avLst/>
            </a:prstGeom>
            <a:solidFill>
              <a:schemeClr val="bg1"/>
            </a:solidFill>
            <a:ln>
              <a:solidFill>
                <a:schemeClr val="tx1"/>
              </a:solidFill>
            </a:ln>
          </p:spPr>
          <p:txBody>
            <a:bodyPr wrap="none" rtlCol="0" anchor="ctr">
              <a:spAutoFit/>
            </a:bodyPr>
            <a:lstStyle/>
            <a:p>
              <a:pPr algn="ctr">
                <a:lnSpc>
                  <a:spcPts val="1400"/>
                </a:lnSpc>
              </a:pPr>
              <a:r>
                <a:rPr lang="ja-JP" altLang="en-US" sz="1300" dirty="0" smtClean="0">
                  <a:solidFill>
                    <a:prstClr val="black"/>
                  </a:solidFill>
                </a:rPr>
                <a:t>高台移転</a:t>
              </a:r>
              <a:r>
                <a:rPr lang="ja-JP" altLang="en-US" sz="1300" dirty="0">
                  <a:solidFill>
                    <a:prstClr val="black"/>
                  </a:solidFill>
                </a:rPr>
                <a:t>等</a:t>
              </a:r>
            </a:p>
          </p:txBody>
        </p:sp>
        <p:sp>
          <p:nvSpPr>
            <p:cNvPr id="42" name="テキスト ボックス 41"/>
            <p:cNvSpPr txBox="1"/>
            <p:nvPr/>
          </p:nvSpPr>
          <p:spPr>
            <a:xfrm>
              <a:off x="5480550" y="4957545"/>
              <a:ext cx="1565262" cy="430887"/>
            </a:xfrm>
            <a:prstGeom prst="rect">
              <a:avLst/>
            </a:prstGeom>
            <a:noFill/>
          </p:spPr>
          <p:txBody>
            <a:bodyPr wrap="square" rtlCol="0">
              <a:spAutoFit/>
            </a:bodyPr>
            <a:lstStyle/>
            <a:p>
              <a:pPr>
                <a:defRPr/>
              </a:pPr>
              <a:r>
                <a:rPr kumimoji="0" lang="ja-JP" altLang="en-US" sz="1100" kern="0" dirty="0" smtClean="0">
                  <a:solidFill>
                    <a:prstClr val="black"/>
                  </a:solidFill>
                </a:rPr>
                <a:t>　　　居住地向け</a:t>
              </a:r>
              <a:endParaRPr kumimoji="0" lang="en-US" altLang="ja-JP" sz="1100" kern="0" dirty="0" smtClean="0">
                <a:solidFill>
                  <a:prstClr val="black"/>
                </a:solidFill>
              </a:endParaRPr>
            </a:p>
            <a:p>
              <a:pPr>
                <a:defRPr/>
              </a:pPr>
              <a:r>
                <a:rPr kumimoji="0" lang="ja-JP" altLang="en-US" sz="1100" kern="0" dirty="0" smtClean="0">
                  <a:solidFill>
                    <a:prstClr val="black"/>
                  </a:solidFill>
                </a:rPr>
                <a:t>　　　通信基盤の整備</a:t>
              </a:r>
              <a:endParaRPr kumimoji="0" lang="en-US" altLang="ja-JP" sz="1100" kern="0" dirty="0" smtClean="0">
                <a:solidFill>
                  <a:prstClr val="black"/>
                </a:solidFill>
              </a:endParaRPr>
            </a:p>
          </p:txBody>
        </p:sp>
        <p:cxnSp>
          <p:nvCxnSpPr>
            <p:cNvPr id="43" name="直線コネクタ 42"/>
            <p:cNvCxnSpPr/>
            <p:nvPr/>
          </p:nvCxnSpPr>
          <p:spPr>
            <a:xfrm flipV="1">
              <a:off x="8536832" y="5020767"/>
              <a:ext cx="0" cy="567680"/>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a:endCxn id="125" idx="0"/>
            </p:cNvCxnSpPr>
            <p:nvPr/>
          </p:nvCxnSpPr>
          <p:spPr>
            <a:xfrm flipV="1">
              <a:off x="6347791" y="5208564"/>
              <a:ext cx="2176863" cy="609140"/>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49" name="直線コネクタ 48"/>
            <p:cNvCxnSpPr/>
            <p:nvPr/>
          </p:nvCxnSpPr>
          <p:spPr>
            <a:xfrm flipH="1" flipV="1">
              <a:off x="8536832" y="5164783"/>
              <a:ext cx="144016" cy="504056"/>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pic>
          <p:nvPicPr>
            <p:cNvPr id="50" name="Picture 2" descr="C:\Documents and Settings\002645\Local Settings\Temporary Internet Files\Content.IE5\YQL86PR4\MC90007912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85890" y="4197351"/>
              <a:ext cx="759491" cy="4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2" descr="C:\Documents and Settings\002645\Local Settings\Temporary Internet Files\Content.IE5\YQL86PR4\MC90007912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296093" y="4698372"/>
              <a:ext cx="814327" cy="449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2" descr="C:\Documents and Settings\002645\Local Settings\Temporary Internet Files\Content.IE5\YQL86PR4\MC900079129[1].wm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43965" y="5130420"/>
              <a:ext cx="742235" cy="409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直線コネクタ 52"/>
            <p:cNvCxnSpPr/>
            <p:nvPr/>
          </p:nvCxnSpPr>
          <p:spPr>
            <a:xfrm flipV="1">
              <a:off x="2808308" y="4722755"/>
              <a:ext cx="0" cy="783704"/>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4" name="Picture 544" descr="C:\Users\000599\Downloads\MC900311280.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79095" y="5786845"/>
              <a:ext cx="643747" cy="494845"/>
            </a:xfrm>
            <a:prstGeom prst="rect">
              <a:avLst/>
            </a:prstGeom>
            <a:noFill/>
            <a:extLst>
              <a:ext uri="{909E8E84-426E-40DD-AFC4-6F175D3DCCD1}">
                <a14:hiddenFill xmlns:a14="http://schemas.microsoft.com/office/drawing/2010/main">
                  <a:solidFill>
                    <a:srgbClr val="FFFFFF"/>
                  </a:solidFill>
                </a14:hiddenFill>
              </a:ext>
            </a:extLst>
          </p:spPr>
        </p:pic>
        <p:cxnSp>
          <p:nvCxnSpPr>
            <p:cNvPr id="55" name="直線コネクタ 54"/>
            <p:cNvCxnSpPr/>
            <p:nvPr/>
          </p:nvCxnSpPr>
          <p:spPr>
            <a:xfrm flipV="1">
              <a:off x="3888428" y="4578739"/>
              <a:ext cx="0" cy="711696"/>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56" name="グループ化 561"/>
            <p:cNvGrpSpPr>
              <a:grpSpLocks/>
            </p:cNvGrpSpPr>
            <p:nvPr/>
          </p:nvGrpSpPr>
          <p:grpSpPr bwMode="auto">
            <a:xfrm rot="10800000" flipV="1">
              <a:off x="3744412" y="4650747"/>
              <a:ext cx="298512" cy="194529"/>
              <a:chOff x="2736261" y="2624601"/>
              <a:chExt cx="165920" cy="125989"/>
            </a:xfrm>
          </p:grpSpPr>
          <p:sp>
            <p:nvSpPr>
              <p:cNvPr id="403" name="Rectangle 828"/>
              <p:cNvSpPr>
                <a:spLocks noChangeArrowheads="1"/>
              </p:cNvSpPr>
              <p:nvPr/>
            </p:nvSpPr>
            <p:spPr bwMode="auto">
              <a:xfrm>
                <a:off x="2752393" y="2624601"/>
                <a:ext cx="133658" cy="74993"/>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04" name="Rectangle 829"/>
              <p:cNvSpPr>
                <a:spLocks noChangeArrowheads="1"/>
              </p:cNvSpPr>
              <p:nvPr/>
            </p:nvSpPr>
            <p:spPr bwMode="auto">
              <a:xfrm>
                <a:off x="2752393" y="2624601"/>
                <a:ext cx="133658" cy="7499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05" name="Rectangle 830"/>
              <p:cNvSpPr>
                <a:spLocks noChangeArrowheads="1"/>
              </p:cNvSpPr>
              <p:nvPr/>
            </p:nvSpPr>
            <p:spPr bwMode="auto">
              <a:xfrm>
                <a:off x="2747784" y="2699594"/>
                <a:ext cx="142876"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06" name="Rectangle 831"/>
              <p:cNvSpPr>
                <a:spLocks noChangeArrowheads="1"/>
              </p:cNvSpPr>
              <p:nvPr/>
            </p:nvSpPr>
            <p:spPr bwMode="auto">
              <a:xfrm>
                <a:off x="2747784" y="2699594"/>
                <a:ext cx="142876"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07" name="Rectangle 832"/>
              <p:cNvSpPr>
                <a:spLocks noChangeArrowheads="1"/>
              </p:cNvSpPr>
              <p:nvPr/>
            </p:nvSpPr>
            <p:spPr bwMode="auto">
              <a:xfrm>
                <a:off x="2768524" y="2726591"/>
                <a:ext cx="13827"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08" name="Rectangle 833"/>
              <p:cNvSpPr>
                <a:spLocks noChangeArrowheads="1"/>
              </p:cNvSpPr>
              <p:nvPr/>
            </p:nvSpPr>
            <p:spPr bwMode="auto">
              <a:xfrm>
                <a:off x="2768524" y="2726591"/>
                <a:ext cx="13827"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09" name="Rectangle 835"/>
              <p:cNvSpPr>
                <a:spLocks noChangeArrowheads="1"/>
              </p:cNvSpPr>
              <p:nvPr/>
            </p:nvSpPr>
            <p:spPr bwMode="auto">
              <a:xfrm>
                <a:off x="2886051" y="2645598"/>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10" name="Rectangle 836"/>
              <p:cNvSpPr>
                <a:spLocks noChangeArrowheads="1"/>
              </p:cNvSpPr>
              <p:nvPr/>
            </p:nvSpPr>
            <p:spPr bwMode="auto">
              <a:xfrm>
                <a:off x="2886051" y="2645598"/>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11" name="Rectangle 837"/>
              <p:cNvSpPr>
                <a:spLocks noChangeArrowheads="1"/>
              </p:cNvSpPr>
              <p:nvPr/>
            </p:nvSpPr>
            <p:spPr bwMode="auto">
              <a:xfrm>
                <a:off x="2736261" y="2642599"/>
                <a:ext cx="16132" cy="23998"/>
              </a:xfrm>
              <a:prstGeom prst="rect">
                <a:avLst/>
              </a:prstGeom>
              <a:solidFill>
                <a:srgbClr val="FFFFFF"/>
              </a:solidFill>
              <a:ln w="9525">
                <a:solidFill>
                  <a:srgbClr val="FF0000"/>
                </a:solidFill>
                <a:miter lim="800000"/>
                <a:headEnd/>
                <a:tailEnd/>
              </a:ln>
            </p:spPr>
            <p:txBody>
              <a:bodyPr/>
              <a:lstStyle/>
              <a:p>
                <a:endParaRPr lang="ja-JP" altLang="en-US" dirty="0">
                  <a:solidFill>
                    <a:prstClr val="black"/>
                  </a:solidFill>
                </a:endParaRPr>
              </a:p>
            </p:txBody>
          </p:sp>
          <p:sp>
            <p:nvSpPr>
              <p:cNvPr id="412" name="Rectangle 838"/>
              <p:cNvSpPr>
                <a:spLocks noChangeArrowheads="1"/>
              </p:cNvSpPr>
              <p:nvPr/>
            </p:nvSpPr>
            <p:spPr bwMode="auto">
              <a:xfrm>
                <a:off x="2736261" y="2642599"/>
                <a:ext cx="16132" cy="239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13" name="Rectangle 839"/>
              <p:cNvSpPr>
                <a:spLocks noChangeArrowheads="1"/>
              </p:cNvSpPr>
              <p:nvPr/>
            </p:nvSpPr>
            <p:spPr bwMode="auto">
              <a:xfrm>
                <a:off x="2860701"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14" name="Rectangle 840"/>
              <p:cNvSpPr>
                <a:spLocks noChangeArrowheads="1"/>
              </p:cNvSpPr>
              <p:nvPr/>
            </p:nvSpPr>
            <p:spPr bwMode="auto">
              <a:xfrm>
                <a:off x="2860701"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15" name="Rectangle 841"/>
              <p:cNvSpPr>
                <a:spLocks noChangeArrowheads="1"/>
              </p:cNvSpPr>
              <p:nvPr/>
            </p:nvSpPr>
            <p:spPr bwMode="auto">
              <a:xfrm>
                <a:off x="2830744" y="2723591"/>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16" name="Rectangle 842"/>
              <p:cNvSpPr>
                <a:spLocks noChangeArrowheads="1"/>
              </p:cNvSpPr>
              <p:nvPr/>
            </p:nvSpPr>
            <p:spPr bwMode="auto">
              <a:xfrm>
                <a:off x="2830744" y="2723591"/>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17" name="Rectangle 843"/>
              <p:cNvSpPr>
                <a:spLocks noChangeArrowheads="1"/>
              </p:cNvSpPr>
              <p:nvPr/>
            </p:nvSpPr>
            <p:spPr bwMode="auto">
              <a:xfrm>
                <a:off x="2796176"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18" name="Rectangle 844"/>
              <p:cNvSpPr>
                <a:spLocks noChangeArrowheads="1"/>
              </p:cNvSpPr>
              <p:nvPr/>
            </p:nvSpPr>
            <p:spPr bwMode="auto">
              <a:xfrm>
                <a:off x="2796176"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19" name="Rectangle 1195"/>
              <p:cNvSpPr>
                <a:spLocks noChangeArrowheads="1"/>
              </p:cNvSpPr>
              <p:nvPr/>
            </p:nvSpPr>
            <p:spPr bwMode="auto">
              <a:xfrm>
                <a:off x="2752393" y="2624601"/>
                <a:ext cx="133658" cy="74992"/>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20" name="Rectangle 1196"/>
              <p:cNvSpPr>
                <a:spLocks noChangeArrowheads="1"/>
              </p:cNvSpPr>
              <p:nvPr/>
            </p:nvSpPr>
            <p:spPr bwMode="auto">
              <a:xfrm>
                <a:off x="2752393" y="2624601"/>
                <a:ext cx="133658" cy="7499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21" name="Rectangle 1197"/>
              <p:cNvSpPr>
                <a:spLocks noChangeArrowheads="1"/>
              </p:cNvSpPr>
              <p:nvPr/>
            </p:nvSpPr>
            <p:spPr bwMode="auto">
              <a:xfrm>
                <a:off x="2747784" y="2699593"/>
                <a:ext cx="142876"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22" name="Rectangle 1198"/>
              <p:cNvSpPr>
                <a:spLocks noChangeArrowheads="1"/>
              </p:cNvSpPr>
              <p:nvPr/>
            </p:nvSpPr>
            <p:spPr bwMode="auto">
              <a:xfrm>
                <a:off x="2747784" y="2699593"/>
                <a:ext cx="142876"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23" name="Rectangle 1199"/>
              <p:cNvSpPr>
                <a:spLocks noChangeArrowheads="1"/>
              </p:cNvSpPr>
              <p:nvPr/>
            </p:nvSpPr>
            <p:spPr bwMode="auto">
              <a:xfrm>
                <a:off x="2768523" y="2726592"/>
                <a:ext cx="13827"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24" name="Rectangle 1200"/>
              <p:cNvSpPr>
                <a:spLocks noChangeArrowheads="1"/>
              </p:cNvSpPr>
              <p:nvPr/>
            </p:nvSpPr>
            <p:spPr bwMode="auto">
              <a:xfrm>
                <a:off x="2768523" y="2726592"/>
                <a:ext cx="13827"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25" name="Rectangle 1201"/>
              <p:cNvSpPr>
                <a:spLocks noChangeArrowheads="1"/>
              </p:cNvSpPr>
              <p:nvPr/>
            </p:nvSpPr>
            <p:spPr bwMode="auto">
              <a:xfrm>
                <a:off x="2886051" y="2645598"/>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26" name="Rectangle 1202"/>
              <p:cNvSpPr>
                <a:spLocks noChangeArrowheads="1"/>
              </p:cNvSpPr>
              <p:nvPr/>
            </p:nvSpPr>
            <p:spPr bwMode="auto">
              <a:xfrm>
                <a:off x="2886051" y="2645598"/>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27" name="Rectangle 1203"/>
              <p:cNvSpPr>
                <a:spLocks noChangeArrowheads="1"/>
              </p:cNvSpPr>
              <p:nvPr/>
            </p:nvSpPr>
            <p:spPr bwMode="auto">
              <a:xfrm>
                <a:off x="2736261" y="2642599"/>
                <a:ext cx="16132" cy="23998"/>
              </a:xfrm>
              <a:prstGeom prst="rect">
                <a:avLst/>
              </a:prstGeom>
              <a:solidFill>
                <a:srgbClr val="FFFFFF"/>
              </a:solidFill>
              <a:ln w="9525">
                <a:solidFill>
                  <a:srgbClr val="FF0000"/>
                </a:solidFill>
                <a:miter lim="800000"/>
                <a:headEnd/>
                <a:tailEnd/>
              </a:ln>
            </p:spPr>
            <p:txBody>
              <a:bodyPr/>
              <a:lstStyle/>
              <a:p>
                <a:endParaRPr lang="ja-JP" altLang="en-US" dirty="0">
                  <a:solidFill>
                    <a:prstClr val="black"/>
                  </a:solidFill>
                </a:endParaRPr>
              </a:p>
            </p:txBody>
          </p:sp>
          <p:sp>
            <p:nvSpPr>
              <p:cNvPr id="428" name="Rectangle 1204"/>
              <p:cNvSpPr>
                <a:spLocks noChangeArrowheads="1"/>
              </p:cNvSpPr>
              <p:nvPr/>
            </p:nvSpPr>
            <p:spPr bwMode="auto">
              <a:xfrm>
                <a:off x="2736261" y="2642599"/>
                <a:ext cx="16132" cy="239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29" name="Rectangle 1205"/>
              <p:cNvSpPr>
                <a:spLocks noChangeArrowheads="1"/>
              </p:cNvSpPr>
              <p:nvPr/>
            </p:nvSpPr>
            <p:spPr bwMode="auto">
              <a:xfrm>
                <a:off x="2860701"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30" name="Rectangle 1206"/>
              <p:cNvSpPr>
                <a:spLocks noChangeArrowheads="1"/>
              </p:cNvSpPr>
              <p:nvPr/>
            </p:nvSpPr>
            <p:spPr bwMode="auto">
              <a:xfrm>
                <a:off x="2860701"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31" name="Rectangle 1207"/>
              <p:cNvSpPr>
                <a:spLocks noChangeArrowheads="1"/>
              </p:cNvSpPr>
              <p:nvPr/>
            </p:nvSpPr>
            <p:spPr bwMode="auto">
              <a:xfrm>
                <a:off x="2830744" y="2723591"/>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32" name="Rectangle 1208"/>
              <p:cNvSpPr>
                <a:spLocks noChangeArrowheads="1"/>
              </p:cNvSpPr>
              <p:nvPr/>
            </p:nvSpPr>
            <p:spPr bwMode="auto">
              <a:xfrm>
                <a:off x="2830744" y="2723591"/>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33" name="Rectangle 1209"/>
              <p:cNvSpPr>
                <a:spLocks noChangeArrowheads="1"/>
              </p:cNvSpPr>
              <p:nvPr/>
            </p:nvSpPr>
            <p:spPr bwMode="auto">
              <a:xfrm>
                <a:off x="2796176"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34" name="Rectangle 1210"/>
              <p:cNvSpPr>
                <a:spLocks noChangeArrowheads="1"/>
              </p:cNvSpPr>
              <p:nvPr/>
            </p:nvSpPr>
            <p:spPr bwMode="auto">
              <a:xfrm>
                <a:off x="2796176"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35" name="Rectangle 1211"/>
              <p:cNvSpPr>
                <a:spLocks noChangeArrowheads="1"/>
              </p:cNvSpPr>
              <p:nvPr/>
            </p:nvSpPr>
            <p:spPr bwMode="auto">
              <a:xfrm>
                <a:off x="2752393" y="2624601"/>
                <a:ext cx="133658" cy="74992"/>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36" name="Rectangle 1212"/>
              <p:cNvSpPr>
                <a:spLocks noChangeArrowheads="1"/>
              </p:cNvSpPr>
              <p:nvPr/>
            </p:nvSpPr>
            <p:spPr bwMode="auto">
              <a:xfrm>
                <a:off x="2752393" y="2624601"/>
                <a:ext cx="133658" cy="7499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37" name="Rectangle 1213"/>
              <p:cNvSpPr>
                <a:spLocks noChangeArrowheads="1"/>
              </p:cNvSpPr>
              <p:nvPr/>
            </p:nvSpPr>
            <p:spPr bwMode="auto">
              <a:xfrm>
                <a:off x="2747784" y="2699593"/>
                <a:ext cx="142876"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38" name="Rectangle 1214"/>
              <p:cNvSpPr>
                <a:spLocks noChangeArrowheads="1"/>
              </p:cNvSpPr>
              <p:nvPr/>
            </p:nvSpPr>
            <p:spPr bwMode="auto">
              <a:xfrm>
                <a:off x="2747784" y="2699593"/>
                <a:ext cx="142876"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39" name="Rectangle 1215"/>
              <p:cNvSpPr>
                <a:spLocks noChangeArrowheads="1"/>
              </p:cNvSpPr>
              <p:nvPr/>
            </p:nvSpPr>
            <p:spPr bwMode="auto">
              <a:xfrm>
                <a:off x="2768523" y="2726592"/>
                <a:ext cx="13827"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40" name="Rectangle 1216"/>
              <p:cNvSpPr>
                <a:spLocks noChangeArrowheads="1"/>
              </p:cNvSpPr>
              <p:nvPr/>
            </p:nvSpPr>
            <p:spPr bwMode="auto">
              <a:xfrm>
                <a:off x="2768523" y="2726592"/>
                <a:ext cx="13827"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41" name="Rectangle 1217"/>
              <p:cNvSpPr>
                <a:spLocks noChangeArrowheads="1"/>
              </p:cNvSpPr>
              <p:nvPr/>
            </p:nvSpPr>
            <p:spPr bwMode="auto">
              <a:xfrm>
                <a:off x="2886051" y="2645598"/>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42" name="Rectangle 1218"/>
              <p:cNvSpPr>
                <a:spLocks noChangeArrowheads="1"/>
              </p:cNvSpPr>
              <p:nvPr/>
            </p:nvSpPr>
            <p:spPr bwMode="auto">
              <a:xfrm>
                <a:off x="2886051" y="2645598"/>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43" name="Rectangle 1219"/>
              <p:cNvSpPr>
                <a:spLocks noChangeArrowheads="1"/>
              </p:cNvSpPr>
              <p:nvPr/>
            </p:nvSpPr>
            <p:spPr bwMode="auto">
              <a:xfrm>
                <a:off x="2736261" y="2642599"/>
                <a:ext cx="16132" cy="23998"/>
              </a:xfrm>
              <a:prstGeom prst="rect">
                <a:avLst/>
              </a:prstGeom>
              <a:solidFill>
                <a:srgbClr val="FFFFFF"/>
              </a:solidFill>
              <a:ln w="9525">
                <a:solidFill>
                  <a:srgbClr val="FF0000"/>
                </a:solidFill>
                <a:miter lim="800000"/>
                <a:headEnd/>
                <a:tailEnd/>
              </a:ln>
            </p:spPr>
            <p:txBody>
              <a:bodyPr/>
              <a:lstStyle/>
              <a:p>
                <a:endParaRPr lang="ja-JP" altLang="en-US" dirty="0">
                  <a:solidFill>
                    <a:prstClr val="black"/>
                  </a:solidFill>
                </a:endParaRPr>
              </a:p>
            </p:txBody>
          </p:sp>
          <p:sp>
            <p:nvSpPr>
              <p:cNvPr id="444" name="Rectangle 1220"/>
              <p:cNvSpPr>
                <a:spLocks noChangeArrowheads="1"/>
              </p:cNvSpPr>
              <p:nvPr/>
            </p:nvSpPr>
            <p:spPr bwMode="auto">
              <a:xfrm>
                <a:off x="2736261" y="2642599"/>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45" name="Rectangle 1221"/>
              <p:cNvSpPr>
                <a:spLocks noChangeArrowheads="1"/>
              </p:cNvSpPr>
              <p:nvPr/>
            </p:nvSpPr>
            <p:spPr bwMode="auto">
              <a:xfrm>
                <a:off x="2860701"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46" name="Rectangle 1222"/>
              <p:cNvSpPr>
                <a:spLocks noChangeArrowheads="1"/>
              </p:cNvSpPr>
              <p:nvPr/>
            </p:nvSpPr>
            <p:spPr bwMode="auto">
              <a:xfrm>
                <a:off x="2860701"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47" name="Rectangle 1223"/>
              <p:cNvSpPr>
                <a:spLocks noChangeArrowheads="1"/>
              </p:cNvSpPr>
              <p:nvPr/>
            </p:nvSpPr>
            <p:spPr bwMode="auto">
              <a:xfrm>
                <a:off x="2830744" y="2723591"/>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48" name="Rectangle 1224"/>
              <p:cNvSpPr>
                <a:spLocks noChangeArrowheads="1"/>
              </p:cNvSpPr>
              <p:nvPr/>
            </p:nvSpPr>
            <p:spPr bwMode="auto">
              <a:xfrm>
                <a:off x="2830744" y="2723591"/>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49" name="Rectangle 1225"/>
              <p:cNvSpPr>
                <a:spLocks noChangeArrowheads="1"/>
              </p:cNvSpPr>
              <p:nvPr/>
            </p:nvSpPr>
            <p:spPr bwMode="auto">
              <a:xfrm>
                <a:off x="2796176"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50" name="Rectangle 1226"/>
              <p:cNvSpPr>
                <a:spLocks noChangeArrowheads="1"/>
              </p:cNvSpPr>
              <p:nvPr/>
            </p:nvSpPr>
            <p:spPr bwMode="auto">
              <a:xfrm>
                <a:off x="2796176"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grpSp>
        <p:cxnSp>
          <p:nvCxnSpPr>
            <p:cNvPr id="57" name="直線コネクタ 56"/>
            <p:cNvCxnSpPr/>
            <p:nvPr/>
          </p:nvCxnSpPr>
          <p:spPr>
            <a:xfrm flipH="1" flipV="1">
              <a:off x="5579095" y="5426805"/>
              <a:ext cx="789002" cy="386280"/>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58" name="直線コネクタ 57"/>
            <p:cNvCxnSpPr/>
            <p:nvPr/>
          </p:nvCxnSpPr>
          <p:spPr>
            <a:xfrm flipV="1">
              <a:off x="6371183" y="5642829"/>
              <a:ext cx="0" cy="423664"/>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59"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409005" y="3617908"/>
              <a:ext cx="432500" cy="38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 name="Picture 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4726765" y="3621299"/>
              <a:ext cx="432500" cy="380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テキスト ボックス 60"/>
            <p:cNvSpPr txBox="1"/>
            <p:nvPr/>
          </p:nvSpPr>
          <p:spPr>
            <a:xfrm>
              <a:off x="2384768" y="6045199"/>
              <a:ext cx="1577632" cy="495301"/>
            </a:xfrm>
            <a:prstGeom prst="wedgeRoundRectCallout">
              <a:avLst>
                <a:gd name="adj1" fmla="val -9937"/>
                <a:gd name="adj2" fmla="val -132206"/>
                <a:gd name="adj3" fmla="val 16667"/>
              </a:avLst>
            </a:prstGeom>
            <a:ln/>
          </p:spPr>
          <p:style>
            <a:lnRef idx="1">
              <a:schemeClr val="accent2"/>
            </a:lnRef>
            <a:fillRef idx="2">
              <a:schemeClr val="accent2"/>
            </a:fillRef>
            <a:effectRef idx="1">
              <a:schemeClr val="accent2"/>
            </a:effectRef>
            <a:fontRef idx="minor">
              <a:schemeClr val="dk1"/>
            </a:fontRef>
          </p:style>
          <p:txBody>
            <a:bodyPr wrap="square" rtlCol="0" anchor="ctr" anchorCtr="0">
              <a:noAutofit/>
            </a:bodyPr>
            <a:lstStyle/>
            <a:p>
              <a:pPr algn="ctr">
                <a:defRPr/>
              </a:pPr>
              <a:r>
                <a:rPr kumimoji="0" lang="ja-JP" altLang="en-US" sz="1200" kern="0" dirty="0" smtClean="0">
                  <a:solidFill>
                    <a:prstClr val="black"/>
                  </a:solidFill>
                  <a:latin typeface="HGPｺﾞｼｯｸE" pitchFamily="50" charset="-128"/>
                  <a:ea typeface="HGPｺﾞｼｯｸE" pitchFamily="50" charset="-128"/>
                </a:rPr>
                <a:t>新たな街づくりを</a:t>
              </a:r>
              <a:endParaRPr kumimoji="0" lang="en-US" altLang="ja-JP" sz="1200" kern="0" dirty="0" smtClean="0">
                <a:solidFill>
                  <a:prstClr val="black"/>
                </a:solidFill>
                <a:latin typeface="HGPｺﾞｼｯｸE" pitchFamily="50" charset="-128"/>
                <a:ea typeface="HGPｺﾞｼｯｸE" pitchFamily="50" charset="-128"/>
              </a:endParaRPr>
            </a:p>
            <a:p>
              <a:pPr algn="ctr">
                <a:defRPr/>
              </a:pPr>
              <a:r>
                <a:rPr kumimoji="0" lang="ja-JP" altLang="en-US" sz="1200" kern="0" dirty="0" smtClean="0">
                  <a:solidFill>
                    <a:prstClr val="black"/>
                  </a:solidFill>
                  <a:latin typeface="HGPｺﾞｼｯｸE" pitchFamily="50" charset="-128"/>
                  <a:ea typeface="HGPｺﾞｼｯｸE" pitchFamily="50" charset="-128"/>
                </a:rPr>
                <a:t>行う地域</a:t>
              </a:r>
              <a:endParaRPr kumimoji="0" lang="en-US" altLang="ja-JP" sz="1200" kern="0" dirty="0" smtClean="0">
                <a:solidFill>
                  <a:prstClr val="black"/>
                </a:solidFill>
                <a:latin typeface="HGPｺﾞｼｯｸE" pitchFamily="50" charset="-128"/>
                <a:ea typeface="HGPｺﾞｼｯｸE" pitchFamily="50" charset="-128"/>
              </a:endParaRPr>
            </a:p>
          </p:txBody>
        </p:sp>
        <p:cxnSp>
          <p:nvCxnSpPr>
            <p:cNvPr id="62" name="直線コネクタ 61"/>
            <p:cNvCxnSpPr/>
            <p:nvPr/>
          </p:nvCxnSpPr>
          <p:spPr>
            <a:xfrm flipH="1">
              <a:off x="5146377" y="3962400"/>
              <a:ext cx="98723" cy="443050"/>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2238375" y="4651375"/>
              <a:ext cx="168275" cy="342900"/>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cxnSp>
          <p:nvCxnSpPr>
            <p:cNvPr id="64" name="直線コネクタ 63"/>
            <p:cNvCxnSpPr/>
            <p:nvPr/>
          </p:nvCxnSpPr>
          <p:spPr>
            <a:xfrm flipV="1">
              <a:off x="2232244" y="4866771"/>
              <a:ext cx="0" cy="783704"/>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65"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2306431" y="4266566"/>
              <a:ext cx="241824" cy="49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6" name="直線コネクタ 65"/>
            <p:cNvCxnSpPr/>
            <p:nvPr/>
          </p:nvCxnSpPr>
          <p:spPr>
            <a:xfrm flipV="1">
              <a:off x="5112564" y="4218699"/>
              <a:ext cx="0" cy="639688"/>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67" name="グループ化 561"/>
            <p:cNvGrpSpPr>
              <a:grpSpLocks/>
            </p:cNvGrpSpPr>
            <p:nvPr/>
          </p:nvGrpSpPr>
          <p:grpSpPr bwMode="auto">
            <a:xfrm rot="10800000" flipV="1">
              <a:off x="4968548" y="4290707"/>
              <a:ext cx="298512" cy="194529"/>
              <a:chOff x="2736261" y="2624601"/>
              <a:chExt cx="165920" cy="125989"/>
            </a:xfrm>
          </p:grpSpPr>
          <p:sp>
            <p:nvSpPr>
              <p:cNvPr id="355" name="Rectangle 828"/>
              <p:cNvSpPr>
                <a:spLocks noChangeArrowheads="1"/>
              </p:cNvSpPr>
              <p:nvPr/>
            </p:nvSpPr>
            <p:spPr bwMode="auto">
              <a:xfrm>
                <a:off x="2752393" y="2624601"/>
                <a:ext cx="133658" cy="74993"/>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56" name="Rectangle 829"/>
              <p:cNvSpPr>
                <a:spLocks noChangeArrowheads="1"/>
              </p:cNvSpPr>
              <p:nvPr/>
            </p:nvSpPr>
            <p:spPr bwMode="auto">
              <a:xfrm>
                <a:off x="2752393" y="2624601"/>
                <a:ext cx="133658" cy="7499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57" name="Rectangle 830"/>
              <p:cNvSpPr>
                <a:spLocks noChangeArrowheads="1"/>
              </p:cNvSpPr>
              <p:nvPr/>
            </p:nvSpPr>
            <p:spPr bwMode="auto">
              <a:xfrm>
                <a:off x="2747784" y="2699594"/>
                <a:ext cx="142876"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58" name="Rectangle 831"/>
              <p:cNvSpPr>
                <a:spLocks noChangeArrowheads="1"/>
              </p:cNvSpPr>
              <p:nvPr/>
            </p:nvSpPr>
            <p:spPr bwMode="auto">
              <a:xfrm>
                <a:off x="2747784" y="2699594"/>
                <a:ext cx="142876"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59" name="Rectangle 832"/>
              <p:cNvSpPr>
                <a:spLocks noChangeArrowheads="1"/>
              </p:cNvSpPr>
              <p:nvPr/>
            </p:nvSpPr>
            <p:spPr bwMode="auto">
              <a:xfrm>
                <a:off x="2768524" y="2726591"/>
                <a:ext cx="13827"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60" name="Rectangle 833"/>
              <p:cNvSpPr>
                <a:spLocks noChangeArrowheads="1"/>
              </p:cNvSpPr>
              <p:nvPr/>
            </p:nvSpPr>
            <p:spPr bwMode="auto">
              <a:xfrm>
                <a:off x="2768524" y="2726591"/>
                <a:ext cx="13827"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61" name="Rectangle 835"/>
              <p:cNvSpPr>
                <a:spLocks noChangeArrowheads="1"/>
              </p:cNvSpPr>
              <p:nvPr/>
            </p:nvSpPr>
            <p:spPr bwMode="auto">
              <a:xfrm>
                <a:off x="2886051" y="2645598"/>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62" name="Rectangle 836"/>
              <p:cNvSpPr>
                <a:spLocks noChangeArrowheads="1"/>
              </p:cNvSpPr>
              <p:nvPr/>
            </p:nvSpPr>
            <p:spPr bwMode="auto">
              <a:xfrm>
                <a:off x="2886051" y="2645598"/>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63" name="Rectangle 837"/>
              <p:cNvSpPr>
                <a:spLocks noChangeArrowheads="1"/>
              </p:cNvSpPr>
              <p:nvPr/>
            </p:nvSpPr>
            <p:spPr bwMode="auto">
              <a:xfrm>
                <a:off x="2736261" y="2642599"/>
                <a:ext cx="16132" cy="23998"/>
              </a:xfrm>
              <a:prstGeom prst="rect">
                <a:avLst/>
              </a:prstGeom>
              <a:solidFill>
                <a:srgbClr val="FFFFFF"/>
              </a:solidFill>
              <a:ln w="9525">
                <a:solidFill>
                  <a:srgbClr val="FF0000"/>
                </a:solidFill>
                <a:miter lim="800000"/>
                <a:headEnd/>
                <a:tailEnd/>
              </a:ln>
            </p:spPr>
            <p:txBody>
              <a:bodyPr/>
              <a:lstStyle/>
              <a:p>
                <a:endParaRPr lang="ja-JP" altLang="en-US" dirty="0">
                  <a:solidFill>
                    <a:prstClr val="black"/>
                  </a:solidFill>
                </a:endParaRPr>
              </a:p>
            </p:txBody>
          </p:sp>
          <p:sp>
            <p:nvSpPr>
              <p:cNvPr id="364" name="Rectangle 838"/>
              <p:cNvSpPr>
                <a:spLocks noChangeArrowheads="1"/>
              </p:cNvSpPr>
              <p:nvPr/>
            </p:nvSpPr>
            <p:spPr bwMode="auto">
              <a:xfrm>
                <a:off x="2736261" y="2642599"/>
                <a:ext cx="16132" cy="239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65" name="Rectangle 839"/>
              <p:cNvSpPr>
                <a:spLocks noChangeArrowheads="1"/>
              </p:cNvSpPr>
              <p:nvPr/>
            </p:nvSpPr>
            <p:spPr bwMode="auto">
              <a:xfrm>
                <a:off x="2860701"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66" name="Rectangle 840"/>
              <p:cNvSpPr>
                <a:spLocks noChangeArrowheads="1"/>
              </p:cNvSpPr>
              <p:nvPr/>
            </p:nvSpPr>
            <p:spPr bwMode="auto">
              <a:xfrm>
                <a:off x="2860701"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67" name="Rectangle 841"/>
              <p:cNvSpPr>
                <a:spLocks noChangeArrowheads="1"/>
              </p:cNvSpPr>
              <p:nvPr/>
            </p:nvSpPr>
            <p:spPr bwMode="auto">
              <a:xfrm>
                <a:off x="2830744" y="2723591"/>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68" name="Rectangle 842"/>
              <p:cNvSpPr>
                <a:spLocks noChangeArrowheads="1"/>
              </p:cNvSpPr>
              <p:nvPr/>
            </p:nvSpPr>
            <p:spPr bwMode="auto">
              <a:xfrm>
                <a:off x="2830744" y="2723591"/>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69" name="Rectangle 843"/>
              <p:cNvSpPr>
                <a:spLocks noChangeArrowheads="1"/>
              </p:cNvSpPr>
              <p:nvPr/>
            </p:nvSpPr>
            <p:spPr bwMode="auto">
              <a:xfrm>
                <a:off x="2796176"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70" name="Rectangle 844"/>
              <p:cNvSpPr>
                <a:spLocks noChangeArrowheads="1"/>
              </p:cNvSpPr>
              <p:nvPr/>
            </p:nvSpPr>
            <p:spPr bwMode="auto">
              <a:xfrm>
                <a:off x="2796176"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71" name="Rectangle 1195"/>
              <p:cNvSpPr>
                <a:spLocks noChangeArrowheads="1"/>
              </p:cNvSpPr>
              <p:nvPr/>
            </p:nvSpPr>
            <p:spPr bwMode="auto">
              <a:xfrm>
                <a:off x="2752393" y="2624601"/>
                <a:ext cx="133658" cy="74992"/>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72" name="Rectangle 1196"/>
              <p:cNvSpPr>
                <a:spLocks noChangeArrowheads="1"/>
              </p:cNvSpPr>
              <p:nvPr/>
            </p:nvSpPr>
            <p:spPr bwMode="auto">
              <a:xfrm>
                <a:off x="2752393" y="2624601"/>
                <a:ext cx="133658" cy="7499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73" name="Rectangle 1197"/>
              <p:cNvSpPr>
                <a:spLocks noChangeArrowheads="1"/>
              </p:cNvSpPr>
              <p:nvPr/>
            </p:nvSpPr>
            <p:spPr bwMode="auto">
              <a:xfrm>
                <a:off x="2747784" y="2699593"/>
                <a:ext cx="142876"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74" name="Rectangle 1198"/>
              <p:cNvSpPr>
                <a:spLocks noChangeArrowheads="1"/>
              </p:cNvSpPr>
              <p:nvPr/>
            </p:nvSpPr>
            <p:spPr bwMode="auto">
              <a:xfrm>
                <a:off x="2747784" y="2699593"/>
                <a:ext cx="142876"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75" name="Rectangle 1199"/>
              <p:cNvSpPr>
                <a:spLocks noChangeArrowheads="1"/>
              </p:cNvSpPr>
              <p:nvPr/>
            </p:nvSpPr>
            <p:spPr bwMode="auto">
              <a:xfrm>
                <a:off x="2768523" y="2726592"/>
                <a:ext cx="13827"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76" name="Rectangle 1200"/>
              <p:cNvSpPr>
                <a:spLocks noChangeArrowheads="1"/>
              </p:cNvSpPr>
              <p:nvPr/>
            </p:nvSpPr>
            <p:spPr bwMode="auto">
              <a:xfrm>
                <a:off x="2768523" y="2726592"/>
                <a:ext cx="13827"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77" name="Rectangle 1201"/>
              <p:cNvSpPr>
                <a:spLocks noChangeArrowheads="1"/>
              </p:cNvSpPr>
              <p:nvPr/>
            </p:nvSpPr>
            <p:spPr bwMode="auto">
              <a:xfrm>
                <a:off x="2886051" y="2645598"/>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78" name="Rectangle 1202"/>
              <p:cNvSpPr>
                <a:spLocks noChangeArrowheads="1"/>
              </p:cNvSpPr>
              <p:nvPr/>
            </p:nvSpPr>
            <p:spPr bwMode="auto">
              <a:xfrm>
                <a:off x="2886051" y="2645598"/>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79" name="Rectangle 1203"/>
              <p:cNvSpPr>
                <a:spLocks noChangeArrowheads="1"/>
              </p:cNvSpPr>
              <p:nvPr/>
            </p:nvSpPr>
            <p:spPr bwMode="auto">
              <a:xfrm>
                <a:off x="2736261" y="2642599"/>
                <a:ext cx="16132" cy="23998"/>
              </a:xfrm>
              <a:prstGeom prst="rect">
                <a:avLst/>
              </a:prstGeom>
              <a:solidFill>
                <a:srgbClr val="FFFFFF"/>
              </a:solidFill>
              <a:ln w="9525">
                <a:solidFill>
                  <a:srgbClr val="FF0000"/>
                </a:solidFill>
                <a:miter lim="800000"/>
                <a:headEnd/>
                <a:tailEnd/>
              </a:ln>
            </p:spPr>
            <p:txBody>
              <a:bodyPr/>
              <a:lstStyle/>
              <a:p>
                <a:endParaRPr lang="ja-JP" altLang="en-US" dirty="0">
                  <a:solidFill>
                    <a:prstClr val="black"/>
                  </a:solidFill>
                </a:endParaRPr>
              </a:p>
            </p:txBody>
          </p:sp>
          <p:sp>
            <p:nvSpPr>
              <p:cNvPr id="380" name="Rectangle 1204"/>
              <p:cNvSpPr>
                <a:spLocks noChangeArrowheads="1"/>
              </p:cNvSpPr>
              <p:nvPr/>
            </p:nvSpPr>
            <p:spPr bwMode="auto">
              <a:xfrm>
                <a:off x="2736261" y="2642599"/>
                <a:ext cx="16132" cy="239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81" name="Rectangle 1205"/>
              <p:cNvSpPr>
                <a:spLocks noChangeArrowheads="1"/>
              </p:cNvSpPr>
              <p:nvPr/>
            </p:nvSpPr>
            <p:spPr bwMode="auto">
              <a:xfrm>
                <a:off x="2860701"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82" name="Rectangle 1206"/>
              <p:cNvSpPr>
                <a:spLocks noChangeArrowheads="1"/>
              </p:cNvSpPr>
              <p:nvPr/>
            </p:nvSpPr>
            <p:spPr bwMode="auto">
              <a:xfrm>
                <a:off x="2860701"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83" name="Rectangle 1207"/>
              <p:cNvSpPr>
                <a:spLocks noChangeArrowheads="1"/>
              </p:cNvSpPr>
              <p:nvPr/>
            </p:nvSpPr>
            <p:spPr bwMode="auto">
              <a:xfrm>
                <a:off x="2830744" y="2723591"/>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84" name="Rectangle 1208"/>
              <p:cNvSpPr>
                <a:spLocks noChangeArrowheads="1"/>
              </p:cNvSpPr>
              <p:nvPr/>
            </p:nvSpPr>
            <p:spPr bwMode="auto">
              <a:xfrm>
                <a:off x="2830744" y="2723591"/>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85" name="Rectangle 1209"/>
              <p:cNvSpPr>
                <a:spLocks noChangeArrowheads="1"/>
              </p:cNvSpPr>
              <p:nvPr/>
            </p:nvSpPr>
            <p:spPr bwMode="auto">
              <a:xfrm>
                <a:off x="2796176"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86" name="Rectangle 1210"/>
              <p:cNvSpPr>
                <a:spLocks noChangeArrowheads="1"/>
              </p:cNvSpPr>
              <p:nvPr/>
            </p:nvSpPr>
            <p:spPr bwMode="auto">
              <a:xfrm>
                <a:off x="2796176"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87" name="Rectangle 1211"/>
              <p:cNvSpPr>
                <a:spLocks noChangeArrowheads="1"/>
              </p:cNvSpPr>
              <p:nvPr/>
            </p:nvSpPr>
            <p:spPr bwMode="auto">
              <a:xfrm>
                <a:off x="2752393" y="2624601"/>
                <a:ext cx="133658" cy="74992"/>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88" name="Rectangle 1212"/>
              <p:cNvSpPr>
                <a:spLocks noChangeArrowheads="1"/>
              </p:cNvSpPr>
              <p:nvPr/>
            </p:nvSpPr>
            <p:spPr bwMode="auto">
              <a:xfrm>
                <a:off x="2752393" y="2624601"/>
                <a:ext cx="133658" cy="7499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89" name="Rectangle 1213"/>
              <p:cNvSpPr>
                <a:spLocks noChangeArrowheads="1"/>
              </p:cNvSpPr>
              <p:nvPr/>
            </p:nvSpPr>
            <p:spPr bwMode="auto">
              <a:xfrm>
                <a:off x="2747784" y="2699593"/>
                <a:ext cx="142876"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90" name="Rectangle 1214"/>
              <p:cNvSpPr>
                <a:spLocks noChangeArrowheads="1"/>
              </p:cNvSpPr>
              <p:nvPr/>
            </p:nvSpPr>
            <p:spPr bwMode="auto">
              <a:xfrm>
                <a:off x="2747784" y="2699593"/>
                <a:ext cx="142876"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91" name="Rectangle 1215"/>
              <p:cNvSpPr>
                <a:spLocks noChangeArrowheads="1"/>
              </p:cNvSpPr>
              <p:nvPr/>
            </p:nvSpPr>
            <p:spPr bwMode="auto">
              <a:xfrm>
                <a:off x="2768523" y="2726592"/>
                <a:ext cx="13827"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92" name="Rectangle 1216"/>
              <p:cNvSpPr>
                <a:spLocks noChangeArrowheads="1"/>
              </p:cNvSpPr>
              <p:nvPr/>
            </p:nvSpPr>
            <p:spPr bwMode="auto">
              <a:xfrm>
                <a:off x="2768523" y="2726592"/>
                <a:ext cx="13827"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93" name="Rectangle 1217"/>
              <p:cNvSpPr>
                <a:spLocks noChangeArrowheads="1"/>
              </p:cNvSpPr>
              <p:nvPr/>
            </p:nvSpPr>
            <p:spPr bwMode="auto">
              <a:xfrm>
                <a:off x="2886051" y="2645598"/>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94" name="Rectangle 1218"/>
              <p:cNvSpPr>
                <a:spLocks noChangeArrowheads="1"/>
              </p:cNvSpPr>
              <p:nvPr/>
            </p:nvSpPr>
            <p:spPr bwMode="auto">
              <a:xfrm>
                <a:off x="2886051" y="2645598"/>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95" name="Rectangle 1219"/>
              <p:cNvSpPr>
                <a:spLocks noChangeArrowheads="1"/>
              </p:cNvSpPr>
              <p:nvPr/>
            </p:nvSpPr>
            <p:spPr bwMode="auto">
              <a:xfrm>
                <a:off x="2736261" y="2642599"/>
                <a:ext cx="16132" cy="23998"/>
              </a:xfrm>
              <a:prstGeom prst="rect">
                <a:avLst/>
              </a:prstGeom>
              <a:solidFill>
                <a:srgbClr val="FFFFFF"/>
              </a:solidFill>
              <a:ln w="9525">
                <a:solidFill>
                  <a:srgbClr val="FF0000"/>
                </a:solidFill>
                <a:miter lim="800000"/>
                <a:headEnd/>
                <a:tailEnd/>
              </a:ln>
            </p:spPr>
            <p:txBody>
              <a:bodyPr/>
              <a:lstStyle/>
              <a:p>
                <a:endParaRPr lang="ja-JP" altLang="en-US" dirty="0">
                  <a:solidFill>
                    <a:prstClr val="black"/>
                  </a:solidFill>
                </a:endParaRPr>
              </a:p>
            </p:txBody>
          </p:sp>
          <p:sp>
            <p:nvSpPr>
              <p:cNvPr id="396" name="Rectangle 1220"/>
              <p:cNvSpPr>
                <a:spLocks noChangeArrowheads="1"/>
              </p:cNvSpPr>
              <p:nvPr/>
            </p:nvSpPr>
            <p:spPr bwMode="auto">
              <a:xfrm>
                <a:off x="2736261" y="2642599"/>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97" name="Rectangle 1221"/>
              <p:cNvSpPr>
                <a:spLocks noChangeArrowheads="1"/>
              </p:cNvSpPr>
              <p:nvPr/>
            </p:nvSpPr>
            <p:spPr bwMode="auto">
              <a:xfrm>
                <a:off x="2860701"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398" name="Rectangle 1222"/>
              <p:cNvSpPr>
                <a:spLocks noChangeArrowheads="1"/>
              </p:cNvSpPr>
              <p:nvPr/>
            </p:nvSpPr>
            <p:spPr bwMode="auto">
              <a:xfrm>
                <a:off x="2860701"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399" name="Rectangle 1223"/>
              <p:cNvSpPr>
                <a:spLocks noChangeArrowheads="1"/>
              </p:cNvSpPr>
              <p:nvPr/>
            </p:nvSpPr>
            <p:spPr bwMode="auto">
              <a:xfrm>
                <a:off x="2830744" y="2723591"/>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00" name="Rectangle 1224"/>
              <p:cNvSpPr>
                <a:spLocks noChangeArrowheads="1"/>
              </p:cNvSpPr>
              <p:nvPr/>
            </p:nvSpPr>
            <p:spPr bwMode="auto">
              <a:xfrm>
                <a:off x="2830744" y="2723591"/>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401" name="Rectangle 1225"/>
              <p:cNvSpPr>
                <a:spLocks noChangeArrowheads="1"/>
              </p:cNvSpPr>
              <p:nvPr/>
            </p:nvSpPr>
            <p:spPr bwMode="auto">
              <a:xfrm>
                <a:off x="2796176"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402" name="Rectangle 1226"/>
              <p:cNvSpPr>
                <a:spLocks noChangeArrowheads="1"/>
              </p:cNvSpPr>
              <p:nvPr/>
            </p:nvSpPr>
            <p:spPr bwMode="auto">
              <a:xfrm>
                <a:off x="2796176"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grpSp>
        <p:sp>
          <p:nvSpPr>
            <p:cNvPr id="68" name="テキスト ボックス 67"/>
            <p:cNvSpPr txBox="1"/>
            <p:nvPr/>
          </p:nvSpPr>
          <p:spPr>
            <a:xfrm>
              <a:off x="3761826" y="3003713"/>
              <a:ext cx="2139143" cy="430887"/>
            </a:xfrm>
            <a:prstGeom prst="rect">
              <a:avLst/>
            </a:prstGeom>
            <a:noFill/>
          </p:spPr>
          <p:txBody>
            <a:bodyPr wrap="square" rtlCol="0">
              <a:spAutoFit/>
            </a:bodyPr>
            <a:lstStyle/>
            <a:p>
              <a:pPr>
                <a:defRPr/>
              </a:pPr>
              <a:r>
                <a:rPr kumimoji="0" lang="ja-JP" altLang="en-US" sz="1100" kern="0" dirty="0" smtClean="0">
                  <a:solidFill>
                    <a:prstClr val="black"/>
                  </a:solidFill>
                </a:rPr>
                <a:t>　　　公共施設等向け</a:t>
              </a:r>
              <a:endParaRPr kumimoji="0" lang="en-US" altLang="ja-JP" sz="1100" kern="0" dirty="0" smtClean="0">
                <a:solidFill>
                  <a:prstClr val="black"/>
                </a:solidFill>
              </a:endParaRPr>
            </a:p>
            <a:p>
              <a:pPr>
                <a:defRPr/>
              </a:pPr>
              <a:r>
                <a:rPr kumimoji="0" lang="ja-JP" altLang="en-US" sz="1100" kern="0" dirty="0" smtClean="0">
                  <a:solidFill>
                    <a:prstClr val="black"/>
                  </a:solidFill>
                </a:rPr>
                <a:t>　　　通信基盤・システムの整備</a:t>
              </a:r>
              <a:endParaRPr kumimoji="0" lang="ja-JP" altLang="en-US" sz="1100" kern="0" dirty="0">
                <a:solidFill>
                  <a:prstClr val="black"/>
                </a:solidFill>
              </a:endParaRPr>
            </a:p>
          </p:txBody>
        </p:sp>
        <p:grpSp>
          <p:nvGrpSpPr>
            <p:cNvPr id="69" name="グループ化 1279"/>
            <p:cNvGrpSpPr/>
            <p:nvPr/>
          </p:nvGrpSpPr>
          <p:grpSpPr>
            <a:xfrm>
              <a:off x="8324712" y="3913243"/>
              <a:ext cx="240092" cy="220250"/>
              <a:chOff x="4589448" y="4054477"/>
              <a:chExt cx="192088" cy="176213"/>
            </a:xfrm>
          </p:grpSpPr>
          <p:sp>
            <p:nvSpPr>
              <p:cNvPr id="316" name="Rectangle 160"/>
              <p:cNvSpPr>
                <a:spLocks noChangeArrowheads="1"/>
              </p:cNvSpPr>
              <p:nvPr/>
            </p:nvSpPr>
            <p:spPr bwMode="auto">
              <a:xfrm>
                <a:off x="4613260" y="4105277"/>
                <a:ext cx="144463" cy="1254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17" name="Rectangle 161"/>
              <p:cNvSpPr>
                <a:spLocks noChangeArrowheads="1"/>
              </p:cNvSpPr>
              <p:nvPr/>
            </p:nvSpPr>
            <p:spPr bwMode="auto">
              <a:xfrm>
                <a:off x="4613260" y="4105277"/>
                <a:ext cx="144463" cy="125413"/>
              </a:xfrm>
              <a:prstGeom prst="rect">
                <a:avLst/>
              </a:prstGeom>
              <a:no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18" name="Rectangle 162"/>
              <p:cNvSpPr>
                <a:spLocks noChangeArrowheads="1"/>
              </p:cNvSpPr>
              <p:nvPr/>
            </p:nvSpPr>
            <p:spPr bwMode="auto">
              <a:xfrm>
                <a:off x="4646598" y="4130677"/>
                <a:ext cx="79375" cy="66675"/>
              </a:xfrm>
              <a:prstGeom prst="rect">
                <a:avLst/>
              </a:prstGeom>
              <a:solidFill>
                <a:srgbClr val="BBE0E3"/>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19" name="Rectangle 163"/>
              <p:cNvSpPr>
                <a:spLocks noChangeArrowheads="1"/>
              </p:cNvSpPr>
              <p:nvPr/>
            </p:nvSpPr>
            <p:spPr bwMode="auto">
              <a:xfrm>
                <a:off x="4646598" y="4130677"/>
                <a:ext cx="79375" cy="66675"/>
              </a:xfrm>
              <a:prstGeom prst="rect">
                <a:avLst/>
              </a:prstGeom>
              <a:noFill/>
              <a:ln w="11">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0" name="Line 164"/>
              <p:cNvSpPr>
                <a:spLocks noChangeShapeType="1"/>
              </p:cNvSpPr>
              <p:nvPr/>
            </p:nvSpPr>
            <p:spPr bwMode="auto">
              <a:xfrm>
                <a:off x="4686285" y="4130677"/>
                <a:ext cx="1588" cy="66675"/>
              </a:xfrm>
              <a:prstGeom prst="line">
                <a:avLst/>
              </a:prstGeom>
              <a:noFill/>
              <a:ln w="11">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1" name="Freeform 165"/>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solidFill>
                <a:srgbClr val="33CCFF"/>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2" name="Freeform 166"/>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3" name="Line 167"/>
              <p:cNvSpPr>
                <a:spLocks noChangeShapeType="1"/>
              </p:cNvSpPr>
              <p:nvPr/>
            </p:nvSpPr>
            <p:spPr bwMode="auto">
              <a:xfrm flipH="1">
                <a:off x="461961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4" name="Line 168"/>
              <p:cNvSpPr>
                <a:spLocks noChangeShapeType="1"/>
              </p:cNvSpPr>
              <p:nvPr/>
            </p:nvSpPr>
            <p:spPr bwMode="auto">
              <a:xfrm flipH="1">
                <a:off x="4673585" y="4056065"/>
                <a:ext cx="3175"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5" name="Line 169"/>
              <p:cNvSpPr>
                <a:spLocks noChangeShapeType="1"/>
              </p:cNvSpPr>
              <p:nvPr/>
            </p:nvSpPr>
            <p:spPr bwMode="auto">
              <a:xfrm>
                <a:off x="471486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6" name="Line 170"/>
              <p:cNvSpPr>
                <a:spLocks noChangeShapeType="1"/>
              </p:cNvSpPr>
              <p:nvPr/>
            </p:nvSpPr>
            <p:spPr bwMode="auto">
              <a:xfrm>
                <a:off x="4732323" y="4054477"/>
                <a:ext cx="22225"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7" name="Line 171"/>
              <p:cNvSpPr>
                <a:spLocks noChangeShapeType="1"/>
              </p:cNvSpPr>
              <p:nvPr/>
            </p:nvSpPr>
            <p:spPr bwMode="auto">
              <a:xfrm flipH="1">
                <a:off x="4646598" y="4056065"/>
                <a:ext cx="11113"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8" name="Line 172"/>
              <p:cNvSpPr>
                <a:spLocks noChangeShapeType="1"/>
              </p:cNvSpPr>
              <p:nvPr/>
            </p:nvSpPr>
            <p:spPr bwMode="auto">
              <a:xfrm>
                <a:off x="4695810" y="4056065"/>
                <a:ext cx="6350"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29" name="Rectangle 432"/>
              <p:cNvSpPr>
                <a:spLocks noChangeArrowheads="1"/>
              </p:cNvSpPr>
              <p:nvPr/>
            </p:nvSpPr>
            <p:spPr bwMode="auto">
              <a:xfrm>
                <a:off x="4613260" y="4105277"/>
                <a:ext cx="144463" cy="1254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0" name="Rectangle 433"/>
              <p:cNvSpPr>
                <a:spLocks noChangeArrowheads="1"/>
              </p:cNvSpPr>
              <p:nvPr/>
            </p:nvSpPr>
            <p:spPr bwMode="auto">
              <a:xfrm>
                <a:off x="4613260" y="4105277"/>
                <a:ext cx="144463" cy="125413"/>
              </a:xfrm>
              <a:prstGeom prst="rect">
                <a:avLst/>
              </a:prstGeom>
              <a:no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1" name="Rectangle 434"/>
              <p:cNvSpPr>
                <a:spLocks noChangeArrowheads="1"/>
              </p:cNvSpPr>
              <p:nvPr/>
            </p:nvSpPr>
            <p:spPr bwMode="auto">
              <a:xfrm>
                <a:off x="4646598" y="4130677"/>
                <a:ext cx="79375" cy="66675"/>
              </a:xfrm>
              <a:prstGeom prst="rect">
                <a:avLst/>
              </a:prstGeom>
              <a:solidFill>
                <a:srgbClr val="BBE0E3"/>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2" name="Rectangle 435"/>
              <p:cNvSpPr>
                <a:spLocks noChangeArrowheads="1"/>
              </p:cNvSpPr>
              <p:nvPr/>
            </p:nvSpPr>
            <p:spPr bwMode="auto">
              <a:xfrm>
                <a:off x="4646598" y="4130677"/>
                <a:ext cx="79375" cy="66675"/>
              </a:xfrm>
              <a:prstGeom prst="rect">
                <a:avLst/>
              </a:prstGeom>
              <a:noFill/>
              <a:ln w="11">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3" name="Line 436"/>
              <p:cNvSpPr>
                <a:spLocks noChangeShapeType="1"/>
              </p:cNvSpPr>
              <p:nvPr/>
            </p:nvSpPr>
            <p:spPr bwMode="auto">
              <a:xfrm>
                <a:off x="4686285" y="4130677"/>
                <a:ext cx="1588" cy="66675"/>
              </a:xfrm>
              <a:prstGeom prst="line">
                <a:avLst/>
              </a:prstGeom>
              <a:noFill/>
              <a:ln w="11">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4" name="Freeform 437"/>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solidFill>
                <a:srgbClr val="33CCFF"/>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5" name="Freeform 438"/>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6" name="Line 439"/>
              <p:cNvSpPr>
                <a:spLocks noChangeShapeType="1"/>
              </p:cNvSpPr>
              <p:nvPr/>
            </p:nvSpPr>
            <p:spPr bwMode="auto">
              <a:xfrm flipH="1">
                <a:off x="461961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7" name="Line 440"/>
              <p:cNvSpPr>
                <a:spLocks noChangeShapeType="1"/>
              </p:cNvSpPr>
              <p:nvPr/>
            </p:nvSpPr>
            <p:spPr bwMode="auto">
              <a:xfrm flipH="1">
                <a:off x="4673585" y="4056065"/>
                <a:ext cx="3175"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8" name="Line 441"/>
              <p:cNvSpPr>
                <a:spLocks noChangeShapeType="1"/>
              </p:cNvSpPr>
              <p:nvPr/>
            </p:nvSpPr>
            <p:spPr bwMode="auto">
              <a:xfrm>
                <a:off x="471486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39" name="Line 442"/>
              <p:cNvSpPr>
                <a:spLocks noChangeShapeType="1"/>
              </p:cNvSpPr>
              <p:nvPr/>
            </p:nvSpPr>
            <p:spPr bwMode="auto">
              <a:xfrm>
                <a:off x="4732323" y="4054477"/>
                <a:ext cx="22225"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0" name="Line 443"/>
              <p:cNvSpPr>
                <a:spLocks noChangeShapeType="1"/>
              </p:cNvSpPr>
              <p:nvPr/>
            </p:nvSpPr>
            <p:spPr bwMode="auto">
              <a:xfrm flipH="1">
                <a:off x="4646598" y="4056065"/>
                <a:ext cx="11113"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1" name="Line 444"/>
              <p:cNvSpPr>
                <a:spLocks noChangeShapeType="1"/>
              </p:cNvSpPr>
              <p:nvPr/>
            </p:nvSpPr>
            <p:spPr bwMode="auto">
              <a:xfrm>
                <a:off x="4695810" y="4056065"/>
                <a:ext cx="6350"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2" name="Rectangle 445"/>
              <p:cNvSpPr>
                <a:spLocks noChangeArrowheads="1"/>
              </p:cNvSpPr>
              <p:nvPr/>
            </p:nvSpPr>
            <p:spPr bwMode="auto">
              <a:xfrm>
                <a:off x="4613260" y="4105277"/>
                <a:ext cx="144463" cy="1254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3" name="Rectangle 446"/>
              <p:cNvSpPr>
                <a:spLocks noChangeArrowheads="1"/>
              </p:cNvSpPr>
              <p:nvPr/>
            </p:nvSpPr>
            <p:spPr bwMode="auto">
              <a:xfrm>
                <a:off x="4613260" y="4105277"/>
                <a:ext cx="144463" cy="125413"/>
              </a:xfrm>
              <a:prstGeom prst="rect">
                <a:avLst/>
              </a:prstGeom>
              <a:no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4" name="Rectangle 447"/>
              <p:cNvSpPr>
                <a:spLocks noChangeArrowheads="1"/>
              </p:cNvSpPr>
              <p:nvPr/>
            </p:nvSpPr>
            <p:spPr bwMode="auto">
              <a:xfrm>
                <a:off x="4646598" y="4130677"/>
                <a:ext cx="79375" cy="66675"/>
              </a:xfrm>
              <a:prstGeom prst="rect">
                <a:avLst/>
              </a:prstGeom>
              <a:solidFill>
                <a:srgbClr val="BBE0E3"/>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5" name="Rectangle 448"/>
              <p:cNvSpPr>
                <a:spLocks noChangeArrowheads="1"/>
              </p:cNvSpPr>
              <p:nvPr/>
            </p:nvSpPr>
            <p:spPr bwMode="auto">
              <a:xfrm>
                <a:off x="4646598" y="4130677"/>
                <a:ext cx="79375" cy="66675"/>
              </a:xfrm>
              <a:prstGeom prst="rect">
                <a:avLst/>
              </a:prstGeom>
              <a:noFill/>
              <a:ln w="11">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6" name="Line 449"/>
              <p:cNvSpPr>
                <a:spLocks noChangeShapeType="1"/>
              </p:cNvSpPr>
              <p:nvPr/>
            </p:nvSpPr>
            <p:spPr bwMode="auto">
              <a:xfrm>
                <a:off x="4686285" y="4130677"/>
                <a:ext cx="1588" cy="66675"/>
              </a:xfrm>
              <a:prstGeom prst="line">
                <a:avLst/>
              </a:prstGeom>
              <a:noFill/>
              <a:ln w="11">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7" name="Freeform 450"/>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solidFill>
                <a:srgbClr val="33CCFF"/>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8" name="Freeform 451"/>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49" name="Line 452"/>
              <p:cNvSpPr>
                <a:spLocks noChangeShapeType="1"/>
              </p:cNvSpPr>
              <p:nvPr/>
            </p:nvSpPr>
            <p:spPr bwMode="auto">
              <a:xfrm flipH="1">
                <a:off x="461961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50" name="Line 453"/>
              <p:cNvSpPr>
                <a:spLocks noChangeShapeType="1"/>
              </p:cNvSpPr>
              <p:nvPr/>
            </p:nvSpPr>
            <p:spPr bwMode="auto">
              <a:xfrm flipH="1">
                <a:off x="4673585" y="4056065"/>
                <a:ext cx="3175"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51" name="Line 454"/>
              <p:cNvSpPr>
                <a:spLocks noChangeShapeType="1"/>
              </p:cNvSpPr>
              <p:nvPr/>
            </p:nvSpPr>
            <p:spPr bwMode="auto">
              <a:xfrm>
                <a:off x="471486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52" name="Line 455"/>
              <p:cNvSpPr>
                <a:spLocks noChangeShapeType="1"/>
              </p:cNvSpPr>
              <p:nvPr/>
            </p:nvSpPr>
            <p:spPr bwMode="auto">
              <a:xfrm>
                <a:off x="4732323" y="4054477"/>
                <a:ext cx="22225"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53" name="Line 456"/>
              <p:cNvSpPr>
                <a:spLocks noChangeShapeType="1"/>
              </p:cNvSpPr>
              <p:nvPr/>
            </p:nvSpPr>
            <p:spPr bwMode="auto">
              <a:xfrm flipH="1">
                <a:off x="4646598" y="4056065"/>
                <a:ext cx="11113"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54" name="Line 457"/>
              <p:cNvSpPr>
                <a:spLocks noChangeShapeType="1"/>
              </p:cNvSpPr>
              <p:nvPr/>
            </p:nvSpPr>
            <p:spPr bwMode="auto">
              <a:xfrm>
                <a:off x="4695810" y="4056065"/>
                <a:ext cx="6350"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grpSp>
          <p:nvGrpSpPr>
            <p:cNvPr id="70" name="グループ化 1278"/>
            <p:cNvGrpSpPr/>
            <p:nvPr/>
          </p:nvGrpSpPr>
          <p:grpSpPr>
            <a:xfrm>
              <a:off x="8024674" y="3802277"/>
              <a:ext cx="265886" cy="220249"/>
              <a:chOff x="4632310" y="3619502"/>
              <a:chExt cx="212725" cy="176213"/>
            </a:xfrm>
          </p:grpSpPr>
          <p:sp>
            <p:nvSpPr>
              <p:cNvPr id="277" name="Rectangle 190"/>
              <p:cNvSpPr>
                <a:spLocks noChangeArrowheads="1"/>
              </p:cNvSpPr>
              <p:nvPr/>
            </p:nvSpPr>
            <p:spPr bwMode="auto">
              <a:xfrm>
                <a:off x="4659298" y="3670302"/>
                <a:ext cx="158750" cy="1254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78" name="Rectangle 191"/>
              <p:cNvSpPr>
                <a:spLocks noChangeArrowheads="1"/>
              </p:cNvSpPr>
              <p:nvPr/>
            </p:nvSpPr>
            <p:spPr bwMode="auto">
              <a:xfrm>
                <a:off x="4659298" y="3670302"/>
                <a:ext cx="158750" cy="125413"/>
              </a:xfrm>
              <a:prstGeom prst="rect">
                <a:avLst/>
              </a:prstGeom>
              <a:no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79" name="Rectangle 192"/>
              <p:cNvSpPr>
                <a:spLocks noChangeArrowheads="1"/>
              </p:cNvSpPr>
              <p:nvPr/>
            </p:nvSpPr>
            <p:spPr bwMode="auto">
              <a:xfrm>
                <a:off x="4694223" y="3695702"/>
                <a:ext cx="90488" cy="66675"/>
              </a:xfrm>
              <a:prstGeom prst="rect">
                <a:avLst/>
              </a:prstGeom>
              <a:solidFill>
                <a:srgbClr val="BBE0E3"/>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0" name="Rectangle 193"/>
              <p:cNvSpPr>
                <a:spLocks noChangeArrowheads="1"/>
              </p:cNvSpPr>
              <p:nvPr/>
            </p:nvSpPr>
            <p:spPr bwMode="auto">
              <a:xfrm>
                <a:off x="4694223" y="3695702"/>
                <a:ext cx="90488" cy="66675"/>
              </a:xfrm>
              <a:prstGeom prst="rect">
                <a:avLst/>
              </a:prstGeom>
              <a:noFill/>
              <a:ln w="11">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1" name="Line 194"/>
              <p:cNvSpPr>
                <a:spLocks noChangeShapeType="1"/>
              </p:cNvSpPr>
              <p:nvPr/>
            </p:nvSpPr>
            <p:spPr bwMode="auto">
              <a:xfrm>
                <a:off x="4740260" y="3695702"/>
                <a:ext cx="1588" cy="66675"/>
              </a:xfrm>
              <a:prstGeom prst="line">
                <a:avLst/>
              </a:prstGeom>
              <a:noFill/>
              <a:ln w="11">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2" name="Freeform 195"/>
              <p:cNvSpPr>
                <a:spLocks/>
              </p:cNvSpPr>
              <p:nvPr/>
            </p:nvSpPr>
            <p:spPr bwMode="auto">
              <a:xfrm>
                <a:off x="4632310" y="3621090"/>
                <a:ext cx="212725" cy="49213"/>
              </a:xfrm>
              <a:custGeom>
                <a:avLst/>
                <a:gdLst/>
                <a:ahLst/>
                <a:cxnLst>
                  <a:cxn ang="0">
                    <a:pos x="0" y="31"/>
                  </a:cxn>
                  <a:cxn ang="0">
                    <a:pos x="17" y="0"/>
                  </a:cxn>
                  <a:cxn ang="0">
                    <a:pos x="118" y="0"/>
                  </a:cxn>
                  <a:cxn ang="0">
                    <a:pos x="134" y="31"/>
                  </a:cxn>
                  <a:cxn ang="0">
                    <a:pos x="0" y="31"/>
                  </a:cxn>
                </a:cxnLst>
                <a:rect l="0" t="0" r="r" b="b"/>
                <a:pathLst>
                  <a:path w="134" h="31">
                    <a:moveTo>
                      <a:pt x="0" y="31"/>
                    </a:moveTo>
                    <a:lnTo>
                      <a:pt x="17" y="0"/>
                    </a:lnTo>
                    <a:lnTo>
                      <a:pt x="118" y="0"/>
                    </a:lnTo>
                    <a:lnTo>
                      <a:pt x="134" y="31"/>
                    </a:lnTo>
                    <a:lnTo>
                      <a:pt x="0" y="31"/>
                    </a:lnTo>
                    <a:close/>
                  </a:path>
                </a:pathLst>
              </a:custGeom>
              <a:solidFill>
                <a:srgbClr val="33CC33"/>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3" name="Freeform 196"/>
              <p:cNvSpPr>
                <a:spLocks/>
              </p:cNvSpPr>
              <p:nvPr/>
            </p:nvSpPr>
            <p:spPr bwMode="auto">
              <a:xfrm>
                <a:off x="4632310" y="3621090"/>
                <a:ext cx="212725" cy="49213"/>
              </a:xfrm>
              <a:custGeom>
                <a:avLst/>
                <a:gdLst/>
                <a:ahLst/>
                <a:cxnLst>
                  <a:cxn ang="0">
                    <a:pos x="0" y="31"/>
                  </a:cxn>
                  <a:cxn ang="0">
                    <a:pos x="17" y="0"/>
                  </a:cxn>
                  <a:cxn ang="0">
                    <a:pos x="118" y="0"/>
                  </a:cxn>
                  <a:cxn ang="0">
                    <a:pos x="134" y="31"/>
                  </a:cxn>
                  <a:cxn ang="0">
                    <a:pos x="0" y="31"/>
                  </a:cxn>
                </a:cxnLst>
                <a:rect l="0" t="0" r="r" b="b"/>
                <a:pathLst>
                  <a:path w="134" h="31">
                    <a:moveTo>
                      <a:pt x="0" y="31"/>
                    </a:moveTo>
                    <a:lnTo>
                      <a:pt x="17" y="0"/>
                    </a:lnTo>
                    <a:lnTo>
                      <a:pt x="118" y="0"/>
                    </a:lnTo>
                    <a:lnTo>
                      <a:pt x="134" y="31"/>
                    </a:lnTo>
                    <a:lnTo>
                      <a:pt x="0" y="31"/>
                    </a:lnTo>
                    <a:close/>
                  </a:path>
                </a:pathLst>
              </a:cu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4" name="Line 197"/>
              <p:cNvSpPr>
                <a:spLocks noChangeShapeType="1"/>
              </p:cNvSpPr>
              <p:nvPr/>
            </p:nvSpPr>
            <p:spPr bwMode="auto">
              <a:xfrm flipH="1">
                <a:off x="4664060" y="3621090"/>
                <a:ext cx="17463"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5" name="Line 198"/>
              <p:cNvSpPr>
                <a:spLocks noChangeShapeType="1"/>
              </p:cNvSpPr>
              <p:nvPr/>
            </p:nvSpPr>
            <p:spPr bwMode="auto">
              <a:xfrm flipH="1">
                <a:off x="4725973" y="3621090"/>
                <a:ext cx="3175"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6" name="Line 199"/>
              <p:cNvSpPr>
                <a:spLocks noChangeShapeType="1"/>
              </p:cNvSpPr>
              <p:nvPr/>
            </p:nvSpPr>
            <p:spPr bwMode="auto">
              <a:xfrm>
                <a:off x="4770423" y="3622677"/>
                <a:ext cx="17463"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7" name="Line 200"/>
              <p:cNvSpPr>
                <a:spLocks noChangeShapeType="1"/>
              </p:cNvSpPr>
              <p:nvPr/>
            </p:nvSpPr>
            <p:spPr bwMode="auto">
              <a:xfrm>
                <a:off x="4792648" y="3619502"/>
                <a:ext cx="22225"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8" name="Line 201"/>
              <p:cNvSpPr>
                <a:spLocks noChangeShapeType="1"/>
              </p:cNvSpPr>
              <p:nvPr/>
            </p:nvSpPr>
            <p:spPr bwMode="auto">
              <a:xfrm flipH="1">
                <a:off x="4694223" y="3621090"/>
                <a:ext cx="12700"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89" name="Line 202"/>
              <p:cNvSpPr>
                <a:spLocks noChangeShapeType="1"/>
              </p:cNvSpPr>
              <p:nvPr/>
            </p:nvSpPr>
            <p:spPr bwMode="auto">
              <a:xfrm>
                <a:off x="4749785" y="3621090"/>
                <a:ext cx="6350"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0" name="Rectangle 488"/>
              <p:cNvSpPr>
                <a:spLocks noChangeArrowheads="1"/>
              </p:cNvSpPr>
              <p:nvPr/>
            </p:nvSpPr>
            <p:spPr bwMode="auto">
              <a:xfrm>
                <a:off x="4659298" y="3670302"/>
                <a:ext cx="158750" cy="1254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1" name="Rectangle 489"/>
              <p:cNvSpPr>
                <a:spLocks noChangeArrowheads="1"/>
              </p:cNvSpPr>
              <p:nvPr/>
            </p:nvSpPr>
            <p:spPr bwMode="auto">
              <a:xfrm>
                <a:off x="4659298" y="3670302"/>
                <a:ext cx="158750" cy="125413"/>
              </a:xfrm>
              <a:prstGeom prst="rect">
                <a:avLst/>
              </a:prstGeom>
              <a:no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2" name="Rectangle 490"/>
              <p:cNvSpPr>
                <a:spLocks noChangeArrowheads="1"/>
              </p:cNvSpPr>
              <p:nvPr/>
            </p:nvSpPr>
            <p:spPr bwMode="auto">
              <a:xfrm>
                <a:off x="4694223" y="3695702"/>
                <a:ext cx="90488" cy="66675"/>
              </a:xfrm>
              <a:prstGeom prst="rect">
                <a:avLst/>
              </a:prstGeom>
              <a:solidFill>
                <a:srgbClr val="BBE0E3"/>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3" name="Rectangle 491"/>
              <p:cNvSpPr>
                <a:spLocks noChangeArrowheads="1"/>
              </p:cNvSpPr>
              <p:nvPr/>
            </p:nvSpPr>
            <p:spPr bwMode="auto">
              <a:xfrm>
                <a:off x="4694223" y="3695702"/>
                <a:ext cx="90488" cy="66675"/>
              </a:xfrm>
              <a:prstGeom prst="rect">
                <a:avLst/>
              </a:prstGeom>
              <a:noFill/>
              <a:ln w="11">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4" name="Line 492"/>
              <p:cNvSpPr>
                <a:spLocks noChangeShapeType="1"/>
              </p:cNvSpPr>
              <p:nvPr/>
            </p:nvSpPr>
            <p:spPr bwMode="auto">
              <a:xfrm>
                <a:off x="4740260" y="3695702"/>
                <a:ext cx="1588" cy="66675"/>
              </a:xfrm>
              <a:prstGeom prst="line">
                <a:avLst/>
              </a:prstGeom>
              <a:noFill/>
              <a:ln w="11">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5" name="Freeform 493"/>
              <p:cNvSpPr>
                <a:spLocks/>
              </p:cNvSpPr>
              <p:nvPr/>
            </p:nvSpPr>
            <p:spPr bwMode="auto">
              <a:xfrm>
                <a:off x="4632310" y="3621090"/>
                <a:ext cx="212725" cy="49213"/>
              </a:xfrm>
              <a:custGeom>
                <a:avLst/>
                <a:gdLst/>
                <a:ahLst/>
                <a:cxnLst>
                  <a:cxn ang="0">
                    <a:pos x="0" y="31"/>
                  </a:cxn>
                  <a:cxn ang="0">
                    <a:pos x="17" y="0"/>
                  </a:cxn>
                  <a:cxn ang="0">
                    <a:pos x="118" y="0"/>
                  </a:cxn>
                  <a:cxn ang="0">
                    <a:pos x="134" y="31"/>
                  </a:cxn>
                  <a:cxn ang="0">
                    <a:pos x="0" y="31"/>
                  </a:cxn>
                </a:cxnLst>
                <a:rect l="0" t="0" r="r" b="b"/>
                <a:pathLst>
                  <a:path w="134" h="31">
                    <a:moveTo>
                      <a:pt x="0" y="31"/>
                    </a:moveTo>
                    <a:lnTo>
                      <a:pt x="17" y="0"/>
                    </a:lnTo>
                    <a:lnTo>
                      <a:pt x="118" y="0"/>
                    </a:lnTo>
                    <a:lnTo>
                      <a:pt x="134" y="31"/>
                    </a:lnTo>
                    <a:lnTo>
                      <a:pt x="0" y="31"/>
                    </a:lnTo>
                    <a:close/>
                  </a:path>
                </a:pathLst>
              </a:custGeom>
              <a:solidFill>
                <a:srgbClr val="33CC33"/>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6" name="Freeform 494"/>
              <p:cNvSpPr>
                <a:spLocks/>
              </p:cNvSpPr>
              <p:nvPr/>
            </p:nvSpPr>
            <p:spPr bwMode="auto">
              <a:xfrm>
                <a:off x="4632310" y="3621090"/>
                <a:ext cx="212725" cy="49213"/>
              </a:xfrm>
              <a:custGeom>
                <a:avLst/>
                <a:gdLst/>
                <a:ahLst/>
                <a:cxnLst>
                  <a:cxn ang="0">
                    <a:pos x="0" y="31"/>
                  </a:cxn>
                  <a:cxn ang="0">
                    <a:pos x="17" y="0"/>
                  </a:cxn>
                  <a:cxn ang="0">
                    <a:pos x="118" y="0"/>
                  </a:cxn>
                  <a:cxn ang="0">
                    <a:pos x="134" y="31"/>
                  </a:cxn>
                  <a:cxn ang="0">
                    <a:pos x="0" y="31"/>
                  </a:cxn>
                </a:cxnLst>
                <a:rect l="0" t="0" r="r" b="b"/>
                <a:pathLst>
                  <a:path w="134" h="31">
                    <a:moveTo>
                      <a:pt x="0" y="31"/>
                    </a:moveTo>
                    <a:lnTo>
                      <a:pt x="17" y="0"/>
                    </a:lnTo>
                    <a:lnTo>
                      <a:pt x="118" y="0"/>
                    </a:lnTo>
                    <a:lnTo>
                      <a:pt x="134" y="31"/>
                    </a:lnTo>
                    <a:lnTo>
                      <a:pt x="0" y="31"/>
                    </a:lnTo>
                    <a:close/>
                  </a:path>
                </a:pathLst>
              </a:cu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7" name="Line 495"/>
              <p:cNvSpPr>
                <a:spLocks noChangeShapeType="1"/>
              </p:cNvSpPr>
              <p:nvPr/>
            </p:nvSpPr>
            <p:spPr bwMode="auto">
              <a:xfrm flipH="1">
                <a:off x="4664060" y="3621090"/>
                <a:ext cx="17463"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8" name="Line 496"/>
              <p:cNvSpPr>
                <a:spLocks noChangeShapeType="1"/>
              </p:cNvSpPr>
              <p:nvPr/>
            </p:nvSpPr>
            <p:spPr bwMode="auto">
              <a:xfrm flipH="1">
                <a:off x="4725973" y="3621090"/>
                <a:ext cx="3175"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99" name="Line 497"/>
              <p:cNvSpPr>
                <a:spLocks noChangeShapeType="1"/>
              </p:cNvSpPr>
              <p:nvPr/>
            </p:nvSpPr>
            <p:spPr bwMode="auto">
              <a:xfrm>
                <a:off x="4770423" y="3622677"/>
                <a:ext cx="17463"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0" name="Line 498"/>
              <p:cNvSpPr>
                <a:spLocks noChangeShapeType="1"/>
              </p:cNvSpPr>
              <p:nvPr/>
            </p:nvSpPr>
            <p:spPr bwMode="auto">
              <a:xfrm>
                <a:off x="4792648" y="3619502"/>
                <a:ext cx="22225"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1" name="Line 499"/>
              <p:cNvSpPr>
                <a:spLocks noChangeShapeType="1"/>
              </p:cNvSpPr>
              <p:nvPr/>
            </p:nvSpPr>
            <p:spPr bwMode="auto">
              <a:xfrm flipH="1">
                <a:off x="4694223" y="3621090"/>
                <a:ext cx="12700"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2" name="Line 500"/>
              <p:cNvSpPr>
                <a:spLocks noChangeShapeType="1"/>
              </p:cNvSpPr>
              <p:nvPr/>
            </p:nvSpPr>
            <p:spPr bwMode="auto">
              <a:xfrm>
                <a:off x="4749785" y="3621090"/>
                <a:ext cx="6350"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3" name="Rectangle 501"/>
              <p:cNvSpPr>
                <a:spLocks noChangeArrowheads="1"/>
              </p:cNvSpPr>
              <p:nvPr/>
            </p:nvSpPr>
            <p:spPr bwMode="auto">
              <a:xfrm>
                <a:off x="4659298" y="3670302"/>
                <a:ext cx="158750" cy="1254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4" name="Rectangle 502"/>
              <p:cNvSpPr>
                <a:spLocks noChangeArrowheads="1"/>
              </p:cNvSpPr>
              <p:nvPr/>
            </p:nvSpPr>
            <p:spPr bwMode="auto">
              <a:xfrm>
                <a:off x="4659298" y="3670302"/>
                <a:ext cx="158750" cy="125413"/>
              </a:xfrm>
              <a:prstGeom prst="rect">
                <a:avLst/>
              </a:prstGeom>
              <a:no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5" name="Rectangle 503"/>
              <p:cNvSpPr>
                <a:spLocks noChangeArrowheads="1"/>
              </p:cNvSpPr>
              <p:nvPr/>
            </p:nvSpPr>
            <p:spPr bwMode="auto">
              <a:xfrm>
                <a:off x="4694223" y="3695702"/>
                <a:ext cx="90488" cy="66675"/>
              </a:xfrm>
              <a:prstGeom prst="rect">
                <a:avLst/>
              </a:prstGeom>
              <a:solidFill>
                <a:srgbClr val="BBE0E3"/>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6" name="Rectangle 504"/>
              <p:cNvSpPr>
                <a:spLocks noChangeArrowheads="1"/>
              </p:cNvSpPr>
              <p:nvPr/>
            </p:nvSpPr>
            <p:spPr bwMode="auto">
              <a:xfrm>
                <a:off x="4694223" y="3695702"/>
                <a:ext cx="90488" cy="66675"/>
              </a:xfrm>
              <a:prstGeom prst="rect">
                <a:avLst/>
              </a:prstGeom>
              <a:noFill/>
              <a:ln w="11">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7" name="Line 505"/>
              <p:cNvSpPr>
                <a:spLocks noChangeShapeType="1"/>
              </p:cNvSpPr>
              <p:nvPr/>
            </p:nvSpPr>
            <p:spPr bwMode="auto">
              <a:xfrm>
                <a:off x="4740260" y="3695702"/>
                <a:ext cx="1588" cy="66675"/>
              </a:xfrm>
              <a:prstGeom prst="line">
                <a:avLst/>
              </a:prstGeom>
              <a:noFill/>
              <a:ln w="11">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8" name="Freeform 506"/>
              <p:cNvSpPr>
                <a:spLocks/>
              </p:cNvSpPr>
              <p:nvPr/>
            </p:nvSpPr>
            <p:spPr bwMode="auto">
              <a:xfrm>
                <a:off x="4632310" y="3621090"/>
                <a:ext cx="212725" cy="49213"/>
              </a:xfrm>
              <a:custGeom>
                <a:avLst/>
                <a:gdLst/>
                <a:ahLst/>
                <a:cxnLst>
                  <a:cxn ang="0">
                    <a:pos x="0" y="31"/>
                  </a:cxn>
                  <a:cxn ang="0">
                    <a:pos x="17" y="0"/>
                  </a:cxn>
                  <a:cxn ang="0">
                    <a:pos x="118" y="0"/>
                  </a:cxn>
                  <a:cxn ang="0">
                    <a:pos x="134" y="31"/>
                  </a:cxn>
                  <a:cxn ang="0">
                    <a:pos x="0" y="31"/>
                  </a:cxn>
                </a:cxnLst>
                <a:rect l="0" t="0" r="r" b="b"/>
                <a:pathLst>
                  <a:path w="134" h="31">
                    <a:moveTo>
                      <a:pt x="0" y="31"/>
                    </a:moveTo>
                    <a:lnTo>
                      <a:pt x="17" y="0"/>
                    </a:lnTo>
                    <a:lnTo>
                      <a:pt x="118" y="0"/>
                    </a:lnTo>
                    <a:lnTo>
                      <a:pt x="134" y="31"/>
                    </a:lnTo>
                    <a:lnTo>
                      <a:pt x="0" y="31"/>
                    </a:lnTo>
                    <a:close/>
                  </a:path>
                </a:pathLst>
              </a:custGeom>
              <a:solidFill>
                <a:srgbClr val="33CC33"/>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09" name="Freeform 507"/>
              <p:cNvSpPr>
                <a:spLocks/>
              </p:cNvSpPr>
              <p:nvPr/>
            </p:nvSpPr>
            <p:spPr bwMode="auto">
              <a:xfrm>
                <a:off x="4632310" y="3621090"/>
                <a:ext cx="212725" cy="49213"/>
              </a:xfrm>
              <a:custGeom>
                <a:avLst/>
                <a:gdLst/>
                <a:ahLst/>
                <a:cxnLst>
                  <a:cxn ang="0">
                    <a:pos x="0" y="31"/>
                  </a:cxn>
                  <a:cxn ang="0">
                    <a:pos x="17" y="0"/>
                  </a:cxn>
                  <a:cxn ang="0">
                    <a:pos x="118" y="0"/>
                  </a:cxn>
                  <a:cxn ang="0">
                    <a:pos x="134" y="31"/>
                  </a:cxn>
                  <a:cxn ang="0">
                    <a:pos x="0" y="31"/>
                  </a:cxn>
                </a:cxnLst>
                <a:rect l="0" t="0" r="r" b="b"/>
                <a:pathLst>
                  <a:path w="134" h="31">
                    <a:moveTo>
                      <a:pt x="0" y="31"/>
                    </a:moveTo>
                    <a:lnTo>
                      <a:pt x="17" y="0"/>
                    </a:lnTo>
                    <a:lnTo>
                      <a:pt x="118" y="0"/>
                    </a:lnTo>
                    <a:lnTo>
                      <a:pt x="134" y="31"/>
                    </a:lnTo>
                    <a:lnTo>
                      <a:pt x="0" y="31"/>
                    </a:lnTo>
                    <a:close/>
                  </a:path>
                </a:pathLst>
              </a:cu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10" name="Line 508"/>
              <p:cNvSpPr>
                <a:spLocks noChangeShapeType="1"/>
              </p:cNvSpPr>
              <p:nvPr/>
            </p:nvSpPr>
            <p:spPr bwMode="auto">
              <a:xfrm flipH="1">
                <a:off x="4664060" y="3621090"/>
                <a:ext cx="17463"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11" name="Line 509"/>
              <p:cNvSpPr>
                <a:spLocks noChangeShapeType="1"/>
              </p:cNvSpPr>
              <p:nvPr/>
            </p:nvSpPr>
            <p:spPr bwMode="auto">
              <a:xfrm flipH="1">
                <a:off x="4725973" y="3621090"/>
                <a:ext cx="3175"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12" name="Line 510"/>
              <p:cNvSpPr>
                <a:spLocks noChangeShapeType="1"/>
              </p:cNvSpPr>
              <p:nvPr/>
            </p:nvSpPr>
            <p:spPr bwMode="auto">
              <a:xfrm>
                <a:off x="4770423" y="3622677"/>
                <a:ext cx="17463"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13" name="Line 511"/>
              <p:cNvSpPr>
                <a:spLocks noChangeShapeType="1"/>
              </p:cNvSpPr>
              <p:nvPr/>
            </p:nvSpPr>
            <p:spPr bwMode="auto">
              <a:xfrm>
                <a:off x="4792648" y="3619502"/>
                <a:ext cx="22225"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14" name="Line 512"/>
              <p:cNvSpPr>
                <a:spLocks noChangeShapeType="1"/>
              </p:cNvSpPr>
              <p:nvPr/>
            </p:nvSpPr>
            <p:spPr bwMode="auto">
              <a:xfrm flipH="1">
                <a:off x="4694223" y="3621090"/>
                <a:ext cx="12700"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315" name="Line 513"/>
              <p:cNvSpPr>
                <a:spLocks noChangeShapeType="1"/>
              </p:cNvSpPr>
              <p:nvPr/>
            </p:nvSpPr>
            <p:spPr bwMode="auto">
              <a:xfrm>
                <a:off x="4749785" y="3621090"/>
                <a:ext cx="6350"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grpSp>
          <p:nvGrpSpPr>
            <p:cNvPr id="71" name="グループ化 1305"/>
            <p:cNvGrpSpPr/>
            <p:nvPr/>
          </p:nvGrpSpPr>
          <p:grpSpPr>
            <a:xfrm flipH="1">
              <a:off x="8316777" y="3656868"/>
              <a:ext cx="285754" cy="257908"/>
              <a:chOff x="5214942" y="3500438"/>
              <a:chExt cx="834781" cy="484316"/>
            </a:xfrm>
          </p:grpSpPr>
          <p:sp>
            <p:nvSpPr>
              <p:cNvPr id="253" name="Line 368"/>
              <p:cNvSpPr>
                <a:spLocks noChangeShapeType="1"/>
              </p:cNvSpPr>
              <p:nvPr/>
            </p:nvSpPr>
            <p:spPr bwMode="auto">
              <a:xfrm>
                <a:off x="5267807" y="3640532"/>
                <a:ext cx="733968" cy="0"/>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54" name="Line 369"/>
              <p:cNvSpPr>
                <a:spLocks noChangeShapeType="1"/>
              </p:cNvSpPr>
              <p:nvPr/>
            </p:nvSpPr>
            <p:spPr bwMode="auto">
              <a:xfrm flipV="1">
                <a:off x="5366161"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55" name="Line 370"/>
              <p:cNvSpPr>
                <a:spLocks noChangeShapeType="1"/>
              </p:cNvSpPr>
              <p:nvPr/>
            </p:nvSpPr>
            <p:spPr bwMode="auto">
              <a:xfrm>
                <a:off x="5727612" y="3674497"/>
                <a:ext cx="0" cy="310257"/>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56" name="Line 371"/>
              <p:cNvSpPr>
                <a:spLocks noChangeShapeType="1"/>
              </p:cNvSpPr>
              <p:nvPr/>
            </p:nvSpPr>
            <p:spPr bwMode="auto">
              <a:xfrm flipV="1">
                <a:off x="5416568"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57" name="Line 372"/>
              <p:cNvSpPr>
                <a:spLocks noChangeShapeType="1"/>
              </p:cNvSpPr>
              <p:nvPr/>
            </p:nvSpPr>
            <p:spPr bwMode="auto">
              <a:xfrm flipV="1">
                <a:off x="5465745"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58" name="Line 373"/>
              <p:cNvSpPr>
                <a:spLocks noChangeShapeType="1"/>
              </p:cNvSpPr>
              <p:nvPr/>
            </p:nvSpPr>
            <p:spPr bwMode="auto">
              <a:xfrm flipV="1">
                <a:off x="5513693"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59" name="Line 374"/>
              <p:cNvSpPr>
                <a:spLocks noChangeShapeType="1"/>
              </p:cNvSpPr>
              <p:nvPr/>
            </p:nvSpPr>
            <p:spPr bwMode="auto">
              <a:xfrm flipV="1">
                <a:off x="5564099"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0" name="Line 375"/>
              <p:cNvSpPr>
                <a:spLocks noChangeShapeType="1"/>
              </p:cNvSpPr>
              <p:nvPr/>
            </p:nvSpPr>
            <p:spPr bwMode="auto">
              <a:xfrm flipV="1">
                <a:off x="5613277"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1" name="Line 376"/>
              <p:cNvSpPr>
                <a:spLocks noChangeShapeType="1"/>
              </p:cNvSpPr>
              <p:nvPr/>
            </p:nvSpPr>
            <p:spPr bwMode="auto">
              <a:xfrm flipV="1">
                <a:off x="5661224"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2" name="Line 377"/>
              <p:cNvSpPr>
                <a:spLocks noChangeShapeType="1"/>
              </p:cNvSpPr>
              <p:nvPr/>
            </p:nvSpPr>
            <p:spPr bwMode="auto">
              <a:xfrm flipV="1">
                <a:off x="5711631"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3" name="Line 378"/>
              <p:cNvSpPr>
                <a:spLocks noChangeShapeType="1"/>
              </p:cNvSpPr>
              <p:nvPr/>
            </p:nvSpPr>
            <p:spPr bwMode="auto">
              <a:xfrm flipV="1">
                <a:off x="5760807"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4" name="Line 379"/>
              <p:cNvSpPr>
                <a:spLocks noChangeShapeType="1"/>
              </p:cNvSpPr>
              <p:nvPr/>
            </p:nvSpPr>
            <p:spPr bwMode="auto">
              <a:xfrm flipV="1">
                <a:off x="5907109" y="3500438"/>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5" name="Line 380"/>
              <p:cNvSpPr>
                <a:spLocks noChangeShapeType="1"/>
              </p:cNvSpPr>
              <p:nvPr/>
            </p:nvSpPr>
            <p:spPr bwMode="auto">
              <a:xfrm flipH="1" flipV="1">
                <a:off x="5962434" y="3564117"/>
                <a:ext cx="43030" cy="89151"/>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6" name="Line 381"/>
              <p:cNvSpPr>
                <a:spLocks noChangeShapeType="1"/>
              </p:cNvSpPr>
              <p:nvPr/>
            </p:nvSpPr>
            <p:spPr bwMode="auto">
              <a:xfrm flipV="1">
                <a:off x="5957516" y="3630980"/>
                <a:ext cx="47947" cy="109316"/>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7" name="Line 382"/>
              <p:cNvSpPr>
                <a:spLocks noChangeShapeType="1"/>
              </p:cNvSpPr>
              <p:nvPr/>
            </p:nvSpPr>
            <p:spPr bwMode="auto">
              <a:xfrm flipV="1">
                <a:off x="5907109" y="3627796"/>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8" name="Line 383"/>
              <p:cNvSpPr>
                <a:spLocks noChangeShapeType="1"/>
              </p:cNvSpPr>
              <p:nvPr/>
            </p:nvSpPr>
            <p:spPr bwMode="auto">
              <a:xfrm flipV="1">
                <a:off x="5907109" y="3553504"/>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69" name="Line 384"/>
              <p:cNvSpPr>
                <a:spLocks noChangeShapeType="1"/>
              </p:cNvSpPr>
              <p:nvPr/>
            </p:nvSpPr>
            <p:spPr bwMode="auto">
              <a:xfrm flipV="1">
                <a:off x="5907109" y="3590650"/>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70" name="Line 385"/>
              <p:cNvSpPr>
                <a:spLocks noChangeShapeType="1"/>
              </p:cNvSpPr>
              <p:nvPr/>
            </p:nvSpPr>
            <p:spPr bwMode="auto">
              <a:xfrm flipV="1">
                <a:off x="5823508"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71" name="Line 386"/>
              <p:cNvSpPr>
                <a:spLocks noChangeShapeType="1"/>
              </p:cNvSpPr>
              <p:nvPr/>
            </p:nvSpPr>
            <p:spPr bwMode="auto">
              <a:xfrm flipV="1">
                <a:off x="5275184" y="3584282"/>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72" name="Line 387"/>
              <p:cNvSpPr>
                <a:spLocks noChangeShapeType="1"/>
              </p:cNvSpPr>
              <p:nvPr/>
            </p:nvSpPr>
            <p:spPr bwMode="auto">
              <a:xfrm flipV="1">
                <a:off x="5214942" y="3589589"/>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73" name="Line 388"/>
              <p:cNvSpPr>
                <a:spLocks noChangeShapeType="1"/>
              </p:cNvSpPr>
              <p:nvPr/>
            </p:nvSpPr>
            <p:spPr bwMode="auto">
              <a:xfrm flipV="1">
                <a:off x="5323132"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74" name="Line 389"/>
              <p:cNvSpPr>
                <a:spLocks noChangeShapeType="1"/>
              </p:cNvSpPr>
              <p:nvPr/>
            </p:nvSpPr>
            <p:spPr bwMode="auto">
              <a:xfrm>
                <a:off x="5559181" y="3687231"/>
                <a:ext cx="295063" cy="0"/>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75" name="Line 390"/>
              <p:cNvSpPr>
                <a:spLocks noChangeShapeType="1"/>
              </p:cNvSpPr>
              <p:nvPr/>
            </p:nvSpPr>
            <p:spPr bwMode="auto">
              <a:xfrm>
                <a:off x="5559181" y="3650084"/>
                <a:ext cx="0" cy="37146"/>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76" name="Line 391"/>
              <p:cNvSpPr>
                <a:spLocks noChangeShapeType="1"/>
              </p:cNvSpPr>
              <p:nvPr/>
            </p:nvSpPr>
            <p:spPr bwMode="auto">
              <a:xfrm>
                <a:off x="5853015" y="3642654"/>
                <a:ext cx="1229" cy="44575"/>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grpSp>
        <p:grpSp>
          <p:nvGrpSpPr>
            <p:cNvPr id="72" name="グループ化 1305"/>
            <p:cNvGrpSpPr/>
            <p:nvPr/>
          </p:nvGrpSpPr>
          <p:grpSpPr>
            <a:xfrm flipH="1">
              <a:off x="7988163" y="3546696"/>
              <a:ext cx="285754" cy="262670"/>
              <a:chOff x="5214942" y="3500438"/>
              <a:chExt cx="834781" cy="493258"/>
            </a:xfrm>
          </p:grpSpPr>
          <p:sp>
            <p:nvSpPr>
              <p:cNvPr id="229" name="Line 368"/>
              <p:cNvSpPr>
                <a:spLocks noChangeShapeType="1"/>
              </p:cNvSpPr>
              <p:nvPr/>
            </p:nvSpPr>
            <p:spPr bwMode="auto">
              <a:xfrm>
                <a:off x="5267807" y="3640532"/>
                <a:ext cx="733968" cy="0"/>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0" name="Line 369"/>
              <p:cNvSpPr>
                <a:spLocks noChangeShapeType="1"/>
              </p:cNvSpPr>
              <p:nvPr/>
            </p:nvSpPr>
            <p:spPr bwMode="auto">
              <a:xfrm flipV="1">
                <a:off x="5366161"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1" name="Line 370"/>
              <p:cNvSpPr>
                <a:spLocks noChangeShapeType="1"/>
              </p:cNvSpPr>
              <p:nvPr/>
            </p:nvSpPr>
            <p:spPr bwMode="auto">
              <a:xfrm>
                <a:off x="5727612" y="3674495"/>
                <a:ext cx="0" cy="319201"/>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2" name="Line 371"/>
              <p:cNvSpPr>
                <a:spLocks noChangeShapeType="1"/>
              </p:cNvSpPr>
              <p:nvPr/>
            </p:nvSpPr>
            <p:spPr bwMode="auto">
              <a:xfrm flipV="1">
                <a:off x="5416568"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3" name="Line 372"/>
              <p:cNvSpPr>
                <a:spLocks noChangeShapeType="1"/>
              </p:cNvSpPr>
              <p:nvPr/>
            </p:nvSpPr>
            <p:spPr bwMode="auto">
              <a:xfrm flipV="1">
                <a:off x="5465745"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4" name="Line 373"/>
              <p:cNvSpPr>
                <a:spLocks noChangeShapeType="1"/>
              </p:cNvSpPr>
              <p:nvPr/>
            </p:nvSpPr>
            <p:spPr bwMode="auto">
              <a:xfrm flipV="1">
                <a:off x="5513693"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5" name="Line 374"/>
              <p:cNvSpPr>
                <a:spLocks noChangeShapeType="1"/>
              </p:cNvSpPr>
              <p:nvPr/>
            </p:nvSpPr>
            <p:spPr bwMode="auto">
              <a:xfrm flipV="1">
                <a:off x="5564099"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6" name="Line 375"/>
              <p:cNvSpPr>
                <a:spLocks noChangeShapeType="1"/>
              </p:cNvSpPr>
              <p:nvPr/>
            </p:nvSpPr>
            <p:spPr bwMode="auto">
              <a:xfrm flipV="1">
                <a:off x="5613277"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7" name="Line 376"/>
              <p:cNvSpPr>
                <a:spLocks noChangeShapeType="1"/>
              </p:cNvSpPr>
              <p:nvPr/>
            </p:nvSpPr>
            <p:spPr bwMode="auto">
              <a:xfrm flipV="1">
                <a:off x="5661224"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8" name="Line 377"/>
              <p:cNvSpPr>
                <a:spLocks noChangeShapeType="1"/>
              </p:cNvSpPr>
              <p:nvPr/>
            </p:nvSpPr>
            <p:spPr bwMode="auto">
              <a:xfrm flipV="1">
                <a:off x="5711631"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39" name="Line 378"/>
              <p:cNvSpPr>
                <a:spLocks noChangeShapeType="1"/>
              </p:cNvSpPr>
              <p:nvPr/>
            </p:nvSpPr>
            <p:spPr bwMode="auto">
              <a:xfrm flipV="1">
                <a:off x="5760807"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0" name="Line 379"/>
              <p:cNvSpPr>
                <a:spLocks noChangeShapeType="1"/>
              </p:cNvSpPr>
              <p:nvPr/>
            </p:nvSpPr>
            <p:spPr bwMode="auto">
              <a:xfrm flipV="1">
                <a:off x="5907109" y="3500438"/>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1" name="Line 380"/>
              <p:cNvSpPr>
                <a:spLocks noChangeShapeType="1"/>
              </p:cNvSpPr>
              <p:nvPr/>
            </p:nvSpPr>
            <p:spPr bwMode="auto">
              <a:xfrm flipH="1" flipV="1">
                <a:off x="5962434" y="3564117"/>
                <a:ext cx="43030" cy="89151"/>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2" name="Line 381"/>
              <p:cNvSpPr>
                <a:spLocks noChangeShapeType="1"/>
              </p:cNvSpPr>
              <p:nvPr/>
            </p:nvSpPr>
            <p:spPr bwMode="auto">
              <a:xfrm flipV="1">
                <a:off x="5957516" y="3630980"/>
                <a:ext cx="47947" cy="109316"/>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3" name="Line 382"/>
              <p:cNvSpPr>
                <a:spLocks noChangeShapeType="1"/>
              </p:cNvSpPr>
              <p:nvPr/>
            </p:nvSpPr>
            <p:spPr bwMode="auto">
              <a:xfrm flipV="1">
                <a:off x="5907109" y="3627796"/>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4" name="Line 383"/>
              <p:cNvSpPr>
                <a:spLocks noChangeShapeType="1"/>
              </p:cNvSpPr>
              <p:nvPr/>
            </p:nvSpPr>
            <p:spPr bwMode="auto">
              <a:xfrm flipV="1">
                <a:off x="5907109" y="3553504"/>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5" name="Line 384"/>
              <p:cNvSpPr>
                <a:spLocks noChangeShapeType="1"/>
              </p:cNvSpPr>
              <p:nvPr/>
            </p:nvSpPr>
            <p:spPr bwMode="auto">
              <a:xfrm flipV="1">
                <a:off x="5907109" y="3590650"/>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6" name="Line 385"/>
              <p:cNvSpPr>
                <a:spLocks noChangeShapeType="1"/>
              </p:cNvSpPr>
              <p:nvPr/>
            </p:nvSpPr>
            <p:spPr bwMode="auto">
              <a:xfrm flipV="1">
                <a:off x="5823508"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7" name="Line 386"/>
              <p:cNvSpPr>
                <a:spLocks noChangeShapeType="1"/>
              </p:cNvSpPr>
              <p:nvPr/>
            </p:nvSpPr>
            <p:spPr bwMode="auto">
              <a:xfrm flipV="1">
                <a:off x="5275184" y="3584282"/>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8" name="Line 387"/>
              <p:cNvSpPr>
                <a:spLocks noChangeShapeType="1"/>
              </p:cNvSpPr>
              <p:nvPr/>
            </p:nvSpPr>
            <p:spPr bwMode="auto">
              <a:xfrm flipV="1">
                <a:off x="5214942" y="3589589"/>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49" name="Line 388"/>
              <p:cNvSpPr>
                <a:spLocks noChangeShapeType="1"/>
              </p:cNvSpPr>
              <p:nvPr/>
            </p:nvSpPr>
            <p:spPr bwMode="auto">
              <a:xfrm flipV="1">
                <a:off x="5323132"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50" name="Line 389"/>
              <p:cNvSpPr>
                <a:spLocks noChangeShapeType="1"/>
              </p:cNvSpPr>
              <p:nvPr/>
            </p:nvSpPr>
            <p:spPr bwMode="auto">
              <a:xfrm>
                <a:off x="5559181" y="3687231"/>
                <a:ext cx="295063" cy="0"/>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51" name="Line 390"/>
              <p:cNvSpPr>
                <a:spLocks noChangeShapeType="1"/>
              </p:cNvSpPr>
              <p:nvPr/>
            </p:nvSpPr>
            <p:spPr bwMode="auto">
              <a:xfrm>
                <a:off x="5559181" y="3650084"/>
                <a:ext cx="0" cy="37146"/>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252" name="Line 391"/>
              <p:cNvSpPr>
                <a:spLocks noChangeShapeType="1"/>
              </p:cNvSpPr>
              <p:nvPr/>
            </p:nvSpPr>
            <p:spPr bwMode="auto">
              <a:xfrm>
                <a:off x="5853015" y="3642654"/>
                <a:ext cx="1229" cy="44575"/>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grpSp>
        <p:pic>
          <p:nvPicPr>
            <p:cNvPr id="73"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flipH="1">
              <a:off x="5097891" y="3562986"/>
              <a:ext cx="241824" cy="499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 name="Picture 2" descr="C:\Users\000599\AppData\Local\Microsoft\Windows\Temporary Internet Files\Content.IE5\D3L1LHFP\MC900234908[1].wmf"/>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5600801" y="3416300"/>
              <a:ext cx="2081213" cy="876300"/>
            </a:xfrm>
            <a:prstGeom prst="rect">
              <a:avLst/>
            </a:prstGeom>
            <a:noFill/>
            <a:extLst>
              <a:ext uri="{909E8E84-426E-40DD-AFC4-6F175D3DCCD1}">
                <a14:hiddenFill xmlns:a14="http://schemas.microsoft.com/office/drawing/2010/main">
                  <a:solidFill>
                    <a:srgbClr val="FFFFFF"/>
                  </a:solidFill>
                </a14:hiddenFill>
              </a:ext>
            </a:extLst>
          </p:spPr>
        </p:pic>
        <p:grpSp>
          <p:nvGrpSpPr>
            <p:cNvPr id="75" name="グループ化 1301"/>
            <p:cNvGrpSpPr/>
            <p:nvPr/>
          </p:nvGrpSpPr>
          <p:grpSpPr>
            <a:xfrm>
              <a:off x="9069402" y="3037490"/>
              <a:ext cx="150560" cy="534992"/>
              <a:chOff x="6996369" y="3505201"/>
              <a:chExt cx="150560" cy="534992"/>
            </a:xfrm>
          </p:grpSpPr>
          <p:sp>
            <p:nvSpPr>
              <p:cNvPr id="214" name="Rectangle 1005"/>
              <p:cNvSpPr>
                <a:spLocks noChangeArrowheads="1"/>
              </p:cNvSpPr>
              <p:nvPr/>
            </p:nvSpPr>
            <p:spPr bwMode="auto">
              <a:xfrm>
                <a:off x="7051574" y="3691457"/>
                <a:ext cx="42660" cy="9908"/>
              </a:xfrm>
              <a:prstGeom prst="rect">
                <a:avLst/>
              </a:prstGeom>
              <a:solidFill>
                <a:srgbClr val="8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5" name="Rectangle 1006"/>
              <p:cNvSpPr>
                <a:spLocks noChangeArrowheads="1"/>
              </p:cNvSpPr>
              <p:nvPr/>
            </p:nvSpPr>
            <p:spPr bwMode="auto">
              <a:xfrm>
                <a:off x="7069140" y="3511145"/>
                <a:ext cx="7529" cy="106998"/>
              </a:xfrm>
              <a:prstGeom prst="rect">
                <a:avLst/>
              </a:prstGeom>
              <a:solidFill>
                <a:srgbClr val="8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6" name="Freeform 1007"/>
              <p:cNvSpPr>
                <a:spLocks/>
              </p:cNvSpPr>
              <p:nvPr/>
            </p:nvSpPr>
            <p:spPr bwMode="auto">
              <a:xfrm>
                <a:off x="6996369" y="3616162"/>
                <a:ext cx="65243" cy="424031"/>
              </a:xfrm>
              <a:custGeom>
                <a:avLst/>
                <a:gdLst/>
                <a:ahLst/>
                <a:cxnLst>
                  <a:cxn ang="0">
                    <a:pos x="0" y="213"/>
                  </a:cxn>
                  <a:cxn ang="0">
                    <a:pos x="3" y="214"/>
                  </a:cxn>
                  <a:cxn ang="0">
                    <a:pos x="26" y="1"/>
                  </a:cxn>
                  <a:cxn ang="0">
                    <a:pos x="23" y="0"/>
                  </a:cxn>
                  <a:cxn ang="0">
                    <a:pos x="0" y="213"/>
                  </a:cxn>
                </a:cxnLst>
                <a:rect l="0" t="0" r="r" b="b"/>
                <a:pathLst>
                  <a:path w="26" h="214">
                    <a:moveTo>
                      <a:pt x="0" y="213"/>
                    </a:moveTo>
                    <a:lnTo>
                      <a:pt x="3" y="214"/>
                    </a:lnTo>
                    <a:lnTo>
                      <a:pt x="26" y="1"/>
                    </a:lnTo>
                    <a:lnTo>
                      <a:pt x="23" y="0"/>
                    </a:lnTo>
                    <a:lnTo>
                      <a:pt x="0" y="213"/>
                    </a:lnTo>
                    <a:close/>
                  </a:path>
                </a:pathLst>
              </a:custGeom>
              <a:solidFill>
                <a:srgbClr val="800000"/>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7" name="Freeform 1008"/>
              <p:cNvSpPr>
                <a:spLocks/>
              </p:cNvSpPr>
              <p:nvPr/>
            </p:nvSpPr>
            <p:spPr bwMode="auto">
              <a:xfrm>
                <a:off x="7081686" y="3616162"/>
                <a:ext cx="65243" cy="424031"/>
              </a:xfrm>
              <a:custGeom>
                <a:avLst/>
                <a:gdLst/>
                <a:ahLst/>
                <a:cxnLst>
                  <a:cxn ang="0">
                    <a:pos x="3" y="0"/>
                  </a:cxn>
                  <a:cxn ang="0">
                    <a:pos x="0" y="1"/>
                  </a:cxn>
                  <a:cxn ang="0">
                    <a:pos x="23" y="214"/>
                  </a:cxn>
                  <a:cxn ang="0">
                    <a:pos x="26" y="213"/>
                  </a:cxn>
                  <a:cxn ang="0">
                    <a:pos x="3" y="0"/>
                  </a:cxn>
                </a:cxnLst>
                <a:rect l="0" t="0" r="r" b="b"/>
                <a:pathLst>
                  <a:path w="26" h="214">
                    <a:moveTo>
                      <a:pt x="3" y="0"/>
                    </a:moveTo>
                    <a:lnTo>
                      <a:pt x="0" y="1"/>
                    </a:lnTo>
                    <a:lnTo>
                      <a:pt x="23" y="214"/>
                    </a:lnTo>
                    <a:lnTo>
                      <a:pt x="26" y="213"/>
                    </a:lnTo>
                    <a:lnTo>
                      <a:pt x="3" y="0"/>
                    </a:lnTo>
                    <a:close/>
                  </a:path>
                </a:pathLst>
              </a:custGeom>
              <a:solidFill>
                <a:srgbClr val="800000"/>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8" name="Rectangle 1009"/>
              <p:cNvSpPr>
                <a:spLocks noChangeArrowheads="1"/>
              </p:cNvSpPr>
              <p:nvPr/>
            </p:nvSpPr>
            <p:spPr bwMode="auto">
              <a:xfrm>
                <a:off x="7006406" y="4020378"/>
                <a:ext cx="132996" cy="9908"/>
              </a:xfrm>
              <a:prstGeom prst="rect">
                <a:avLst/>
              </a:prstGeom>
              <a:solidFill>
                <a:srgbClr val="8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9" name="Rectangle 1011"/>
              <p:cNvSpPr>
                <a:spLocks noChangeArrowheads="1"/>
              </p:cNvSpPr>
              <p:nvPr/>
            </p:nvSpPr>
            <p:spPr bwMode="auto">
              <a:xfrm>
                <a:off x="7021462" y="3907436"/>
                <a:ext cx="105392" cy="9908"/>
              </a:xfrm>
              <a:prstGeom prst="rect">
                <a:avLst/>
              </a:prstGeom>
              <a:solidFill>
                <a:srgbClr val="8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0" name="Line 1012"/>
              <p:cNvSpPr>
                <a:spLocks noChangeShapeType="1"/>
              </p:cNvSpPr>
              <p:nvPr/>
            </p:nvSpPr>
            <p:spPr bwMode="auto">
              <a:xfrm>
                <a:off x="7018954" y="3911399"/>
                <a:ext cx="115430" cy="118887"/>
              </a:xfrm>
              <a:prstGeom prst="line">
                <a:avLst/>
              </a:prstGeom>
              <a:noFill/>
              <a:ln w="1">
                <a:solidFill>
                  <a:srgbClr val="8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1" name="Line 1013"/>
              <p:cNvSpPr>
                <a:spLocks noChangeShapeType="1"/>
              </p:cNvSpPr>
              <p:nvPr/>
            </p:nvSpPr>
            <p:spPr bwMode="auto">
              <a:xfrm flipH="1">
                <a:off x="7006406" y="3911399"/>
                <a:ext cx="117940" cy="114924"/>
              </a:xfrm>
              <a:prstGeom prst="line">
                <a:avLst/>
              </a:prstGeom>
              <a:noFill/>
              <a:ln w="1">
                <a:solidFill>
                  <a:srgbClr val="8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2" name="Rectangle 1014"/>
              <p:cNvSpPr>
                <a:spLocks noChangeArrowheads="1"/>
              </p:cNvSpPr>
              <p:nvPr/>
            </p:nvSpPr>
            <p:spPr bwMode="auto">
              <a:xfrm>
                <a:off x="7036518" y="3794493"/>
                <a:ext cx="72772" cy="9908"/>
              </a:xfrm>
              <a:prstGeom prst="rect">
                <a:avLst/>
              </a:prstGeom>
              <a:solidFill>
                <a:srgbClr val="800000"/>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3" name="Line 1015"/>
              <p:cNvSpPr>
                <a:spLocks noChangeShapeType="1"/>
              </p:cNvSpPr>
              <p:nvPr/>
            </p:nvSpPr>
            <p:spPr bwMode="auto">
              <a:xfrm>
                <a:off x="7036518" y="3798456"/>
                <a:ext cx="85318" cy="112943"/>
              </a:xfrm>
              <a:prstGeom prst="line">
                <a:avLst/>
              </a:prstGeom>
              <a:noFill/>
              <a:ln w="1">
                <a:solidFill>
                  <a:srgbClr val="8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4" name="Line 1016"/>
              <p:cNvSpPr>
                <a:spLocks noChangeShapeType="1"/>
              </p:cNvSpPr>
              <p:nvPr/>
            </p:nvSpPr>
            <p:spPr bwMode="auto">
              <a:xfrm flipV="1">
                <a:off x="7018954" y="3798456"/>
                <a:ext cx="87828" cy="110961"/>
              </a:xfrm>
              <a:prstGeom prst="line">
                <a:avLst/>
              </a:prstGeom>
              <a:noFill/>
              <a:ln w="1">
                <a:solidFill>
                  <a:srgbClr val="8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5" name="Line 1017"/>
              <p:cNvSpPr>
                <a:spLocks noChangeShapeType="1"/>
              </p:cNvSpPr>
              <p:nvPr/>
            </p:nvSpPr>
            <p:spPr bwMode="auto">
              <a:xfrm>
                <a:off x="7044047" y="3695420"/>
                <a:ext cx="65243" cy="105018"/>
              </a:xfrm>
              <a:prstGeom prst="line">
                <a:avLst/>
              </a:prstGeom>
              <a:noFill/>
              <a:ln w="1">
                <a:solidFill>
                  <a:srgbClr val="8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6" name="Line 1018"/>
              <p:cNvSpPr>
                <a:spLocks noChangeShapeType="1"/>
              </p:cNvSpPr>
              <p:nvPr/>
            </p:nvSpPr>
            <p:spPr bwMode="auto">
              <a:xfrm flipV="1">
                <a:off x="7031499" y="3695420"/>
                <a:ext cx="62734" cy="106998"/>
              </a:xfrm>
              <a:prstGeom prst="line">
                <a:avLst/>
              </a:prstGeom>
              <a:noFill/>
              <a:ln w="1">
                <a:solidFill>
                  <a:srgbClr val="8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7" name="Line 1019"/>
              <p:cNvSpPr>
                <a:spLocks noChangeShapeType="1"/>
              </p:cNvSpPr>
              <p:nvPr/>
            </p:nvSpPr>
            <p:spPr bwMode="auto">
              <a:xfrm flipV="1">
                <a:off x="7044047" y="3616162"/>
                <a:ext cx="42660" cy="83221"/>
              </a:xfrm>
              <a:prstGeom prst="line">
                <a:avLst/>
              </a:prstGeom>
              <a:noFill/>
              <a:ln w="1">
                <a:solidFill>
                  <a:srgbClr val="8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28" name="Oval 1020"/>
              <p:cNvSpPr>
                <a:spLocks noChangeArrowheads="1"/>
              </p:cNvSpPr>
              <p:nvPr/>
            </p:nvSpPr>
            <p:spPr bwMode="auto">
              <a:xfrm>
                <a:off x="7054084" y="3505201"/>
                <a:ext cx="32622" cy="13871"/>
              </a:xfrm>
              <a:prstGeom prst="ellipse">
                <a:avLst/>
              </a:prstGeom>
              <a:solidFill>
                <a:srgbClr val="C0C0C0"/>
              </a:solidFill>
              <a:ln w="1">
                <a:solidFill>
                  <a:srgbClr val="8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grpSp>
          <p:nvGrpSpPr>
            <p:cNvPr id="76" name="グループ化 1296"/>
            <p:cNvGrpSpPr/>
            <p:nvPr/>
          </p:nvGrpSpPr>
          <p:grpSpPr>
            <a:xfrm>
              <a:off x="8076988" y="3235294"/>
              <a:ext cx="959927" cy="193706"/>
              <a:chOff x="3128948" y="3336927"/>
              <a:chExt cx="1039812" cy="184150"/>
            </a:xfrm>
          </p:grpSpPr>
          <p:sp>
            <p:nvSpPr>
              <p:cNvPr id="202" name="Line 26"/>
              <p:cNvSpPr>
                <a:spLocks noChangeShapeType="1"/>
              </p:cNvSpPr>
              <p:nvPr/>
            </p:nvSpPr>
            <p:spPr bwMode="auto">
              <a:xfrm flipH="1">
                <a:off x="3498041" y="3336927"/>
                <a:ext cx="663575" cy="7461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3" name="Line 27"/>
              <p:cNvSpPr>
                <a:spLocks noChangeShapeType="1"/>
              </p:cNvSpPr>
              <p:nvPr/>
            </p:nvSpPr>
            <p:spPr bwMode="auto">
              <a:xfrm>
                <a:off x="3509948" y="3411540"/>
                <a:ext cx="188913" cy="1588"/>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4" name="Line 28"/>
              <p:cNvSpPr>
                <a:spLocks noChangeShapeType="1"/>
              </p:cNvSpPr>
              <p:nvPr/>
            </p:nvSpPr>
            <p:spPr bwMode="auto">
              <a:xfrm flipH="1">
                <a:off x="3128948" y="3411540"/>
                <a:ext cx="569913" cy="71438"/>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5" name="Line 29"/>
              <p:cNvSpPr>
                <a:spLocks noChangeShapeType="1"/>
              </p:cNvSpPr>
              <p:nvPr/>
            </p:nvSpPr>
            <p:spPr bwMode="auto">
              <a:xfrm flipH="1">
                <a:off x="3708386" y="3372646"/>
                <a:ext cx="379413" cy="73025"/>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6" name="Line 30"/>
              <p:cNvSpPr>
                <a:spLocks noChangeShapeType="1"/>
              </p:cNvSpPr>
              <p:nvPr/>
            </p:nvSpPr>
            <p:spPr bwMode="auto">
              <a:xfrm>
                <a:off x="3698861" y="3448052"/>
                <a:ext cx="190500" cy="1588"/>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7" name="Line 31"/>
              <p:cNvSpPr>
                <a:spLocks noChangeShapeType="1"/>
              </p:cNvSpPr>
              <p:nvPr/>
            </p:nvSpPr>
            <p:spPr bwMode="auto">
              <a:xfrm flipH="1">
                <a:off x="3603611" y="3448052"/>
                <a:ext cx="285750" cy="73025"/>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8" name="Line 32"/>
              <p:cNvSpPr>
                <a:spLocks noChangeShapeType="1"/>
              </p:cNvSpPr>
              <p:nvPr/>
            </p:nvSpPr>
            <p:spPr bwMode="auto">
              <a:xfrm flipH="1">
                <a:off x="3505185" y="3336927"/>
                <a:ext cx="663575" cy="74613"/>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9" name="Line 33"/>
              <p:cNvSpPr>
                <a:spLocks noChangeShapeType="1"/>
              </p:cNvSpPr>
              <p:nvPr/>
            </p:nvSpPr>
            <p:spPr bwMode="auto">
              <a:xfrm>
                <a:off x="3509948" y="3411540"/>
                <a:ext cx="188913" cy="1588"/>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0" name="Line 34"/>
              <p:cNvSpPr>
                <a:spLocks noChangeShapeType="1"/>
              </p:cNvSpPr>
              <p:nvPr/>
            </p:nvSpPr>
            <p:spPr bwMode="auto">
              <a:xfrm flipH="1">
                <a:off x="3128948" y="3411540"/>
                <a:ext cx="569913" cy="71438"/>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1" name="Line 35"/>
              <p:cNvSpPr>
                <a:spLocks noChangeShapeType="1"/>
              </p:cNvSpPr>
              <p:nvPr/>
            </p:nvSpPr>
            <p:spPr bwMode="auto">
              <a:xfrm flipH="1">
                <a:off x="3698861" y="3375026"/>
                <a:ext cx="379413" cy="73025"/>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2" name="Line 36"/>
              <p:cNvSpPr>
                <a:spLocks noChangeShapeType="1"/>
              </p:cNvSpPr>
              <p:nvPr/>
            </p:nvSpPr>
            <p:spPr bwMode="auto">
              <a:xfrm>
                <a:off x="3698861" y="3448052"/>
                <a:ext cx="190500" cy="1588"/>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13" name="Line 37"/>
              <p:cNvSpPr>
                <a:spLocks noChangeShapeType="1"/>
              </p:cNvSpPr>
              <p:nvPr/>
            </p:nvSpPr>
            <p:spPr bwMode="auto">
              <a:xfrm flipH="1">
                <a:off x="3603611" y="3448052"/>
                <a:ext cx="285750" cy="73025"/>
              </a:xfrm>
              <a:prstGeom prst="line">
                <a:avLst/>
              </a:prstGeom>
              <a:noFill/>
              <a:ln w="3">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sp>
          <p:nvSpPr>
            <p:cNvPr id="77" name="テキスト ボックス 76"/>
            <p:cNvSpPr txBox="1"/>
            <p:nvPr/>
          </p:nvSpPr>
          <p:spPr>
            <a:xfrm>
              <a:off x="7533456" y="2947281"/>
              <a:ext cx="1822602" cy="261610"/>
            </a:xfrm>
            <a:prstGeom prst="rect">
              <a:avLst/>
            </a:prstGeom>
            <a:noFill/>
          </p:spPr>
          <p:txBody>
            <a:bodyPr wrap="square" rtlCol="0">
              <a:spAutoFit/>
            </a:bodyPr>
            <a:lstStyle/>
            <a:p>
              <a:pPr>
                <a:defRPr/>
              </a:pPr>
              <a:r>
                <a:rPr kumimoji="0" lang="ja-JP" altLang="en-US" sz="1100" kern="0" dirty="0" smtClean="0">
                  <a:solidFill>
                    <a:prstClr val="black"/>
                  </a:solidFill>
                </a:rPr>
                <a:t>ラジオ中継局の整備</a:t>
              </a:r>
              <a:endParaRPr kumimoji="0" lang="ja-JP" altLang="en-US" sz="1100" kern="0" dirty="0">
                <a:solidFill>
                  <a:prstClr val="black"/>
                </a:solidFill>
              </a:endParaRPr>
            </a:p>
          </p:txBody>
        </p:sp>
        <p:pic>
          <p:nvPicPr>
            <p:cNvPr id="78" name="Picture 2" descr="C:\Users\000599\AppData\Local\Microsoft\Windows\Temporary Internet Files\Content.IE5\D3L1LHFP\MC900234908[1].wmf"/>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8470900" y="3446138"/>
              <a:ext cx="1435100" cy="604252"/>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C:\Users\000599\AppData\Local\Microsoft\Windows\Temporary Internet Files\Content.IE5\D3L1LHFP\MC900234908[1].wmf"/>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7188200" y="4325172"/>
              <a:ext cx="1384300" cy="582863"/>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 descr="C:\Users\000599\AppData\Local\Microsoft\Windows\Temporary Internet Files\Content.IE5\D3L1LHFP\MC900234908[1].wmf"/>
            <p:cNvPicPr>
              <a:picLocks noChangeAspect="1" noChangeArrowheads="1"/>
            </p:cNvPicPr>
            <p:nvPr/>
          </p:nvPicPr>
          <p:blipFill>
            <a:blip r:embed="rId4" cstate="print">
              <a:lum bright="-20000" contrast="40000"/>
              <a:extLst>
                <a:ext uri="{28A0092B-C50C-407E-A947-70E740481C1C}">
                  <a14:useLocalDpi xmlns:a14="http://schemas.microsoft.com/office/drawing/2010/main" val="0"/>
                </a:ext>
              </a:extLst>
            </a:blip>
            <a:srcRect/>
            <a:stretch>
              <a:fillRect/>
            </a:stretch>
          </p:blipFill>
          <p:spPr bwMode="auto">
            <a:xfrm>
              <a:off x="4165600" y="5363838"/>
              <a:ext cx="1714500" cy="721895"/>
            </a:xfrm>
            <a:prstGeom prst="rect">
              <a:avLst/>
            </a:prstGeom>
            <a:noFill/>
            <a:extLst>
              <a:ext uri="{909E8E84-426E-40DD-AFC4-6F175D3DCCD1}">
                <a14:hiddenFill xmlns:a14="http://schemas.microsoft.com/office/drawing/2010/main">
                  <a:solidFill>
                    <a:srgbClr val="FFFFFF"/>
                  </a:solidFill>
                </a14:hiddenFill>
              </a:ext>
            </a:extLst>
          </p:spPr>
        </p:pic>
        <p:cxnSp>
          <p:nvCxnSpPr>
            <p:cNvPr id="82" name="直線コネクタ 81"/>
            <p:cNvCxnSpPr/>
            <p:nvPr/>
          </p:nvCxnSpPr>
          <p:spPr>
            <a:xfrm flipV="1">
              <a:off x="5579095" y="5282789"/>
              <a:ext cx="0" cy="423664"/>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nvGrpSpPr>
            <p:cNvPr id="83" name="グループ化 1279"/>
            <p:cNvGrpSpPr/>
            <p:nvPr/>
          </p:nvGrpSpPr>
          <p:grpSpPr>
            <a:xfrm>
              <a:off x="7735432" y="3664323"/>
              <a:ext cx="240092" cy="220250"/>
              <a:chOff x="4589448" y="4054477"/>
              <a:chExt cx="192088" cy="176213"/>
            </a:xfrm>
          </p:grpSpPr>
          <p:sp>
            <p:nvSpPr>
              <p:cNvPr id="163" name="Rectangle 160"/>
              <p:cNvSpPr>
                <a:spLocks noChangeArrowheads="1"/>
              </p:cNvSpPr>
              <p:nvPr/>
            </p:nvSpPr>
            <p:spPr bwMode="auto">
              <a:xfrm>
                <a:off x="4613260" y="4105277"/>
                <a:ext cx="144463" cy="1254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64" name="Rectangle 161"/>
              <p:cNvSpPr>
                <a:spLocks noChangeArrowheads="1"/>
              </p:cNvSpPr>
              <p:nvPr/>
            </p:nvSpPr>
            <p:spPr bwMode="auto">
              <a:xfrm>
                <a:off x="4613260" y="4105277"/>
                <a:ext cx="144463" cy="125413"/>
              </a:xfrm>
              <a:prstGeom prst="rect">
                <a:avLst/>
              </a:prstGeom>
              <a:no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65" name="Rectangle 162"/>
              <p:cNvSpPr>
                <a:spLocks noChangeArrowheads="1"/>
              </p:cNvSpPr>
              <p:nvPr/>
            </p:nvSpPr>
            <p:spPr bwMode="auto">
              <a:xfrm>
                <a:off x="4646598" y="4130677"/>
                <a:ext cx="79375" cy="66675"/>
              </a:xfrm>
              <a:prstGeom prst="rect">
                <a:avLst/>
              </a:prstGeom>
              <a:solidFill>
                <a:srgbClr val="BBE0E3"/>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66" name="Rectangle 163"/>
              <p:cNvSpPr>
                <a:spLocks noChangeArrowheads="1"/>
              </p:cNvSpPr>
              <p:nvPr/>
            </p:nvSpPr>
            <p:spPr bwMode="auto">
              <a:xfrm>
                <a:off x="4646598" y="4130677"/>
                <a:ext cx="79375" cy="66675"/>
              </a:xfrm>
              <a:prstGeom prst="rect">
                <a:avLst/>
              </a:prstGeom>
              <a:noFill/>
              <a:ln w="11">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67" name="Line 164"/>
              <p:cNvSpPr>
                <a:spLocks noChangeShapeType="1"/>
              </p:cNvSpPr>
              <p:nvPr/>
            </p:nvSpPr>
            <p:spPr bwMode="auto">
              <a:xfrm>
                <a:off x="4686285" y="4130677"/>
                <a:ext cx="1588" cy="66675"/>
              </a:xfrm>
              <a:prstGeom prst="line">
                <a:avLst/>
              </a:prstGeom>
              <a:noFill/>
              <a:ln w="11">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68" name="Freeform 165"/>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solidFill>
                <a:srgbClr val="33CCFF"/>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69" name="Freeform 166"/>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0" name="Line 167"/>
              <p:cNvSpPr>
                <a:spLocks noChangeShapeType="1"/>
              </p:cNvSpPr>
              <p:nvPr/>
            </p:nvSpPr>
            <p:spPr bwMode="auto">
              <a:xfrm flipH="1">
                <a:off x="461961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1" name="Line 168"/>
              <p:cNvSpPr>
                <a:spLocks noChangeShapeType="1"/>
              </p:cNvSpPr>
              <p:nvPr/>
            </p:nvSpPr>
            <p:spPr bwMode="auto">
              <a:xfrm flipH="1">
                <a:off x="4673585" y="4056065"/>
                <a:ext cx="3175"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2" name="Line 169"/>
              <p:cNvSpPr>
                <a:spLocks noChangeShapeType="1"/>
              </p:cNvSpPr>
              <p:nvPr/>
            </p:nvSpPr>
            <p:spPr bwMode="auto">
              <a:xfrm>
                <a:off x="471486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3" name="Line 170"/>
              <p:cNvSpPr>
                <a:spLocks noChangeShapeType="1"/>
              </p:cNvSpPr>
              <p:nvPr/>
            </p:nvSpPr>
            <p:spPr bwMode="auto">
              <a:xfrm>
                <a:off x="4732323" y="4054477"/>
                <a:ext cx="22225"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4" name="Line 171"/>
              <p:cNvSpPr>
                <a:spLocks noChangeShapeType="1"/>
              </p:cNvSpPr>
              <p:nvPr/>
            </p:nvSpPr>
            <p:spPr bwMode="auto">
              <a:xfrm flipH="1">
                <a:off x="4646598" y="4056065"/>
                <a:ext cx="11113"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5" name="Line 172"/>
              <p:cNvSpPr>
                <a:spLocks noChangeShapeType="1"/>
              </p:cNvSpPr>
              <p:nvPr/>
            </p:nvSpPr>
            <p:spPr bwMode="auto">
              <a:xfrm>
                <a:off x="4695810" y="4056065"/>
                <a:ext cx="6350"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6" name="Rectangle 432"/>
              <p:cNvSpPr>
                <a:spLocks noChangeArrowheads="1"/>
              </p:cNvSpPr>
              <p:nvPr/>
            </p:nvSpPr>
            <p:spPr bwMode="auto">
              <a:xfrm>
                <a:off x="4613260" y="4105277"/>
                <a:ext cx="144463" cy="1254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7" name="Rectangle 433"/>
              <p:cNvSpPr>
                <a:spLocks noChangeArrowheads="1"/>
              </p:cNvSpPr>
              <p:nvPr/>
            </p:nvSpPr>
            <p:spPr bwMode="auto">
              <a:xfrm>
                <a:off x="4613260" y="4105277"/>
                <a:ext cx="144463" cy="125413"/>
              </a:xfrm>
              <a:prstGeom prst="rect">
                <a:avLst/>
              </a:prstGeom>
              <a:no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8" name="Rectangle 434"/>
              <p:cNvSpPr>
                <a:spLocks noChangeArrowheads="1"/>
              </p:cNvSpPr>
              <p:nvPr/>
            </p:nvSpPr>
            <p:spPr bwMode="auto">
              <a:xfrm>
                <a:off x="4646598" y="4130677"/>
                <a:ext cx="79375" cy="66675"/>
              </a:xfrm>
              <a:prstGeom prst="rect">
                <a:avLst/>
              </a:prstGeom>
              <a:solidFill>
                <a:srgbClr val="BBE0E3"/>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79" name="Rectangle 435"/>
              <p:cNvSpPr>
                <a:spLocks noChangeArrowheads="1"/>
              </p:cNvSpPr>
              <p:nvPr/>
            </p:nvSpPr>
            <p:spPr bwMode="auto">
              <a:xfrm>
                <a:off x="4646598" y="4130677"/>
                <a:ext cx="79375" cy="66675"/>
              </a:xfrm>
              <a:prstGeom prst="rect">
                <a:avLst/>
              </a:prstGeom>
              <a:noFill/>
              <a:ln w="11">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0" name="Line 436"/>
              <p:cNvSpPr>
                <a:spLocks noChangeShapeType="1"/>
              </p:cNvSpPr>
              <p:nvPr/>
            </p:nvSpPr>
            <p:spPr bwMode="auto">
              <a:xfrm>
                <a:off x="4686285" y="4130677"/>
                <a:ext cx="1588" cy="66675"/>
              </a:xfrm>
              <a:prstGeom prst="line">
                <a:avLst/>
              </a:prstGeom>
              <a:noFill/>
              <a:ln w="11">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1" name="Freeform 437"/>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solidFill>
                <a:srgbClr val="33CCFF"/>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2" name="Freeform 438"/>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3" name="Line 439"/>
              <p:cNvSpPr>
                <a:spLocks noChangeShapeType="1"/>
              </p:cNvSpPr>
              <p:nvPr/>
            </p:nvSpPr>
            <p:spPr bwMode="auto">
              <a:xfrm flipH="1">
                <a:off x="461961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4" name="Line 440"/>
              <p:cNvSpPr>
                <a:spLocks noChangeShapeType="1"/>
              </p:cNvSpPr>
              <p:nvPr/>
            </p:nvSpPr>
            <p:spPr bwMode="auto">
              <a:xfrm flipH="1">
                <a:off x="4673585" y="4056065"/>
                <a:ext cx="3175"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5" name="Line 441"/>
              <p:cNvSpPr>
                <a:spLocks noChangeShapeType="1"/>
              </p:cNvSpPr>
              <p:nvPr/>
            </p:nvSpPr>
            <p:spPr bwMode="auto">
              <a:xfrm>
                <a:off x="471486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6" name="Line 442"/>
              <p:cNvSpPr>
                <a:spLocks noChangeShapeType="1"/>
              </p:cNvSpPr>
              <p:nvPr/>
            </p:nvSpPr>
            <p:spPr bwMode="auto">
              <a:xfrm>
                <a:off x="4732323" y="4054477"/>
                <a:ext cx="22225"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7" name="Line 443"/>
              <p:cNvSpPr>
                <a:spLocks noChangeShapeType="1"/>
              </p:cNvSpPr>
              <p:nvPr/>
            </p:nvSpPr>
            <p:spPr bwMode="auto">
              <a:xfrm flipH="1">
                <a:off x="4646598" y="4056065"/>
                <a:ext cx="11113"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8" name="Line 444"/>
              <p:cNvSpPr>
                <a:spLocks noChangeShapeType="1"/>
              </p:cNvSpPr>
              <p:nvPr/>
            </p:nvSpPr>
            <p:spPr bwMode="auto">
              <a:xfrm>
                <a:off x="4695810" y="4056065"/>
                <a:ext cx="6350"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89" name="Rectangle 445"/>
              <p:cNvSpPr>
                <a:spLocks noChangeArrowheads="1"/>
              </p:cNvSpPr>
              <p:nvPr/>
            </p:nvSpPr>
            <p:spPr bwMode="auto">
              <a:xfrm>
                <a:off x="4613260" y="4105277"/>
                <a:ext cx="144463" cy="125413"/>
              </a:xfrm>
              <a:prstGeom prst="rect">
                <a:avLst/>
              </a:prstGeom>
              <a:solidFill>
                <a:srgbClr val="FFFFFF"/>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0" name="Rectangle 446"/>
              <p:cNvSpPr>
                <a:spLocks noChangeArrowheads="1"/>
              </p:cNvSpPr>
              <p:nvPr/>
            </p:nvSpPr>
            <p:spPr bwMode="auto">
              <a:xfrm>
                <a:off x="4613260" y="4105277"/>
                <a:ext cx="144463" cy="125413"/>
              </a:xfrm>
              <a:prstGeom prst="rect">
                <a:avLst/>
              </a:prstGeom>
              <a:noFill/>
              <a:ln w="7">
                <a:solidFill>
                  <a:srgbClr val="0000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1" name="Rectangle 447"/>
              <p:cNvSpPr>
                <a:spLocks noChangeArrowheads="1"/>
              </p:cNvSpPr>
              <p:nvPr/>
            </p:nvSpPr>
            <p:spPr bwMode="auto">
              <a:xfrm>
                <a:off x="4646598" y="4130677"/>
                <a:ext cx="79375" cy="66675"/>
              </a:xfrm>
              <a:prstGeom prst="rect">
                <a:avLst/>
              </a:prstGeom>
              <a:solidFill>
                <a:srgbClr val="BBE0E3"/>
              </a:solidFill>
              <a:ln w="9525">
                <a:noFill/>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2" name="Rectangle 448"/>
              <p:cNvSpPr>
                <a:spLocks noChangeArrowheads="1"/>
              </p:cNvSpPr>
              <p:nvPr/>
            </p:nvSpPr>
            <p:spPr bwMode="auto">
              <a:xfrm>
                <a:off x="4646598" y="4130677"/>
                <a:ext cx="79375" cy="66675"/>
              </a:xfrm>
              <a:prstGeom prst="rect">
                <a:avLst/>
              </a:prstGeom>
              <a:noFill/>
              <a:ln w="11">
                <a:solidFill>
                  <a:srgbClr val="663300"/>
                </a:solidFill>
                <a:prstDash val="solid"/>
                <a:miter lim="800000"/>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3" name="Line 449"/>
              <p:cNvSpPr>
                <a:spLocks noChangeShapeType="1"/>
              </p:cNvSpPr>
              <p:nvPr/>
            </p:nvSpPr>
            <p:spPr bwMode="auto">
              <a:xfrm>
                <a:off x="4686285" y="4130677"/>
                <a:ext cx="1588" cy="66675"/>
              </a:xfrm>
              <a:prstGeom prst="line">
                <a:avLst/>
              </a:prstGeom>
              <a:noFill/>
              <a:ln w="11">
                <a:solidFill>
                  <a:srgbClr val="6633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4" name="Freeform 450"/>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solidFill>
                <a:srgbClr val="33CCFF"/>
              </a:solidFill>
              <a:ln w="9525">
                <a:noFill/>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5" name="Freeform 451"/>
              <p:cNvSpPr>
                <a:spLocks/>
              </p:cNvSpPr>
              <p:nvPr/>
            </p:nvSpPr>
            <p:spPr bwMode="auto">
              <a:xfrm>
                <a:off x="4589448" y="4056065"/>
                <a:ext cx="192088" cy="49213"/>
              </a:xfrm>
              <a:custGeom>
                <a:avLst/>
                <a:gdLst/>
                <a:ahLst/>
                <a:cxnLst>
                  <a:cxn ang="0">
                    <a:pos x="0" y="31"/>
                  </a:cxn>
                  <a:cxn ang="0">
                    <a:pos x="15" y="0"/>
                  </a:cxn>
                  <a:cxn ang="0">
                    <a:pos x="106" y="0"/>
                  </a:cxn>
                  <a:cxn ang="0">
                    <a:pos x="121" y="31"/>
                  </a:cxn>
                  <a:cxn ang="0">
                    <a:pos x="0" y="31"/>
                  </a:cxn>
                </a:cxnLst>
                <a:rect l="0" t="0" r="r" b="b"/>
                <a:pathLst>
                  <a:path w="121" h="31">
                    <a:moveTo>
                      <a:pt x="0" y="31"/>
                    </a:moveTo>
                    <a:lnTo>
                      <a:pt x="15" y="0"/>
                    </a:lnTo>
                    <a:lnTo>
                      <a:pt x="106" y="0"/>
                    </a:lnTo>
                    <a:lnTo>
                      <a:pt x="121" y="31"/>
                    </a:lnTo>
                    <a:lnTo>
                      <a:pt x="0" y="31"/>
                    </a:lnTo>
                    <a:close/>
                  </a:path>
                </a:pathLst>
              </a:cu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6" name="Line 452"/>
              <p:cNvSpPr>
                <a:spLocks noChangeShapeType="1"/>
              </p:cNvSpPr>
              <p:nvPr/>
            </p:nvSpPr>
            <p:spPr bwMode="auto">
              <a:xfrm flipH="1">
                <a:off x="461961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7" name="Line 453"/>
              <p:cNvSpPr>
                <a:spLocks noChangeShapeType="1"/>
              </p:cNvSpPr>
              <p:nvPr/>
            </p:nvSpPr>
            <p:spPr bwMode="auto">
              <a:xfrm flipH="1">
                <a:off x="4673585" y="4056065"/>
                <a:ext cx="3175"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8" name="Line 454"/>
              <p:cNvSpPr>
                <a:spLocks noChangeShapeType="1"/>
              </p:cNvSpPr>
              <p:nvPr/>
            </p:nvSpPr>
            <p:spPr bwMode="auto">
              <a:xfrm>
                <a:off x="4714860" y="4056065"/>
                <a:ext cx="14288"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199" name="Line 455"/>
              <p:cNvSpPr>
                <a:spLocks noChangeShapeType="1"/>
              </p:cNvSpPr>
              <p:nvPr/>
            </p:nvSpPr>
            <p:spPr bwMode="auto">
              <a:xfrm>
                <a:off x="4732323" y="4054477"/>
                <a:ext cx="22225"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0" name="Line 456"/>
              <p:cNvSpPr>
                <a:spLocks noChangeShapeType="1"/>
              </p:cNvSpPr>
              <p:nvPr/>
            </p:nvSpPr>
            <p:spPr bwMode="auto">
              <a:xfrm flipH="1">
                <a:off x="4646598" y="4056065"/>
                <a:ext cx="11113" cy="49213"/>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sp>
            <p:nvSpPr>
              <p:cNvPr id="201" name="Line 457"/>
              <p:cNvSpPr>
                <a:spLocks noChangeShapeType="1"/>
              </p:cNvSpPr>
              <p:nvPr/>
            </p:nvSpPr>
            <p:spPr bwMode="auto">
              <a:xfrm>
                <a:off x="4695810" y="4056065"/>
                <a:ext cx="6350" cy="50800"/>
              </a:xfrm>
              <a:prstGeom prst="line">
                <a:avLst/>
              </a:prstGeom>
              <a:noFill/>
              <a:ln w="7">
                <a:solidFill>
                  <a:srgbClr val="00000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dirty="0">
                  <a:solidFill>
                    <a:prstClr val="black"/>
                  </a:solidFill>
                </a:endParaRPr>
              </a:p>
            </p:txBody>
          </p:sp>
        </p:grpSp>
        <p:grpSp>
          <p:nvGrpSpPr>
            <p:cNvPr id="84" name="グループ化 1305"/>
            <p:cNvGrpSpPr/>
            <p:nvPr/>
          </p:nvGrpSpPr>
          <p:grpSpPr>
            <a:xfrm flipH="1">
              <a:off x="7727497" y="3407948"/>
              <a:ext cx="285754" cy="257908"/>
              <a:chOff x="5214942" y="3500438"/>
              <a:chExt cx="834781" cy="484316"/>
            </a:xfrm>
          </p:grpSpPr>
          <p:sp>
            <p:nvSpPr>
              <p:cNvPr id="138" name="Line 368"/>
              <p:cNvSpPr>
                <a:spLocks noChangeShapeType="1"/>
              </p:cNvSpPr>
              <p:nvPr/>
            </p:nvSpPr>
            <p:spPr bwMode="auto">
              <a:xfrm>
                <a:off x="5267807" y="3640532"/>
                <a:ext cx="733968" cy="0"/>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39" name="Line 369"/>
              <p:cNvSpPr>
                <a:spLocks noChangeShapeType="1"/>
              </p:cNvSpPr>
              <p:nvPr/>
            </p:nvSpPr>
            <p:spPr bwMode="auto">
              <a:xfrm flipV="1">
                <a:off x="5366161"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0" name="Line 370"/>
              <p:cNvSpPr>
                <a:spLocks noChangeShapeType="1"/>
              </p:cNvSpPr>
              <p:nvPr/>
            </p:nvSpPr>
            <p:spPr bwMode="auto">
              <a:xfrm>
                <a:off x="5727612" y="3674497"/>
                <a:ext cx="0" cy="310257"/>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1" name="Line 371"/>
              <p:cNvSpPr>
                <a:spLocks noChangeShapeType="1"/>
              </p:cNvSpPr>
              <p:nvPr/>
            </p:nvSpPr>
            <p:spPr bwMode="auto">
              <a:xfrm flipV="1">
                <a:off x="5416568"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2" name="Line 372"/>
              <p:cNvSpPr>
                <a:spLocks noChangeShapeType="1"/>
              </p:cNvSpPr>
              <p:nvPr/>
            </p:nvSpPr>
            <p:spPr bwMode="auto">
              <a:xfrm flipV="1">
                <a:off x="5465745"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3" name="Line 373"/>
              <p:cNvSpPr>
                <a:spLocks noChangeShapeType="1"/>
              </p:cNvSpPr>
              <p:nvPr/>
            </p:nvSpPr>
            <p:spPr bwMode="auto">
              <a:xfrm flipV="1">
                <a:off x="5513693"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4" name="Line 374"/>
              <p:cNvSpPr>
                <a:spLocks noChangeShapeType="1"/>
              </p:cNvSpPr>
              <p:nvPr/>
            </p:nvSpPr>
            <p:spPr bwMode="auto">
              <a:xfrm flipV="1">
                <a:off x="5564099"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5" name="Line 375"/>
              <p:cNvSpPr>
                <a:spLocks noChangeShapeType="1"/>
              </p:cNvSpPr>
              <p:nvPr/>
            </p:nvSpPr>
            <p:spPr bwMode="auto">
              <a:xfrm flipV="1">
                <a:off x="5613277"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6" name="Line 376"/>
              <p:cNvSpPr>
                <a:spLocks noChangeShapeType="1"/>
              </p:cNvSpPr>
              <p:nvPr/>
            </p:nvSpPr>
            <p:spPr bwMode="auto">
              <a:xfrm flipV="1">
                <a:off x="5661224"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7" name="Line 377"/>
              <p:cNvSpPr>
                <a:spLocks noChangeShapeType="1"/>
              </p:cNvSpPr>
              <p:nvPr/>
            </p:nvSpPr>
            <p:spPr bwMode="auto">
              <a:xfrm flipV="1">
                <a:off x="5711631"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8" name="Line 378"/>
              <p:cNvSpPr>
                <a:spLocks noChangeShapeType="1"/>
              </p:cNvSpPr>
              <p:nvPr/>
            </p:nvSpPr>
            <p:spPr bwMode="auto">
              <a:xfrm flipV="1">
                <a:off x="5760807"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49" name="Line 379"/>
              <p:cNvSpPr>
                <a:spLocks noChangeShapeType="1"/>
              </p:cNvSpPr>
              <p:nvPr/>
            </p:nvSpPr>
            <p:spPr bwMode="auto">
              <a:xfrm flipV="1">
                <a:off x="5907109" y="3500438"/>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50" name="Line 380"/>
              <p:cNvSpPr>
                <a:spLocks noChangeShapeType="1"/>
              </p:cNvSpPr>
              <p:nvPr/>
            </p:nvSpPr>
            <p:spPr bwMode="auto">
              <a:xfrm flipH="1" flipV="1">
                <a:off x="5962434" y="3564117"/>
                <a:ext cx="43030" cy="89151"/>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51" name="Line 381"/>
              <p:cNvSpPr>
                <a:spLocks noChangeShapeType="1"/>
              </p:cNvSpPr>
              <p:nvPr/>
            </p:nvSpPr>
            <p:spPr bwMode="auto">
              <a:xfrm flipV="1">
                <a:off x="5957516" y="3630980"/>
                <a:ext cx="47947" cy="109316"/>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52" name="Line 382"/>
              <p:cNvSpPr>
                <a:spLocks noChangeShapeType="1"/>
              </p:cNvSpPr>
              <p:nvPr/>
            </p:nvSpPr>
            <p:spPr bwMode="auto">
              <a:xfrm flipV="1">
                <a:off x="5907109" y="3627796"/>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53" name="Line 383"/>
              <p:cNvSpPr>
                <a:spLocks noChangeShapeType="1"/>
              </p:cNvSpPr>
              <p:nvPr/>
            </p:nvSpPr>
            <p:spPr bwMode="auto">
              <a:xfrm flipV="1">
                <a:off x="5907109" y="3553504"/>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54" name="Line 384"/>
              <p:cNvSpPr>
                <a:spLocks noChangeShapeType="1"/>
              </p:cNvSpPr>
              <p:nvPr/>
            </p:nvSpPr>
            <p:spPr bwMode="auto">
              <a:xfrm flipV="1">
                <a:off x="5907109" y="3590650"/>
                <a:ext cx="142614" cy="144339"/>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55" name="Line 385"/>
              <p:cNvSpPr>
                <a:spLocks noChangeShapeType="1"/>
              </p:cNvSpPr>
              <p:nvPr/>
            </p:nvSpPr>
            <p:spPr bwMode="auto">
              <a:xfrm flipV="1">
                <a:off x="5823508" y="3590650"/>
                <a:ext cx="104501"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56" name="Line 386"/>
              <p:cNvSpPr>
                <a:spLocks noChangeShapeType="1"/>
              </p:cNvSpPr>
              <p:nvPr/>
            </p:nvSpPr>
            <p:spPr bwMode="auto">
              <a:xfrm flipV="1">
                <a:off x="5275184" y="3584282"/>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58" name="Line 387"/>
              <p:cNvSpPr>
                <a:spLocks noChangeShapeType="1"/>
              </p:cNvSpPr>
              <p:nvPr/>
            </p:nvSpPr>
            <p:spPr bwMode="auto">
              <a:xfrm flipV="1">
                <a:off x="5214942" y="3589589"/>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59" name="Line 388"/>
              <p:cNvSpPr>
                <a:spLocks noChangeShapeType="1"/>
              </p:cNvSpPr>
              <p:nvPr/>
            </p:nvSpPr>
            <p:spPr bwMode="auto">
              <a:xfrm flipV="1">
                <a:off x="5323132" y="3590650"/>
                <a:ext cx="105730" cy="99764"/>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60" name="Line 389"/>
              <p:cNvSpPr>
                <a:spLocks noChangeShapeType="1"/>
              </p:cNvSpPr>
              <p:nvPr/>
            </p:nvSpPr>
            <p:spPr bwMode="auto">
              <a:xfrm>
                <a:off x="5559181" y="3687231"/>
                <a:ext cx="295063" cy="0"/>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61" name="Line 390"/>
              <p:cNvSpPr>
                <a:spLocks noChangeShapeType="1"/>
              </p:cNvSpPr>
              <p:nvPr/>
            </p:nvSpPr>
            <p:spPr bwMode="auto">
              <a:xfrm>
                <a:off x="5559181" y="3650084"/>
                <a:ext cx="0" cy="37146"/>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sp>
            <p:nvSpPr>
              <p:cNvPr id="162" name="Line 391"/>
              <p:cNvSpPr>
                <a:spLocks noChangeShapeType="1"/>
              </p:cNvSpPr>
              <p:nvPr/>
            </p:nvSpPr>
            <p:spPr bwMode="auto">
              <a:xfrm>
                <a:off x="5853015" y="3642654"/>
                <a:ext cx="1229" cy="44575"/>
              </a:xfrm>
              <a:prstGeom prst="line">
                <a:avLst/>
              </a:prstGeom>
              <a:noFill/>
              <a:ln w="3175">
                <a:solidFill>
                  <a:schemeClr val="tx1"/>
                </a:solidFill>
                <a:round/>
                <a:headEnd/>
                <a:tailEnd/>
              </a:ln>
              <a:effectLst/>
            </p:spPr>
            <p:txBody>
              <a:bodyPr/>
              <a:lstStyle/>
              <a:p>
                <a:endParaRPr lang="ja-JP" altLang="en-US" dirty="0">
                  <a:solidFill>
                    <a:prstClr val="black"/>
                  </a:solidFill>
                </a:endParaRPr>
              </a:p>
            </p:txBody>
          </p:sp>
        </p:grpSp>
        <p:cxnSp>
          <p:nvCxnSpPr>
            <p:cNvPr id="85" name="直線コネクタ 84"/>
            <p:cNvCxnSpPr>
              <a:endCxn id="123" idx="2"/>
            </p:cNvCxnSpPr>
            <p:nvPr/>
          </p:nvCxnSpPr>
          <p:spPr>
            <a:xfrm flipV="1">
              <a:off x="8228974" y="5208564"/>
              <a:ext cx="295680" cy="608178"/>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grpSp>
          <p:nvGrpSpPr>
            <p:cNvPr id="86" name="グループ化 561"/>
            <p:cNvGrpSpPr>
              <a:grpSpLocks/>
            </p:cNvGrpSpPr>
            <p:nvPr/>
          </p:nvGrpSpPr>
          <p:grpSpPr bwMode="auto">
            <a:xfrm rot="10800000" flipV="1">
              <a:off x="8375400" y="5092775"/>
              <a:ext cx="298512" cy="194529"/>
              <a:chOff x="2736261" y="2624601"/>
              <a:chExt cx="165920" cy="125989"/>
            </a:xfrm>
          </p:grpSpPr>
          <p:sp>
            <p:nvSpPr>
              <p:cNvPr id="90" name="Rectangle 828"/>
              <p:cNvSpPr>
                <a:spLocks noChangeArrowheads="1"/>
              </p:cNvSpPr>
              <p:nvPr/>
            </p:nvSpPr>
            <p:spPr bwMode="auto">
              <a:xfrm>
                <a:off x="2752393" y="2624601"/>
                <a:ext cx="133658" cy="74993"/>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91" name="Rectangle 829"/>
              <p:cNvSpPr>
                <a:spLocks noChangeArrowheads="1"/>
              </p:cNvSpPr>
              <p:nvPr/>
            </p:nvSpPr>
            <p:spPr bwMode="auto">
              <a:xfrm>
                <a:off x="2752393" y="2624601"/>
                <a:ext cx="133658" cy="74993"/>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92" name="Rectangle 830"/>
              <p:cNvSpPr>
                <a:spLocks noChangeArrowheads="1"/>
              </p:cNvSpPr>
              <p:nvPr/>
            </p:nvSpPr>
            <p:spPr bwMode="auto">
              <a:xfrm>
                <a:off x="2747784" y="2699594"/>
                <a:ext cx="142876"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93" name="Rectangle 831"/>
              <p:cNvSpPr>
                <a:spLocks noChangeArrowheads="1"/>
              </p:cNvSpPr>
              <p:nvPr/>
            </p:nvSpPr>
            <p:spPr bwMode="auto">
              <a:xfrm>
                <a:off x="2747784" y="2699594"/>
                <a:ext cx="142876"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94" name="Rectangle 832"/>
              <p:cNvSpPr>
                <a:spLocks noChangeArrowheads="1"/>
              </p:cNvSpPr>
              <p:nvPr/>
            </p:nvSpPr>
            <p:spPr bwMode="auto">
              <a:xfrm>
                <a:off x="2768524" y="2726591"/>
                <a:ext cx="13827"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95" name="Rectangle 833"/>
              <p:cNvSpPr>
                <a:spLocks noChangeArrowheads="1"/>
              </p:cNvSpPr>
              <p:nvPr/>
            </p:nvSpPr>
            <p:spPr bwMode="auto">
              <a:xfrm>
                <a:off x="2768524" y="2726591"/>
                <a:ext cx="13827"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96" name="Rectangle 835"/>
              <p:cNvSpPr>
                <a:spLocks noChangeArrowheads="1"/>
              </p:cNvSpPr>
              <p:nvPr/>
            </p:nvSpPr>
            <p:spPr bwMode="auto">
              <a:xfrm>
                <a:off x="2886051" y="2645598"/>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97" name="Rectangle 836"/>
              <p:cNvSpPr>
                <a:spLocks noChangeArrowheads="1"/>
              </p:cNvSpPr>
              <p:nvPr/>
            </p:nvSpPr>
            <p:spPr bwMode="auto">
              <a:xfrm>
                <a:off x="2886051" y="2645598"/>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98" name="Rectangle 837"/>
              <p:cNvSpPr>
                <a:spLocks noChangeArrowheads="1"/>
              </p:cNvSpPr>
              <p:nvPr/>
            </p:nvSpPr>
            <p:spPr bwMode="auto">
              <a:xfrm>
                <a:off x="2736261" y="2642599"/>
                <a:ext cx="16132" cy="23998"/>
              </a:xfrm>
              <a:prstGeom prst="rect">
                <a:avLst/>
              </a:prstGeom>
              <a:solidFill>
                <a:srgbClr val="FFFFFF"/>
              </a:solidFill>
              <a:ln w="9525">
                <a:solidFill>
                  <a:srgbClr val="FF0000"/>
                </a:solidFill>
                <a:miter lim="800000"/>
                <a:headEnd/>
                <a:tailEnd/>
              </a:ln>
            </p:spPr>
            <p:txBody>
              <a:bodyPr/>
              <a:lstStyle/>
              <a:p>
                <a:endParaRPr lang="ja-JP" altLang="en-US" dirty="0">
                  <a:solidFill>
                    <a:prstClr val="black"/>
                  </a:solidFill>
                </a:endParaRPr>
              </a:p>
            </p:txBody>
          </p:sp>
          <p:sp>
            <p:nvSpPr>
              <p:cNvPr id="99" name="Rectangle 838"/>
              <p:cNvSpPr>
                <a:spLocks noChangeArrowheads="1"/>
              </p:cNvSpPr>
              <p:nvPr/>
            </p:nvSpPr>
            <p:spPr bwMode="auto">
              <a:xfrm>
                <a:off x="2736261" y="2642599"/>
                <a:ext cx="16132" cy="239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00" name="Rectangle 839"/>
              <p:cNvSpPr>
                <a:spLocks noChangeArrowheads="1"/>
              </p:cNvSpPr>
              <p:nvPr/>
            </p:nvSpPr>
            <p:spPr bwMode="auto">
              <a:xfrm>
                <a:off x="2860701"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01" name="Rectangle 840"/>
              <p:cNvSpPr>
                <a:spLocks noChangeArrowheads="1"/>
              </p:cNvSpPr>
              <p:nvPr/>
            </p:nvSpPr>
            <p:spPr bwMode="auto">
              <a:xfrm>
                <a:off x="2860701"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02" name="Rectangle 841"/>
              <p:cNvSpPr>
                <a:spLocks noChangeArrowheads="1"/>
              </p:cNvSpPr>
              <p:nvPr/>
            </p:nvSpPr>
            <p:spPr bwMode="auto">
              <a:xfrm>
                <a:off x="2830744" y="2723591"/>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03" name="Rectangle 842"/>
              <p:cNvSpPr>
                <a:spLocks noChangeArrowheads="1"/>
              </p:cNvSpPr>
              <p:nvPr/>
            </p:nvSpPr>
            <p:spPr bwMode="auto">
              <a:xfrm>
                <a:off x="2830744" y="2723591"/>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04" name="Rectangle 843"/>
              <p:cNvSpPr>
                <a:spLocks noChangeArrowheads="1"/>
              </p:cNvSpPr>
              <p:nvPr/>
            </p:nvSpPr>
            <p:spPr bwMode="auto">
              <a:xfrm>
                <a:off x="2796176"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05" name="Rectangle 844"/>
              <p:cNvSpPr>
                <a:spLocks noChangeArrowheads="1"/>
              </p:cNvSpPr>
              <p:nvPr/>
            </p:nvSpPr>
            <p:spPr bwMode="auto">
              <a:xfrm>
                <a:off x="2796176"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06" name="Rectangle 1195"/>
              <p:cNvSpPr>
                <a:spLocks noChangeArrowheads="1"/>
              </p:cNvSpPr>
              <p:nvPr/>
            </p:nvSpPr>
            <p:spPr bwMode="auto">
              <a:xfrm>
                <a:off x="2752393" y="2624601"/>
                <a:ext cx="133658" cy="74992"/>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07" name="Rectangle 1196"/>
              <p:cNvSpPr>
                <a:spLocks noChangeArrowheads="1"/>
              </p:cNvSpPr>
              <p:nvPr/>
            </p:nvSpPr>
            <p:spPr bwMode="auto">
              <a:xfrm>
                <a:off x="2752393" y="2624601"/>
                <a:ext cx="133658" cy="7499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08" name="Rectangle 1197"/>
              <p:cNvSpPr>
                <a:spLocks noChangeArrowheads="1"/>
              </p:cNvSpPr>
              <p:nvPr/>
            </p:nvSpPr>
            <p:spPr bwMode="auto">
              <a:xfrm>
                <a:off x="2747784" y="2699593"/>
                <a:ext cx="142876"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09" name="Rectangle 1198"/>
              <p:cNvSpPr>
                <a:spLocks noChangeArrowheads="1"/>
              </p:cNvSpPr>
              <p:nvPr/>
            </p:nvSpPr>
            <p:spPr bwMode="auto">
              <a:xfrm>
                <a:off x="2747784" y="2699593"/>
                <a:ext cx="142876"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10" name="Rectangle 1199"/>
              <p:cNvSpPr>
                <a:spLocks noChangeArrowheads="1"/>
              </p:cNvSpPr>
              <p:nvPr/>
            </p:nvSpPr>
            <p:spPr bwMode="auto">
              <a:xfrm>
                <a:off x="2768523" y="2726592"/>
                <a:ext cx="13827"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11" name="Rectangle 1200"/>
              <p:cNvSpPr>
                <a:spLocks noChangeArrowheads="1"/>
              </p:cNvSpPr>
              <p:nvPr/>
            </p:nvSpPr>
            <p:spPr bwMode="auto">
              <a:xfrm>
                <a:off x="2768523" y="2726592"/>
                <a:ext cx="13827"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12" name="Rectangle 1201"/>
              <p:cNvSpPr>
                <a:spLocks noChangeArrowheads="1"/>
              </p:cNvSpPr>
              <p:nvPr/>
            </p:nvSpPr>
            <p:spPr bwMode="auto">
              <a:xfrm>
                <a:off x="2886051" y="2645598"/>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13" name="Rectangle 1202"/>
              <p:cNvSpPr>
                <a:spLocks noChangeArrowheads="1"/>
              </p:cNvSpPr>
              <p:nvPr/>
            </p:nvSpPr>
            <p:spPr bwMode="auto">
              <a:xfrm>
                <a:off x="2886051" y="2645598"/>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14" name="Rectangle 1203"/>
              <p:cNvSpPr>
                <a:spLocks noChangeArrowheads="1"/>
              </p:cNvSpPr>
              <p:nvPr/>
            </p:nvSpPr>
            <p:spPr bwMode="auto">
              <a:xfrm>
                <a:off x="2736261" y="2642599"/>
                <a:ext cx="16132" cy="23998"/>
              </a:xfrm>
              <a:prstGeom prst="rect">
                <a:avLst/>
              </a:prstGeom>
              <a:solidFill>
                <a:srgbClr val="FFFFFF"/>
              </a:solidFill>
              <a:ln w="9525">
                <a:solidFill>
                  <a:srgbClr val="FF0000"/>
                </a:solidFill>
                <a:miter lim="800000"/>
                <a:headEnd/>
                <a:tailEnd/>
              </a:ln>
            </p:spPr>
            <p:txBody>
              <a:bodyPr/>
              <a:lstStyle/>
              <a:p>
                <a:endParaRPr lang="ja-JP" altLang="en-US" dirty="0">
                  <a:solidFill>
                    <a:prstClr val="black"/>
                  </a:solidFill>
                </a:endParaRPr>
              </a:p>
            </p:txBody>
          </p:sp>
          <p:sp>
            <p:nvSpPr>
              <p:cNvPr id="115" name="Rectangle 1204"/>
              <p:cNvSpPr>
                <a:spLocks noChangeArrowheads="1"/>
              </p:cNvSpPr>
              <p:nvPr/>
            </p:nvSpPr>
            <p:spPr bwMode="auto">
              <a:xfrm>
                <a:off x="2736261" y="2642599"/>
                <a:ext cx="16132" cy="2399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16" name="Rectangle 1205"/>
              <p:cNvSpPr>
                <a:spLocks noChangeArrowheads="1"/>
              </p:cNvSpPr>
              <p:nvPr/>
            </p:nvSpPr>
            <p:spPr bwMode="auto">
              <a:xfrm>
                <a:off x="2860701"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17" name="Rectangle 1206"/>
              <p:cNvSpPr>
                <a:spLocks noChangeArrowheads="1"/>
              </p:cNvSpPr>
              <p:nvPr/>
            </p:nvSpPr>
            <p:spPr bwMode="auto">
              <a:xfrm>
                <a:off x="2860701"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18" name="Rectangle 1207"/>
              <p:cNvSpPr>
                <a:spLocks noChangeArrowheads="1"/>
              </p:cNvSpPr>
              <p:nvPr/>
            </p:nvSpPr>
            <p:spPr bwMode="auto">
              <a:xfrm>
                <a:off x="2830744" y="2723591"/>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19" name="Rectangle 1208"/>
              <p:cNvSpPr>
                <a:spLocks noChangeArrowheads="1"/>
              </p:cNvSpPr>
              <p:nvPr/>
            </p:nvSpPr>
            <p:spPr bwMode="auto">
              <a:xfrm>
                <a:off x="2830744" y="2723591"/>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20" name="Rectangle 1209"/>
              <p:cNvSpPr>
                <a:spLocks noChangeArrowheads="1"/>
              </p:cNvSpPr>
              <p:nvPr/>
            </p:nvSpPr>
            <p:spPr bwMode="auto">
              <a:xfrm>
                <a:off x="2796176"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21" name="Rectangle 1210"/>
              <p:cNvSpPr>
                <a:spLocks noChangeArrowheads="1"/>
              </p:cNvSpPr>
              <p:nvPr/>
            </p:nvSpPr>
            <p:spPr bwMode="auto">
              <a:xfrm>
                <a:off x="2796176"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22" name="Rectangle 1211"/>
              <p:cNvSpPr>
                <a:spLocks noChangeArrowheads="1"/>
              </p:cNvSpPr>
              <p:nvPr/>
            </p:nvSpPr>
            <p:spPr bwMode="auto">
              <a:xfrm>
                <a:off x="2752393" y="2624601"/>
                <a:ext cx="133658" cy="74992"/>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23" name="Rectangle 1212"/>
              <p:cNvSpPr>
                <a:spLocks noChangeArrowheads="1"/>
              </p:cNvSpPr>
              <p:nvPr/>
            </p:nvSpPr>
            <p:spPr bwMode="auto">
              <a:xfrm>
                <a:off x="2752393" y="2624601"/>
                <a:ext cx="133658" cy="74992"/>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24" name="Rectangle 1213"/>
              <p:cNvSpPr>
                <a:spLocks noChangeArrowheads="1"/>
              </p:cNvSpPr>
              <p:nvPr/>
            </p:nvSpPr>
            <p:spPr bwMode="auto">
              <a:xfrm>
                <a:off x="2747784" y="2699593"/>
                <a:ext cx="142876"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25" name="Rectangle 1214"/>
              <p:cNvSpPr>
                <a:spLocks noChangeArrowheads="1"/>
              </p:cNvSpPr>
              <p:nvPr/>
            </p:nvSpPr>
            <p:spPr bwMode="auto">
              <a:xfrm>
                <a:off x="2747784" y="2699593"/>
                <a:ext cx="142876"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26" name="Rectangle 1215"/>
              <p:cNvSpPr>
                <a:spLocks noChangeArrowheads="1"/>
              </p:cNvSpPr>
              <p:nvPr/>
            </p:nvSpPr>
            <p:spPr bwMode="auto">
              <a:xfrm>
                <a:off x="2768523" y="2726592"/>
                <a:ext cx="13827"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27" name="Rectangle 1216"/>
              <p:cNvSpPr>
                <a:spLocks noChangeArrowheads="1"/>
              </p:cNvSpPr>
              <p:nvPr/>
            </p:nvSpPr>
            <p:spPr bwMode="auto">
              <a:xfrm>
                <a:off x="2768523" y="2726592"/>
                <a:ext cx="13827"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28" name="Rectangle 1217"/>
              <p:cNvSpPr>
                <a:spLocks noChangeArrowheads="1"/>
              </p:cNvSpPr>
              <p:nvPr/>
            </p:nvSpPr>
            <p:spPr bwMode="auto">
              <a:xfrm>
                <a:off x="2886051" y="2645598"/>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29" name="Rectangle 1218"/>
              <p:cNvSpPr>
                <a:spLocks noChangeArrowheads="1"/>
              </p:cNvSpPr>
              <p:nvPr/>
            </p:nvSpPr>
            <p:spPr bwMode="auto">
              <a:xfrm>
                <a:off x="2886051" y="2645598"/>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30" name="Rectangle 1219"/>
              <p:cNvSpPr>
                <a:spLocks noChangeArrowheads="1"/>
              </p:cNvSpPr>
              <p:nvPr/>
            </p:nvSpPr>
            <p:spPr bwMode="auto">
              <a:xfrm>
                <a:off x="2736261" y="2642599"/>
                <a:ext cx="16132" cy="23998"/>
              </a:xfrm>
              <a:prstGeom prst="rect">
                <a:avLst/>
              </a:prstGeom>
              <a:solidFill>
                <a:srgbClr val="FFFFFF"/>
              </a:solidFill>
              <a:ln w="9525">
                <a:solidFill>
                  <a:srgbClr val="FF0000"/>
                </a:solidFill>
                <a:miter lim="800000"/>
                <a:headEnd/>
                <a:tailEnd/>
              </a:ln>
            </p:spPr>
            <p:txBody>
              <a:bodyPr/>
              <a:lstStyle/>
              <a:p>
                <a:endParaRPr lang="ja-JP" altLang="en-US" dirty="0">
                  <a:solidFill>
                    <a:prstClr val="black"/>
                  </a:solidFill>
                </a:endParaRPr>
              </a:p>
            </p:txBody>
          </p:sp>
          <p:sp>
            <p:nvSpPr>
              <p:cNvPr id="131" name="Rectangle 1220"/>
              <p:cNvSpPr>
                <a:spLocks noChangeArrowheads="1"/>
              </p:cNvSpPr>
              <p:nvPr/>
            </p:nvSpPr>
            <p:spPr bwMode="auto">
              <a:xfrm>
                <a:off x="2736261" y="2642599"/>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32" name="Rectangle 1221"/>
              <p:cNvSpPr>
                <a:spLocks noChangeArrowheads="1"/>
              </p:cNvSpPr>
              <p:nvPr/>
            </p:nvSpPr>
            <p:spPr bwMode="auto">
              <a:xfrm>
                <a:off x="2860701"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33" name="Rectangle 1222"/>
              <p:cNvSpPr>
                <a:spLocks noChangeArrowheads="1"/>
              </p:cNvSpPr>
              <p:nvPr/>
            </p:nvSpPr>
            <p:spPr bwMode="auto">
              <a:xfrm>
                <a:off x="2860701"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34" name="Rectangle 1223"/>
              <p:cNvSpPr>
                <a:spLocks noChangeArrowheads="1"/>
              </p:cNvSpPr>
              <p:nvPr/>
            </p:nvSpPr>
            <p:spPr bwMode="auto">
              <a:xfrm>
                <a:off x="2830744" y="2723591"/>
                <a:ext cx="16130"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35" name="Rectangle 1224"/>
              <p:cNvSpPr>
                <a:spLocks noChangeArrowheads="1"/>
              </p:cNvSpPr>
              <p:nvPr/>
            </p:nvSpPr>
            <p:spPr bwMode="auto">
              <a:xfrm>
                <a:off x="2830744" y="2723591"/>
                <a:ext cx="16130"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sp>
            <p:nvSpPr>
              <p:cNvPr id="136" name="Rectangle 1225"/>
              <p:cNvSpPr>
                <a:spLocks noChangeArrowheads="1"/>
              </p:cNvSpPr>
              <p:nvPr/>
            </p:nvSpPr>
            <p:spPr bwMode="auto">
              <a:xfrm>
                <a:off x="2796176" y="2726592"/>
                <a:ext cx="16132" cy="23998"/>
              </a:xfrm>
              <a:prstGeom prst="rect">
                <a:avLst/>
              </a:prstGeom>
              <a:solidFill>
                <a:srgbClr val="FFFFFF"/>
              </a:solidFill>
              <a:ln w="9525">
                <a:solidFill>
                  <a:srgbClr val="0000FF"/>
                </a:solidFill>
                <a:miter lim="800000"/>
                <a:headEnd/>
                <a:tailEnd/>
              </a:ln>
            </p:spPr>
            <p:txBody>
              <a:bodyPr/>
              <a:lstStyle/>
              <a:p>
                <a:endParaRPr lang="ja-JP" altLang="en-US" dirty="0">
                  <a:solidFill>
                    <a:prstClr val="black"/>
                  </a:solidFill>
                </a:endParaRPr>
              </a:p>
            </p:txBody>
          </p:sp>
          <p:sp>
            <p:nvSpPr>
              <p:cNvPr id="137" name="Rectangle 1226"/>
              <p:cNvSpPr>
                <a:spLocks noChangeArrowheads="1"/>
              </p:cNvSpPr>
              <p:nvPr/>
            </p:nvSpPr>
            <p:spPr bwMode="auto">
              <a:xfrm>
                <a:off x="2796176" y="2726592"/>
                <a:ext cx="16132" cy="23998"/>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ja-JP" altLang="en-US" dirty="0">
                  <a:solidFill>
                    <a:prstClr val="black"/>
                  </a:solidFill>
                </a:endParaRPr>
              </a:p>
            </p:txBody>
          </p:sp>
        </p:grpSp>
        <p:cxnSp>
          <p:nvCxnSpPr>
            <p:cNvPr id="87" name="直線コネクタ 86"/>
            <p:cNvCxnSpPr/>
            <p:nvPr/>
          </p:nvCxnSpPr>
          <p:spPr>
            <a:xfrm flipH="1" flipV="1">
              <a:off x="4189255" y="4223781"/>
              <a:ext cx="751150" cy="94715"/>
            </a:xfrm>
            <a:prstGeom prst="line">
              <a:avLst/>
            </a:prstGeom>
            <a:ln w="57150">
              <a:solidFill>
                <a:srgbClr val="CCCC00"/>
              </a:solidFill>
            </a:ln>
          </p:spPr>
          <p:style>
            <a:lnRef idx="1">
              <a:schemeClr val="accent1"/>
            </a:lnRef>
            <a:fillRef idx="0">
              <a:schemeClr val="accent1"/>
            </a:fillRef>
            <a:effectRef idx="0">
              <a:schemeClr val="accent1"/>
            </a:effectRef>
            <a:fontRef idx="minor">
              <a:schemeClr val="tx1"/>
            </a:fontRef>
          </p:style>
        </p:cxnSp>
        <p:pic>
          <p:nvPicPr>
            <p:cNvPr id="88" name="Picture 2" descr="C:\Users\009706\AppData\Local\Microsoft\Windows\Temporary Internet Files\Content.IE5\4NL06GOA\MC900079071[1].wmf"/>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39930" y="3418338"/>
              <a:ext cx="669075" cy="51217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 descr="C:\Users\009706\AppData\Local\Microsoft\Windows\Temporary Internet Files\Content.IE5\2HSEPHRC\MC900434845[1].pn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013899" y="3988620"/>
              <a:ext cx="380181" cy="380180"/>
            </a:xfrm>
            <a:prstGeom prst="rect">
              <a:avLst/>
            </a:prstGeom>
            <a:noFill/>
            <a:extLst>
              <a:ext uri="{909E8E84-426E-40DD-AFC4-6F175D3DCCD1}">
                <a14:hiddenFill xmlns:a14="http://schemas.microsoft.com/office/drawing/2010/main">
                  <a:solidFill>
                    <a:srgbClr val="FFFFFF"/>
                  </a:solidFill>
                </a14:hiddenFill>
              </a:ext>
            </a:extLst>
          </p:spPr>
        </p:pic>
      </p:grpSp>
      <p:sp>
        <p:nvSpPr>
          <p:cNvPr id="484" name="円/楕円 483"/>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29</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8102557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大項目"/>
          <p:cNvSpPr txBox="1"/>
          <p:nvPr/>
        </p:nvSpPr>
        <p:spPr>
          <a:xfrm>
            <a:off x="0" y="50779"/>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smtClean="0">
                <a:latin typeface="HGP創英角ｺﾞｼｯｸUB" pitchFamily="50" charset="-128"/>
                <a:ea typeface="HGP創英角ｺﾞｼｯｸUB" pitchFamily="50" charset="-128"/>
                <a:cs typeface="Courier New" pitchFamily="49" charset="0"/>
              </a:rPr>
              <a:t>Ⅲ</a:t>
            </a:r>
            <a:r>
              <a:rPr lang="ja-JP" altLang="en-US" sz="2200" dirty="0">
                <a:latin typeface="HGP創英角ｺﾞｼｯｸUB" pitchFamily="50" charset="-128"/>
                <a:ea typeface="HGP創英角ｺﾞｼｯｸUB" pitchFamily="50" charset="-128"/>
                <a:cs typeface="Courier New" pitchFamily="49" charset="0"/>
              </a:rPr>
              <a:t>　</a:t>
            </a:r>
            <a:r>
              <a:rPr lang="ja-JP" altLang="en-US" sz="2200" dirty="0" smtClean="0">
                <a:latin typeface="HGP創英角ｺﾞｼｯｸUB" pitchFamily="50" charset="-128"/>
                <a:ea typeface="HGP創英角ｺﾞｼｯｸUB" pitchFamily="50" charset="-128"/>
                <a:cs typeface="Courier New" pitchFamily="49" charset="0"/>
              </a:rPr>
              <a:t>国民の生命・生活を守る</a:t>
            </a:r>
            <a:r>
              <a:rPr lang="ja-JP" altLang="en-US" sz="1600" dirty="0" smtClean="0">
                <a:latin typeface="HGP創英角ｺﾞｼｯｸUB" pitchFamily="50" charset="-128"/>
                <a:ea typeface="HGP創英角ｺﾞｼｯｸUB" pitchFamily="50" charset="-128"/>
                <a:cs typeface="Courier New" pitchFamily="49" charset="0"/>
              </a:rPr>
              <a:t>　　</a:t>
            </a:r>
            <a:r>
              <a:rPr lang="en-US" altLang="ja-JP" sz="1600" dirty="0" smtClean="0">
                <a:latin typeface="HGP創英角ｺﾞｼｯｸUB" pitchFamily="50" charset="-128"/>
                <a:ea typeface="HGP創英角ｺﾞｼｯｸUB" pitchFamily="50" charset="-128"/>
                <a:cs typeface="Courier New" pitchFamily="49" charset="0"/>
              </a:rPr>
              <a:t>-</a:t>
            </a:r>
            <a:r>
              <a:rPr lang="ja-JP" altLang="en-US" sz="1600" dirty="0" smtClean="0">
                <a:latin typeface="HGP創英角ｺﾞｼｯｸUB" pitchFamily="50" charset="-128"/>
                <a:ea typeface="HGP創英角ｺﾞｼｯｸUB" pitchFamily="50" charset="-128"/>
                <a:cs typeface="Courier New" pitchFamily="49" charset="0"/>
              </a:rPr>
              <a:t> ７．東日本大震災からの復興の着実な推進  </a:t>
            </a:r>
            <a:r>
              <a:rPr lang="en-US" altLang="ja-JP" sz="1600" dirty="0" smtClean="0">
                <a:latin typeface="HGP創英角ｺﾞｼｯｸUB" pitchFamily="50" charset="-128"/>
                <a:ea typeface="HGP創英角ｺﾞｼｯｸUB" pitchFamily="50" charset="-128"/>
                <a:cs typeface="Courier New" pitchFamily="49" charset="0"/>
              </a:rPr>
              <a:t>-</a:t>
            </a:r>
            <a:endParaRPr lang="en-US" altLang="ja-JP" sz="1600" dirty="0">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4072410" y="-2601575"/>
            <a:ext cx="1743740" cy="9583763"/>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18" name="テキスト ボックス 17"/>
          <p:cNvSpPr txBox="1"/>
          <p:nvPr/>
        </p:nvSpPr>
        <p:spPr>
          <a:xfrm>
            <a:off x="228321" y="1365213"/>
            <a:ext cx="9745017" cy="757130"/>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a:ln w="1905"/>
                <a:latin typeface="HGP創英角ｺﾞｼｯｸUB" pitchFamily="50" charset="-128"/>
                <a:ea typeface="HGP創英角ｺﾞｼｯｸUB" pitchFamily="50" charset="-128"/>
              </a:rPr>
              <a:t>ＩＣＴ基盤の復旧への支援</a:t>
            </a:r>
          </a:p>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6" name="Rectangle 4"/>
          <p:cNvSpPr>
            <a:spLocks noChangeArrowheads="1"/>
          </p:cNvSpPr>
          <p:nvPr/>
        </p:nvSpPr>
        <p:spPr bwMode="auto">
          <a:xfrm>
            <a:off x="336750" y="2341170"/>
            <a:ext cx="9136859" cy="523220"/>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r>
              <a:rPr lang="ja-JP" altLang="en-US" sz="1400" dirty="0">
                <a:latin typeface="ＭＳ 明朝" pitchFamily="17" charset="-128"/>
                <a:ea typeface="ＭＳ 明朝" pitchFamily="17" charset="-128"/>
              </a:rPr>
              <a:t>東日本大震災により被災した地域の超高速</a:t>
            </a:r>
            <a:r>
              <a:rPr lang="ja-JP" altLang="en-US" sz="1400" dirty="0" smtClean="0">
                <a:latin typeface="ＭＳ 明朝" pitchFamily="17" charset="-128"/>
                <a:ea typeface="ＭＳ 明朝" pitchFamily="17" charset="-128"/>
              </a:rPr>
              <a:t>ブロードバンドサービス</a:t>
            </a:r>
            <a:r>
              <a:rPr lang="ja-JP" altLang="en-US" sz="1400" dirty="0">
                <a:latin typeface="ＭＳ 明朝" pitchFamily="17" charset="-128"/>
                <a:ea typeface="ＭＳ 明朝" pitchFamily="17" charset="-128"/>
              </a:rPr>
              <a:t>施設、</a:t>
            </a:r>
            <a:r>
              <a:rPr lang="ja-JP" altLang="en-US" sz="1400" dirty="0" smtClean="0">
                <a:latin typeface="ＭＳ 明朝" pitchFamily="17" charset="-128"/>
                <a:ea typeface="ＭＳ 明朝" pitchFamily="17" charset="-128"/>
              </a:rPr>
              <a:t>ケーブルテレビ等</a:t>
            </a:r>
            <a:r>
              <a:rPr lang="ja-JP" altLang="en-US" sz="1400" dirty="0">
                <a:latin typeface="ＭＳ 明朝" pitchFamily="17" charset="-128"/>
                <a:ea typeface="ＭＳ 明朝" pitchFamily="17" charset="-128"/>
              </a:rPr>
              <a:t>の有線放送施設及び公共施設間を結ぶ</a:t>
            </a:r>
            <a:r>
              <a:rPr lang="ja-JP" altLang="en-US" sz="1400" dirty="0" smtClean="0">
                <a:latin typeface="ＭＳ 明朝" pitchFamily="17" charset="-128"/>
                <a:ea typeface="ＭＳ 明朝" pitchFamily="17" charset="-128"/>
              </a:rPr>
              <a:t>地域公共</a:t>
            </a:r>
            <a:r>
              <a:rPr lang="ja-JP" altLang="en-US" sz="1400" dirty="0">
                <a:latin typeface="ＭＳ 明朝" pitchFamily="17" charset="-128"/>
                <a:ea typeface="ＭＳ 明朝" pitchFamily="17" charset="-128"/>
              </a:rPr>
              <a:t>ネットワーク施設等のＩＣＴ基盤の</a:t>
            </a:r>
            <a:r>
              <a:rPr lang="ja-JP" altLang="en-US" sz="1400" dirty="0" smtClean="0">
                <a:latin typeface="ＭＳ 明朝" pitchFamily="17" charset="-128"/>
                <a:ea typeface="ＭＳ 明朝" pitchFamily="17" charset="-128"/>
              </a:rPr>
              <a:t>復旧を</a:t>
            </a:r>
            <a:r>
              <a:rPr lang="ja-JP" altLang="en-US" sz="1400" dirty="0">
                <a:latin typeface="ＭＳ 明朝" pitchFamily="17" charset="-128"/>
                <a:ea typeface="ＭＳ 明朝" pitchFamily="17" charset="-128"/>
              </a:rPr>
              <a:t>支援</a:t>
            </a:r>
          </a:p>
        </p:txBody>
      </p:sp>
      <p:sp>
        <p:nvSpPr>
          <p:cNvPr id="45" name="中項目"/>
          <p:cNvSpPr/>
          <p:nvPr/>
        </p:nvSpPr>
        <p:spPr>
          <a:xfrm>
            <a:off x="51453" y="752006"/>
            <a:ext cx="3232669"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pPr marL="355600" indent="-355600" fontAlgn="base">
              <a:spcBef>
                <a:spcPct val="0"/>
              </a:spcBef>
              <a:spcAft>
                <a:spcPct val="0"/>
              </a:spcAft>
            </a:pP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smtClean="0">
                <a:solidFill>
                  <a:prstClr val="black"/>
                </a:solidFill>
                <a:latin typeface="HGP創英角ｺﾞｼｯｸUB" pitchFamily="50" charset="-128"/>
                <a:ea typeface="HGP創英角ｺﾞｼｯｸUB" pitchFamily="50" charset="-128"/>
              </a:rPr>
              <a:t>１</a:t>
            </a: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a:solidFill>
                  <a:prstClr val="black"/>
                </a:solidFill>
                <a:latin typeface="HGP創英角ｺﾞｼｯｸUB" pitchFamily="50" charset="-128"/>
                <a:ea typeface="HGP創英角ｺﾞｼｯｸUB" pitchFamily="50" charset="-128"/>
              </a:rPr>
              <a:t>ＩＣＴによる復興の推進</a:t>
            </a:r>
          </a:p>
        </p:txBody>
      </p:sp>
      <p:sp>
        <p:nvSpPr>
          <p:cNvPr id="11" name="テキスト ボックス 10"/>
          <p:cNvSpPr txBox="1"/>
          <p:nvPr/>
        </p:nvSpPr>
        <p:spPr>
          <a:xfrm>
            <a:off x="530397" y="1838146"/>
            <a:ext cx="4768475" cy="492430"/>
          </a:xfrm>
          <a:prstGeom prst="rect">
            <a:avLst/>
          </a:prstGeom>
          <a:noFill/>
          <a:ln w="12700">
            <a:noFill/>
            <a:prstDash val="lgDash"/>
          </a:ln>
        </p:spPr>
        <p:txBody>
          <a:bodyPr wrap="square" lIns="91428" tIns="45714" rIns="91428" bIns="45714" rtlCol="0">
            <a:spAutoFit/>
          </a:bodyPr>
          <a:lstStyle/>
          <a:p>
            <a:r>
              <a:rPr lang="en-US" altLang="ja-JP" sz="1300" dirty="0">
                <a:latin typeface="ＭＳ Ｐゴシック" pitchFamily="50" charset="-128"/>
              </a:rPr>
              <a:t>【</a:t>
            </a:r>
            <a:r>
              <a:rPr lang="ja-JP" altLang="en-US" sz="1300" dirty="0">
                <a:latin typeface="ＭＳ Ｐゴシック" pitchFamily="50" charset="-128"/>
              </a:rPr>
              <a:t>予算</a:t>
            </a:r>
            <a:r>
              <a:rPr lang="en-US" altLang="ja-JP" sz="1300" dirty="0">
                <a:latin typeface="ＭＳ Ｐゴシック" pitchFamily="50" charset="-128"/>
              </a:rPr>
              <a:t>】</a:t>
            </a:r>
            <a:r>
              <a:rPr lang="ja-JP" altLang="en-US" sz="1300" dirty="0">
                <a:latin typeface="ＭＳ Ｐゴシック" pitchFamily="50" charset="-128"/>
              </a:rPr>
              <a:t>　</a:t>
            </a:r>
            <a:r>
              <a:rPr lang="ja-JP" altLang="en-US" sz="1300" dirty="0" smtClean="0">
                <a:latin typeface="ＭＳ Ｐゴシック" pitchFamily="50" charset="-128"/>
              </a:rPr>
              <a:t>情報通信基盤災害復旧事業費補助金</a:t>
            </a:r>
            <a:r>
              <a:rPr lang="ja-JP" altLang="en-US" sz="1300" dirty="0">
                <a:latin typeface="ＭＳ Ｐゴシック" pitchFamily="50" charset="-128"/>
              </a:rPr>
              <a:t>　</a:t>
            </a:r>
            <a:r>
              <a:rPr lang="ja-JP" altLang="en-US" sz="1300" dirty="0" smtClean="0">
                <a:latin typeface="ＭＳ Ｐゴシック" pitchFamily="50" charset="-128"/>
              </a:rPr>
              <a:t>２．９</a:t>
            </a:r>
            <a:r>
              <a:rPr lang="ja-JP" altLang="en-US" sz="1300" dirty="0" smtClean="0"/>
              <a:t>億円　</a:t>
            </a:r>
            <a:endParaRPr lang="en-US" altLang="ja-JP" sz="1300" dirty="0" smtClean="0"/>
          </a:p>
          <a:p>
            <a:r>
              <a:rPr lang="ja-JP" altLang="en-US" sz="1300" dirty="0"/>
              <a:t>　</a:t>
            </a:r>
            <a:r>
              <a:rPr lang="ja-JP" altLang="en-US" sz="1300" dirty="0" smtClean="0"/>
              <a:t>　　　　（２８年度</a:t>
            </a:r>
            <a:r>
              <a:rPr lang="ja-JP" altLang="en-US" sz="1300" dirty="0"/>
              <a:t>　</a:t>
            </a:r>
            <a:r>
              <a:rPr lang="ja-JP" altLang="en-US" sz="1300" dirty="0" smtClean="0"/>
              <a:t>１．９億円）</a:t>
            </a:r>
            <a:r>
              <a:rPr lang="ja-JP" altLang="en-US" sz="1300" dirty="0"/>
              <a:t>　</a:t>
            </a:r>
            <a:r>
              <a:rPr lang="en-US" altLang="ja-JP" sz="1300" dirty="0" smtClean="0">
                <a:latin typeface="ＭＳ Ｐゴシック" pitchFamily="50" charset="-128"/>
              </a:rPr>
              <a:t> </a:t>
            </a:r>
            <a:r>
              <a:rPr lang="ja-JP" altLang="en-US" sz="1300" dirty="0" smtClean="0">
                <a:solidFill>
                  <a:srgbClr val="FF0000"/>
                </a:solidFill>
                <a:latin typeface="ＭＳ Ｐゴシック" pitchFamily="50" charset="-128"/>
              </a:rPr>
              <a:t> </a:t>
            </a:r>
            <a:r>
              <a:rPr lang="ja-JP" altLang="en-US" sz="1300" dirty="0">
                <a:latin typeface="ＭＳ Ｐゴシック" pitchFamily="50" charset="-128"/>
              </a:rPr>
              <a:t>　　　　　　　　　　　　　　　　　　　</a:t>
            </a:r>
          </a:p>
        </p:txBody>
      </p:sp>
      <p:pic>
        <p:nvPicPr>
          <p:cNvPr id="12" name="図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398624" y="3264082"/>
            <a:ext cx="5203655" cy="3308800"/>
          </a:xfrm>
          <a:prstGeom prst="rect">
            <a:avLst/>
          </a:prstGeom>
          <a:noFill/>
          <a:ln>
            <a:noFill/>
          </a:ln>
        </p:spPr>
      </p:pic>
      <p:sp>
        <p:nvSpPr>
          <p:cNvPr id="13" name="円/楕円 12"/>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30</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34703542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大項目"/>
          <p:cNvSpPr txBox="1"/>
          <p:nvPr/>
        </p:nvSpPr>
        <p:spPr>
          <a:xfrm>
            <a:off x="0" y="50782"/>
            <a:ext cx="9906000" cy="430887"/>
          </a:xfrm>
          <a:prstGeom prst="rect">
            <a:avLst/>
          </a:prstGeom>
          <a:noFill/>
        </p:spPr>
        <p:txBody>
          <a:bodyPr wrap="square" rtlCol="0">
            <a:spAutoFit/>
          </a:bodyPr>
          <a:lstStyle/>
          <a:p>
            <a:pPr marL="475188" indent="-475188" defTabSz="914283" fontAlgn="base">
              <a:spcBef>
                <a:spcPct val="0"/>
              </a:spcBef>
              <a:spcAft>
                <a:spcPct val="0"/>
              </a:spcAft>
            </a:pPr>
            <a:r>
              <a:rPr lang="en-US" altLang="ja-JP" sz="2200" dirty="0">
                <a:solidFill>
                  <a:prstClr val="black"/>
                </a:solidFill>
                <a:latin typeface="HGP創英角ｺﾞｼｯｸUB" pitchFamily="50" charset="-128"/>
                <a:ea typeface="HGP創英角ｺﾞｼｯｸUB" pitchFamily="50" charset="-128"/>
                <a:cs typeface="Courier New" pitchFamily="49" charset="0"/>
              </a:rPr>
              <a:t>Ⅲ</a:t>
            </a:r>
            <a:r>
              <a:rPr lang="ja-JP" altLang="en-US" sz="2200" dirty="0" err="1">
                <a:solidFill>
                  <a:prstClr val="black"/>
                </a:solidFill>
                <a:latin typeface="HGP創英角ｺﾞｼｯｸUB" pitchFamily="50" charset="-128"/>
                <a:ea typeface="HGP創英角ｺﾞｼｯｸUB" pitchFamily="50" charset="-128"/>
                <a:cs typeface="Courier New" pitchFamily="49" charset="0"/>
              </a:rPr>
              <a:t>．</a:t>
            </a:r>
            <a:r>
              <a:rPr lang="ja-JP" altLang="en-US" sz="2200" dirty="0">
                <a:solidFill>
                  <a:prstClr val="black"/>
                </a:solidFill>
                <a:latin typeface="HGP創英角ｺﾞｼｯｸUB" pitchFamily="50" charset="-128"/>
                <a:ea typeface="HGP創英角ｺﾞｼｯｸUB" pitchFamily="50" charset="-128"/>
                <a:cs typeface="Courier New" pitchFamily="49" charset="0"/>
              </a:rPr>
              <a:t>国民の生命・生活を守る</a:t>
            </a:r>
            <a:r>
              <a:rPr lang="ja-JP" altLang="en-US" sz="1600" dirty="0">
                <a:solidFill>
                  <a:prstClr val="black"/>
                </a:solidFill>
                <a:latin typeface="HGP創英角ｺﾞｼｯｸUB" pitchFamily="50" charset="-128"/>
                <a:ea typeface="HGP創英角ｺﾞｼｯｸUB" pitchFamily="50" charset="-128"/>
                <a:cs typeface="Courier New" pitchFamily="49" charset="0"/>
              </a:rPr>
              <a:t>　　</a:t>
            </a:r>
            <a:r>
              <a:rPr lang="en-US" altLang="ja-JP" sz="1600" dirty="0">
                <a:solidFill>
                  <a:prstClr val="black"/>
                </a:solidFill>
                <a:latin typeface="HGP創英角ｺﾞｼｯｸUB" pitchFamily="50" charset="-128"/>
                <a:ea typeface="HGP創英角ｺﾞｼｯｸUB" pitchFamily="50" charset="-128"/>
                <a:cs typeface="Courier New" pitchFamily="49" charset="0"/>
              </a:rPr>
              <a:t>-</a:t>
            </a:r>
            <a:r>
              <a:rPr lang="ja-JP" altLang="en-US" sz="1600" dirty="0">
                <a:solidFill>
                  <a:prstClr val="black"/>
                </a:solidFill>
                <a:latin typeface="HGP創英角ｺﾞｼｯｸUB" pitchFamily="50" charset="-128"/>
                <a:ea typeface="HGP創英角ｺﾞｼｯｸUB" pitchFamily="50" charset="-128"/>
                <a:cs typeface="Courier New" pitchFamily="49" charset="0"/>
              </a:rPr>
              <a:t>　９．</a:t>
            </a:r>
            <a:r>
              <a:rPr lang="en-US" altLang="ja-JP" sz="1600" dirty="0">
                <a:solidFill>
                  <a:prstClr val="black"/>
                </a:solidFill>
                <a:latin typeface="HGP創英角ｺﾞｼｯｸUB" pitchFamily="50" charset="-128"/>
                <a:ea typeface="HGP創英角ｺﾞｼｯｸUB" pitchFamily="50" charset="-128"/>
                <a:cs typeface="Courier New" pitchFamily="49" charset="0"/>
              </a:rPr>
              <a:t>ICT</a:t>
            </a:r>
            <a:r>
              <a:rPr lang="ja-JP" altLang="en-US" sz="1600" dirty="0">
                <a:solidFill>
                  <a:prstClr val="black"/>
                </a:solidFill>
                <a:latin typeface="HGP創英角ｺﾞｼｯｸUB" pitchFamily="50" charset="-128"/>
                <a:ea typeface="HGP創英角ｺﾞｼｯｸUB" pitchFamily="50" charset="-128"/>
                <a:cs typeface="Courier New" pitchFamily="49" charset="0"/>
              </a:rPr>
              <a:t>の安心・安全の確保　 </a:t>
            </a:r>
            <a:r>
              <a:rPr lang="en-US" altLang="ja-JP" sz="1600" dirty="0">
                <a:solidFill>
                  <a:prstClr val="black"/>
                </a:solidFill>
                <a:latin typeface="HGP創英角ｺﾞｼｯｸUB" pitchFamily="50" charset="-128"/>
                <a:ea typeface="HGP創英角ｺﾞｼｯｸUB" pitchFamily="50" charset="-128"/>
                <a:cs typeface="Courier New" pitchFamily="49" charset="0"/>
              </a:rPr>
              <a:t>-</a:t>
            </a:r>
            <a:endParaRPr lang="en-US" altLang="ja-JP" sz="1600" dirty="0">
              <a:solidFill>
                <a:prstClr val="black"/>
              </a:solidFill>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4123664" y="-2495246"/>
            <a:ext cx="1658672" cy="9583763"/>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18" name="テキスト ボックス 17"/>
          <p:cNvSpPr txBox="1"/>
          <p:nvPr/>
        </p:nvSpPr>
        <p:spPr>
          <a:xfrm>
            <a:off x="228321" y="1567240"/>
            <a:ext cx="9745017"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a:ln w="1905"/>
                <a:latin typeface="HGP創英角ｺﾞｼｯｸUB" pitchFamily="50" charset="-128"/>
                <a:ea typeface="HGP創英角ｺﾞｼｯｸUB" pitchFamily="50" charset="-128"/>
              </a:rPr>
              <a:t>民放ラジオ難聴解消支援事業 </a:t>
            </a: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6" name="Rectangle 4"/>
          <p:cNvSpPr>
            <a:spLocks noChangeArrowheads="1"/>
          </p:cNvSpPr>
          <p:nvPr/>
        </p:nvSpPr>
        <p:spPr bwMode="auto">
          <a:xfrm>
            <a:off x="305476" y="2394335"/>
            <a:ext cx="9263881" cy="523220"/>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r>
              <a:rPr lang="ja-JP" altLang="en-US" sz="1400" dirty="0">
                <a:latin typeface="ＭＳ 明朝" pitchFamily="17" charset="-128"/>
                <a:ea typeface="ＭＳ 明朝" pitchFamily="17" charset="-128"/>
              </a:rPr>
              <a:t>国民生活に密着した情報や災害時における生命・財産の確保に必要な情報の提供を確保するため、ラジオの難聴解消のための中継局の整備費用の一部を補助</a:t>
            </a:r>
          </a:p>
        </p:txBody>
      </p:sp>
      <p:sp>
        <p:nvSpPr>
          <p:cNvPr id="15" name="中項目"/>
          <p:cNvSpPr/>
          <p:nvPr/>
        </p:nvSpPr>
        <p:spPr>
          <a:xfrm>
            <a:off x="51455" y="735276"/>
            <a:ext cx="3676005"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pPr marL="355600" indent="-355600" defTabSz="914283" fontAlgn="base">
              <a:spcBef>
                <a:spcPct val="0"/>
              </a:spcBef>
              <a:spcAft>
                <a:spcPct val="0"/>
              </a:spcAft>
            </a:pPr>
            <a:r>
              <a:rPr lang="en-US" altLang="ja-JP" sz="2000" dirty="0" smtClean="0">
                <a:solidFill>
                  <a:prstClr val="black"/>
                </a:solidFill>
                <a:latin typeface="HGP創英角ｺﾞｼｯｸUB" pitchFamily="50" charset="-128"/>
                <a:ea typeface="HGP創英角ｺﾞｼｯｸUB" pitchFamily="50" charset="-128"/>
              </a:rPr>
              <a:t>(3)</a:t>
            </a:r>
            <a:r>
              <a:rPr lang="ja-JP" altLang="en-US" sz="2000" dirty="0">
                <a:solidFill>
                  <a:prstClr val="black"/>
                </a:solidFill>
                <a:latin typeface="HGP創英角ｺﾞｼｯｸUB" pitchFamily="50" charset="-128"/>
                <a:ea typeface="HGP創英角ｺﾞｼｯｸUB" pitchFamily="50" charset="-128"/>
              </a:rPr>
              <a:t>放送ネットワークの強靱化</a:t>
            </a:r>
          </a:p>
        </p:txBody>
      </p:sp>
      <p:sp>
        <p:nvSpPr>
          <p:cNvPr id="16" name="テキスト ボックス 15"/>
          <p:cNvSpPr txBox="1"/>
          <p:nvPr/>
        </p:nvSpPr>
        <p:spPr>
          <a:xfrm>
            <a:off x="467391" y="2001188"/>
            <a:ext cx="5635697" cy="292376"/>
          </a:xfrm>
          <a:prstGeom prst="rect">
            <a:avLst/>
          </a:prstGeom>
          <a:noFill/>
          <a:ln w="12700">
            <a:noFill/>
            <a:prstDash val="lgDash"/>
          </a:ln>
        </p:spPr>
        <p:txBody>
          <a:bodyPr wrap="square" lIns="91428" tIns="45714" rIns="91428" bIns="45714" rtlCol="0">
            <a:spAutoFit/>
          </a:bodyPr>
          <a:lstStyle/>
          <a:p>
            <a:pPr defTabSz="914283"/>
            <a:r>
              <a:rPr lang="en-US" altLang="ja-JP" sz="1300" dirty="0">
                <a:solidFill>
                  <a:prstClr val="black"/>
                </a:solidFill>
                <a:latin typeface="ＭＳ Ｐゴシック" pitchFamily="50" charset="-128"/>
              </a:rPr>
              <a:t>【</a:t>
            </a:r>
            <a:r>
              <a:rPr lang="ja-JP" altLang="en-US" sz="1300" dirty="0">
                <a:solidFill>
                  <a:prstClr val="black"/>
                </a:solidFill>
                <a:latin typeface="ＭＳ Ｐゴシック" pitchFamily="50" charset="-128"/>
              </a:rPr>
              <a:t>予算</a:t>
            </a:r>
            <a:r>
              <a:rPr lang="en-US" altLang="ja-JP" sz="1300" dirty="0">
                <a:solidFill>
                  <a:prstClr val="black"/>
                </a:solidFill>
                <a:latin typeface="ＭＳ Ｐゴシック" pitchFamily="50" charset="-128"/>
              </a:rPr>
              <a:t>】</a:t>
            </a:r>
            <a:r>
              <a:rPr lang="ja-JP" altLang="en-US" sz="1300" dirty="0">
                <a:solidFill>
                  <a:prstClr val="black"/>
                </a:solidFill>
                <a:latin typeface="ＭＳ Ｐゴシック" pitchFamily="50" charset="-128"/>
              </a:rPr>
              <a:t>　民放ラジオ難聴解消支援事業</a:t>
            </a:r>
            <a:r>
              <a:rPr lang="ja-JP" altLang="en-US" sz="300" dirty="0">
                <a:solidFill>
                  <a:prstClr val="black"/>
                </a:solidFill>
                <a:latin typeface="ＭＳ Ｐゴシック" pitchFamily="50" charset="-128"/>
              </a:rPr>
              <a:t> </a:t>
            </a:r>
            <a:r>
              <a:rPr lang="ja-JP" altLang="en-US" sz="1300" dirty="0">
                <a:solidFill>
                  <a:prstClr val="black"/>
                </a:solidFill>
                <a:latin typeface="ＭＳ Ｐゴシック" pitchFamily="50" charset="-128"/>
              </a:rPr>
              <a:t>　</a:t>
            </a:r>
            <a:r>
              <a:rPr lang="ja-JP" altLang="en-US" sz="1300" dirty="0" smtClean="0">
                <a:solidFill>
                  <a:prstClr val="black"/>
                </a:solidFill>
                <a:latin typeface="ＭＳ Ｐゴシック" pitchFamily="50" charset="-128"/>
              </a:rPr>
              <a:t>２１．０億円</a:t>
            </a:r>
            <a:r>
              <a:rPr lang="ja-JP" altLang="en-US" sz="1300" dirty="0">
                <a:solidFill>
                  <a:prstClr val="black"/>
                </a:solidFill>
                <a:latin typeface="ＭＳ Ｐゴシック" pitchFamily="50" charset="-128"/>
              </a:rPr>
              <a:t>　</a:t>
            </a:r>
            <a:r>
              <a:rPr lang="ja-JP" altLang="en-US" sz="1300" dirty="0" smtClean="0">
                <a:solidFill>
                  <a:prstClr val="black"/>
                </a:solidFill>
                <a:latin typeface="ＭＳ Ｐゴシック" pitchFamily="50" charset="-128"/>
              </a:rPr>
              <a:t>（２８年度</a:t>
            </a:r>
            <a:r>
              <a:rPr lang="ja-JP" altLang="en-US" sz="1300" dirty="0">
                <a:solidFill>
                  <a:prstClr val="black"/>
                </a:solidFill>
                <a:latin typeface="ＭＳ Ｐゴシック" pitchFamily="50" charset="-128"/>
              </a:rPr>
              <a:t>　</a:t>
            </a:r>
            <a:r>
              <a:rPr lang="ja-JP" altLang="en-US" sz="1300" dirty="0" smtClean="0">
                <a:solidFill>
                  <a:prstClr val="black"/>
                </a:solidFill>
                <a:latin typeface="ＭＳ Ｐゴシック" pitchFamily="50" charset="-128"/>
              </a:rPr>
              <a:t>１０．</a:t>
            </a:r>
            <a:r>
              <a:rPr lang="en-US" altLang="ja-JP" sz="1300" dirty="0" smtClean="0">
                <a:solidFill>
                  <a:prstClr val="black"/>
                </a:solidFill>
                <a:latin typeface="ＭＳ Ｐゴシック" pitchFamily="50" charset="-128"/>
              </a:rPr>
              <a:t>1</a:t>
            </a:r>
            <a:r>
              <a:rPr lang="ja-JP" altLang="en-US" sz="1300" dirty="0" smtClean="0">
                <a:solidFill>
                  <a:prstClr val="black"/>
                </a:solidFill>
                <a:latin typeface="ＭＳ Ｐゴシック" pitchFamily="50" charset="-128"/>
              </a:rPr>
              <a:t>億円）</a:t>
            </a:r>
            <a:endParaRPr lang="en-US" altLang="ja-JP" sz="1300" dirty="0">
              <a:solidFill>
                <a:prstClr val="black"/>
              </a:solidFill>
              <a:latin typeface="ＭＳ Ｐゴシック" pitchFamily="50" charset="-128"/>
            </a:endParaRPr>
          </a:p>
        </p:txBody>
      </p:sp>
      <p:pic>
        <p:nvPicPr>
          <p:cNvPr id="19" name="Picture 29"/>
          <p:cNvPicPr>
            <a:picLocks noChangeAspect="1" noChangeArrowheads="1"/>
          </p:cNvPicPr>
          <p:nvPr/>
        </p:nvPicPr>
        <p:blipFill rotWithShape="1">
          <a:blip r:embed="rId3">
            <a:extLst>
              <a:ext uri="{28A0092B-C50C-407E-A947-70E740481C1C}">
                <a14:useLocalDpi xmlns:a14="http://schemas.microsoft.com/office/drawing/2010/main" val="0"/>
              </a:ext>
            </a:extLst>
          </a:blip>
          <a:srcRect l="7455" t="9625" r="8105" b="-111"/>
          <a:stretch/>
        </p:blipFill>
        <p:spPr bwMode="auto">
          <a:xfrm>
            <a:off x="2073989" y="3443588"/>
            <a:ext cx="6088349" cy="2966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円/楕円 10"/>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31</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16325584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大項目"/>
          <p:cNvSpPr txBox="1"/>
          <p:nvPr/>
        </p:nvSpPr>
        <p:spPr>
          <a:xfrm>
            <a:off x="0" y="50782"/>
            <a:ext cx="9906000" cy="430887"/>
          </a:xfrm>
          <a:prstGeom prst="rect">
            <a:avLst/>
          </a:prstGeom>
          <a:noFill/>
        </p:spPr>
        <p:txBody>
          <a:bodyPr wrap="square" rtlCol="0">
            <a:spAutoFit/>
          </a:bodyPr>
          <a:lstStyle/>
          <a:p>
            <a:pPr marL="475188" indent="-475188" defTabSz="914283" fontAlgn="base">
              <a:spcBef>
                <a:spcPct val="0"/>
              </a:spcBef>
              <a:spcAft>
                <a:spcPct val="0"/>
              </a:spcAft>
            </a:pPr>
            <a:r>
              <a:rPr lang="en-US" altLang="ja-JP" sz="2200" dirty="0">
                <a:solidFill>
                  <a:prstClr val="black"/>
                </a:solidFill>
                <a:latin typeface="HGP創英角ｺﾞｼｯｸUB" pitchFamily="50" charset="-128"/>
                <a:ea typeface="HGP創英角ｺﾞｼｯｸUB" pitchFamily="50" charset="-128"/>
                <a:cs typeface="Courier New" pitchFamily="49" charset="0"/>
              </a:rPr>
              <a:t>Ⅲ</a:t>
            </a:r>
            <a:r>
              <a:rPr lang="ja-JP" altLang="en-US" sz="2200" dirty="0" err="1">
                <a:solidFill>
                  <a:prstClr val="black"/>
                </a:solidFill>
                <a:latin typeface="HGP創英角ｺﾞｼｯｸUB" pitchFamily="50" charset="-128"/>
                <a:ea typeface="HGP創英角ｺﾞｼｯｸUB" pitchFamily="50" charset="-128"/>
                <a:cs typeface="Courier New" pitchFamily="49" charset="0"/>
              </a:rPr>
              <a:t>．</a:t>
            </a:r>
            <a:r>
              <a:rPr lang="ja-JP" altLang="en-US" sz="2200" dirty="0">
                <a:solidFill>
                  <a:prstClr val="black"/>
                </a:solidFill>
                <a:latin typeface="HGP創英角ｺﾞｼｯｸUB" pitchFamily="50" charset="-128"/>
                <a:ea typeface="HGP創英角ｺﾞｼｯｸUB" pitchFamily="50" charset="-128"/>
                <a:cs typeface="Courier New" pitchFamily="49" charset="0"/>
              </a:rPr>
              <a:t>国民の生命・生活を守る</a:t>
            </a:r>
            <a:r>
              <a:rPr lang="ja-JP" altLang="en-US" sz="1600" dirty="0">
                <a:solidFill>
                  <a:prstClr val="black"/>
                </a:solidFill>
                <a:latin typeface="HGP創英角ｺﾞｼｯｸUB" pitchFamily="50" charset="-128"/>
                <a:ea typeface="HGP創英角ｺﾞｼｯｸUB" pitchFamily="50" charset="-128"/>
                <a:cs typeface="Courier New" pitchFamily="49" charset="0"/>
              </a:rPr>
              <a:t>　　</a:t>
            </a:r>
            <a:r>
              <a:rPr lang="en-US" altLang="ja-JP" sz="1600" dirty="0">
                <a:solidFill>
                  <a:prstClr val="black"/>
                </a:solidFill>
                <a:latin typeface="HGP創英角ｺﾞｼｯｸUB" pitchFamily="50" charset="-128"/>
                <a:ea typeface="HGP創英角ｺﾞｼｯｸUB" pitchFamily="50" charset="-128"/>
                <a:cs typeface="Courier New" pitchFamily="49" charset="0"/>
              </a:rPr>
              <a:t>-</a:t>
            </a:r>
            <a:r>
              <a:rPr lang="ja-JP" altLang="en-US" sz="1600" dirty="0">
                <a:solidFill>
                  <a:prstClr val="black"/>
                </a:solidFill>
                <a:latin typeface="HGP創英角ｺﾞｼｯｸUB" pitchFamily="50" charset="-128"/>
                <a:ea typeface="HGP創英角ｺﾞｼｯｸUB" pitchFamily="50" charset="-128"/>
                <a:cs typeface="Courier New" pitchFamily="49" charset="0"/>
              </a:rPr>
              <a:t>　９．</a:t>
            </a:r>
            <a:r>
              <a:rPr lang="en-US" altLang="ja-JP" sz="1600" dirty="0">
                <a:solidFill>
                  <a:prstClr val="black"/>
                </a:solidFill>
                <a:latin typeface="HGP創英角ｺﾞｼｯｸUB" pitchFamily="50" charset="-128"/>
                <a:ea typeface="HGP創英角ｺﾞｼｯｸUB" pitchFamily="50" charset="-128"/>
                <a:cs typeface="Courier New" pitchFamily="49" charset="0"/>
              </a:rPr>
              <a:t>ICT</a:t>
            </a:r>
            <a:r>
              <a:rPr lang="ja-JP" altLang="en-US" sz="1600" dirty="0">
                <a:solidFill>
                  <a:prstClr val="black"/>
                </a:solidFill>
                <a:latin typeface="HGP創英角ｺﾞｼｯｸUB" pitchFamily="50" charset="-128"/>
                <a:ea typeface="HGP創英角ｺﾞｼｯｸUB" pitchFamily="50" charset="-128"/>
                <a:cs typeface="Courier New" pitchFamily="49" charset="0"/>
              </a:rPr>
              <a:t>の安心・安全の確保　 </a:t>
            </a:r>
            <a:r>
              <a:rPr lang="en-US" altLang="ja-JP" sz="1600" dirty="0">
                <a:solidFill>
                  <a:prstClr val="black"/>
                </a:solidFill>
                <a:latin typeface="HGP創英角ｺﾞｼｯｸUB" pitchFamily="50" charset="-128"/>
                <a:ea typeface="HGP創英角ｺﾞｼｯｸUB" pitchFamily="50" charset="-128"/>
                <a:cs typeface="Courier New" pitchFamily="49" charset="0"/>
              </a:rPr>
              <a:t>-</a:t>
            </a:r>
            <a:endParaRPr lang="en-US" altLang="ja-JP" sz="1600" dirty="0">
              <a:solidFill>
                <a:prstClr val="black"/>
              </a:solidFill>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3687728" y="-2197538"/>
            <a:ext cx="2530549" cy="9583763"/>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15" name="中項目"/>
          <p:cNvSpPr/>
          <p:nvPr/>
        </p:nvSpPr>
        <p:spPr>
          <a:xfrm>
            <a:off x="51455" y="703377"/>
            <a:ext cx="3676005"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pPr marL="355600" indent="-355600" defTabSz="914283" fontAlgn="base">
              <a:spcBef>
                <a:spcPct val="0"/>
              </a:spcBef>
              <a:spcAft>
                <a:spcPct val="0"/>
              </a:spcAft>
            </a:pPr>
            <a:r>
              <a:rPr lang="en-US" altLang="ja-JP" sz="2000" dirty="0" smtClean="0">
                <a:solidFill>
                  <a:prstClr val="black"/>
                </a:solidFill>
                <a:latin typeface="HGP創英角ｺﾞｼｯｸUB" pitchFamily="50" charset="-128"/>
                <a:ea typeface="HGP創英角ｺﾞｼｯｸUB" pitchFamily="50" charset="-128"/>
              </a:rPr>
              <a:t>(3)</a:t>
            </a:r>
            <a:r>
              <a:rPr lang="ja-JP" altLang="en-US" sz="2000" dirty="0">
                <a:solidFill>
                  <a:prstClr val="black"/>
                </a:solidFill>
                <a:latin typeface="HGP創英角ｺﾞｼｯｸUB" pitchFamily="50" charset="-128"/>
                <a:ea typeface="HGP創英角ｺﾞｼｯｸUB" pitchFamily="50" charset="-128"/>
              </a:rPr>
              <a:t>放送ネットワークの強靱化</a:t>
            </a:r>
          </a:p>
        </p:txBody>
      </p:sp>
      <p:sp>
        <p:nvSpPr>
          <p:cNvPr id="20" name="テキスト ボックス 19"/>
          <p:cNvSpPr txBox="1"/>
          <p:nvPr/>
        </p:nvSpPr>
        <p:spPr>
          <a:xfrm>
            <a:off x="228321" y="1435914"/>
            <a:ext cx="9745017"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放送ネットワーク</a:t>
            </a:r>
            <a:r>
              <a:rPr lang="ja-JP" altLang="en-US" dirty="0">
                <a:ln w="1905"/>
                <a:latin typeface="HGP創英角ｺﾞｼｯｸUB" pitchFamily="50" charset="-128"/>
                <a:ea typeface="HGP創英角ｺﾞｼｯｸUB" pitchFamily="50" charset="-128"/>
              </a:rPr>
              <a:t>整備支援事業</a:t>
            </a:r>
            <a:r>
              <a:rPr lang="ja-JP" altLang="en-US" dirty="0" smtClean="0">
                <a:ln w="1905"/>
                <a:latin typeface="HGP創英角ｺﾞｼｯｸUB" pitchFamily="50" charset="-128"/>
                <a:ea typeface="HGP創英角ｺﾞｼｯｸUB" pitchFamily="50" charset="-128"/>
              </a:rPr>
              <a:t> </a:t>
            </a: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1" name="テキスト ボックス 20"/>
          <p:cNvSpPr txBox="1"/>
          <p:nvPr/>
        </p:nvSpPr>
        <p:spPr>
          <a:xfrm>
            <a:off x="467394" y="1860647"/>
            <a:ext cx="5837155" cy="492443"/>
          </a:xfrm>
          <a:prstGeom prst="rect">
            <a:avLst/>
          </a:prstGeom>
          <a:noFill/>
        </p:spPr>
        <p:txBody>
          <a:bodyPr wrap="square" rtlCol="0">
            <a:spAutoFit/>
          </a:bodyPr>
          <a:lstStyle/>
          <a:p>
            <a:pPr defTabSz="914283"/>
            <a:r>
              <a:rPr lang="en-US" altLang="ja-JP" sz="1300" dirty="0">
                <a:latin typeface="ＭＳ Ｐゴシック"/>
              </a:rPr>
              <a:t>【</a:t>
            </a:r>
            <a:r>
              <a:rPr lang="ja-JP" altLang="en-US" sz="1300" dirty="0">
                <a:latin typeface="ＭＳ Ｐゴシック"/>
              </a:rPr>
              <a:t>予算</a:t>
            </a:r>
            <a:r>
              <a:rPr lang="en-US" altLang="ja-JP" sz="1300" dirty="0">
                <a:latin typeface="ＭＳ Ｐゴシック"/>
              </a:rPr>
              <a:t>】</a:t>
            </a:r>
            <a:r>
              <a:rPr lang="ja-JP" altLang="en-US" sz="1300" dirty="0">
                <a:latin typeface="ＭＳ Ｐゴシック"/>
              </a:rPr>
              <a:t>　放送ネットワーク整備支援</a:t>
            </a:r>
            <a:r>
              <a:rPr lang="ja-JP" altLang="en-US" sz="1300" dirty="0" smtClean="0">
                <a:latin typeface="ＭＳ Ｐゴシック"/>
              </a:rPr>
              <a:t>事業　　　　　　　９．０億円</a:t>
            </a:r>
            <a:endParaRPr lang="en-US" altLang="ja-JP" sz="1300" dirty="0" smtClean="0">
              <a:latin typeface="ＭＳ Ｐゴシック"/>
            </a:endParaRPr>
          </a:p>
          <a:p>
            <a:pPr defTabSz="914283"/>
            <a:r>
              <a:rPr lang="ja-JP" altLang="en-US" sz="1300" dirty="0">
                <a:latin typeface="ＭＳ Ｐゴシック"/>
              </a:rPr>
              <a:t>　</a:t>
            </a:r>
            <a:r>
              <a:rPr lang="ja-JP" altLang="en-US" sz="1300" dirty="0" smtClean="0">
                <a:latin typeface="ＭＳ Ｐゴシック"/>
              </a:rPr>
              <a:t>　　　　　（２８年度当初</a:t>
            </a:r>
            <a:r>
              <a:rPr lang="ja-JP" altLang="en-US" sz="1300" dirty="0">
                <a:latin typeface="ＭＳ Ｐゴシック"/>
              </a:rPr>
              <a:t>　</a:t>
            </a:r>
            <a:r>
              <a:rPr lang="ja-JP" altLang="en-US" sz="1300" dirty="0" smtClean="0">
                <a:latin typeface="ＭＳ Ｐゴシック"/>
              </a:rPr>
              <a:t>１．３億円　２８年度補正　３．０億円）</a:t>
            </a:r>
            <a:endParaRPr lang="en-US" altLang="ja-JP" sz="1300" dirty="0" smtClean="0">
              <a:latin typeface="ＭＳ Ｐゴシック"/>
            </a:endParaRPr>
          </a:p>
        </p:txBody>
      </p:sp>
      <p:sp>
        <p:nvSpPr>
          <p:cNvPr id="22" name="Rectangle 4"/>
          <p:cNvSpPr>
            <a:spLocks noChangeArrowheads="1"/>
          </p:cNvSpPr>
          <p:nvPr/>
        </p:nvSpPr>
        <p:spPr bwMode="auto">
          <a:xfrm>
            <a:off x="305475" y="2409795"/>
            <a:ext cx="9263881" cy="1272143"/>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r>
              <a:rPr lang="ja-JP" altLang="en-US" sz="1400" dirty="0">
                <a:latin typeface="ＭＳ 明朝" pitchFamily="17" charset="-128"/>
                <a:ea typeface="ＭＳ 明朝" pitchFamily="17" charset="-128"/>
              </a:rPr>
              <a:t>被災情報や避難情報など、国民の生命・財産の確保に不可欠な情報を確実に提供するため、</a:t>
            </a:r>
            <a:br>
              <a:rPr lang="ja-JP" altLang="en-US" sz="1400" dirty="0">
                <a:latin typeface="ＭＳ 明朝" pitchFamily="17" charset="-128"/>
                <a:ea typeface="ＭＳ 明朝" pitchFamily="17" charset="-128"/>
              </a:rPr>
            </a:br>
            <a:r>
              <a:rPr lang="ja-JP" altLang="en-US" sz="1400" dirty="0" smtClean="0">
                <a:latin typeface="ＭＳ 明朝" pitchFamily="17" charset="-128"/>
                <a:ea typeface="ＭＳ 明朝" pitchFamily="17" charset="-128"/>
              </a:rPr>
              <a:t>以下の</a:t>
            </a:r>
            <a:r>
              <a:rPr lang="ja-JP" altLang="en-US" sz="1400" dirty="0">
                <a:latin typeface="ＭＳ 明朝" pitchFamily="17" charset="-128"/>
                <a:ea typeface="ＭＳ 明朝" pitchFamily="17" charset="-128"/>
              </a:rPr>
              <a:t>費用</a:t>
            </a:r>
            <a:r>
              <a:rPr lang="ja-JP" altLang="en-US" sz="1400" dirty="0" smtClean="0">
                <a:latin typeface="ＭＳ 明朝" pitchFamily="17" charset="-128"/>
                <a:ea typeface="ＭＳ 明朝" pitchFamily="17" charset="-128"/>
              </a:rPr>
              <a:t>の一部を補助。</a:t>
            </a:r>
          </a:p>
          <a:p>
            <a:pPr marL="87312" lvl="0">
              <a:spcBef>
                <a:spcPts val="400"/>
              </a:spcBef>
              <a:buClr>
                <a:srgbClr val="FF9900"/>
              </a:buClr>
              <a:buSzPct val="120000"/>
              <a:defRPr/>
            </a:pPr>
            <a:r>
              <a:rPr lang="ja-JP" altLang="en-US" sz="1400" dirty="0" smtClean="0">
                <a:latin typeface="ＭＳ 明朝" pitchFamily="17" charset="-128"/>
                <a:ea typeface="ＭＳ 明朝" pitchFamily="17" charset="-128"/>
              </a:rPr>
              <a:t>　　①放送局の予備送信設備、災害対策補完送信所、緊急地震速報設備等の整備費用</a:t>
            </a:r>
            <a:endParaRPr lang="en-US" altLang="ja-JP" sz="1400" dirty="0" smtClean="0">
              <a:latin typeface="ＭＳ 明朝" pitchFamily="17" charset="-128"/>
              <a:ea typeface="ＭＳ 明朝" pitchFamily="17" charset="-128"/>
            </a:endParaRPr>
          </a:p>
          <a:p>
            <a:pPr marL="627063" lvl="0" indent="-541338">
              <a:spcBef>
                <a:spcPts val="400"/>
              </a:spcBef>
              <a:buClr>
                <a:srgbClr val="FF9900"/>
              </a:buClr>
              <a:buSzPct val="120000"/>
              <a:defRPr/>
            </a:pPr>
            <a:r>
              <a:rPr lang="ja-JP" altLang="en-US" sz="1400" dirty="0">
                <a:latin typeface="ＭＳ 明朝" pitchFamily="17" charset="-128"/>
                <a:ea typeface="ＭＳ 明朝" pitchFamily="17" charset="-128"/>
              </a:rPr>
              <a:t>　</a:t>
            </a:r>
            <a:r>
              <a:rPr lang="ja-JP" altLang="en-US" sz="1400" dirty="0" smtClean="0">
                <a:latin typeface="ＭＳ 明朝" pitchFamily="17" charset="-128"/>
                <a:ea typeface="ＭＳ 明朝" pitchFamily="17" charset="-128"/>
              </a:rPr>
              <a:t>　②</a:t>
            </a:r>
            <a:r>
              <a:rPr lang="ja-JP" altLang="en-US" sz="1400" dirty="0">
                <a:latin typeface="ＭＳ 明朝" pitchFamily="17" charset="-128"/>
                <a:ea typeface="ＭＳ 明朝" pitchFamily="17" charset="-128"/>
              </a:rPr>
              <a:t>ケーブルテレビ幹線の２ルート化等の整備費用（条件不利地域については、老朽化した既存幹線の更改も補助対象）</a:t>
            </a:r>
          </a:p>
        </p:txBody>
      </p:sp>
      <p:sp>
        <p:nvSpPr>
          <p:cNvPr id="23" name="テキスト ボックス 22"/>
          <p:cNvSpPr txBox="1"/>
          <p:nvPr/>
        </p:nvSpPr>
        <p:spPr>
          <a:xfrm>
            <a:off x="1585714" y="3977315"/>
            <a:ext cx="2648482" cy="276999"/>
          </a:xfrm>
          <a:prstGeom prst="rect">
            <a:avLst/>
          </a:prstGeom>
          <a:noFill/>
        </p:spPr>
        <p:txBody>
          <a:bodyPr wrap="none" rtlCol="0">
            <a:spAutoFit/>
          </a:bodyPr>
          <a:lstStyle/>
          <a:p>
            <a:pPr defTabSz="914283"/>
            <a:r>
              <a:rPr lang="ja-JP" altLang="en-US" sz="1200" dirty="0" smtClean="0">
                <a:solidFill>
                  <a:prstClr val="black"/>
                </a:solidFill>
                <a:latin typeface="+mn-ea"/>
              </a:rPr>
              <a:t>①</a:t>
            </a:r>
            <a:r>
              <a:rPr lang="ja-JP" altLang="en-US" sz="1200" dirty="0">
                <a:solidFill>
                  <a:prstClr val="black"/>
                </a:solidFill>
                <a:latin typeface="+mn-ea"/>
              </a:rPr>
              <a:t>地上基幹放送ネットワーク整備</a:t>
            </a:r>
            <a:r>
              <a:rPr lang="ja-JP" altLang="en-US" sz="1200" dirty="0" smtClean="0">
                <a:solidFill>
                  <a:prstClr val="black"/>
                </a:solidFill>
                <a:latin typeface="+mn-ea"/>
              </a:rPr>
              <a:t>事業</a:t>
            </a:r>
            <a:endParaRPr lang="ja-JP" altLang="en-US" sz="1200" dirty="0">
              <a:solidFill>
                <a:prstClr val="black"/>
              </a:solidFill>
              <a:latin typeface="+mn-ea"/>
            </a:endParaRPr>
          </a:p>
        </p:txBody>
      </p:sp>
      <p:pic>
        <p:nvPicPr>
          <p:cNvPr id="2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2950" y="4254317"/>
            <a:ext cx="3880550" cy="2487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5" name="グループ化 24"/>
          <p:cNvGrpSpPr/>
          <p:nvPr/>
        </p:nvGrpSpPr>
        <p:grpSpPr>
          <a:xfrm>
            <a:off x="827971" y="4254317"/>
            <a:ext cx="3941285" cy="2388377"/>
            <a:chOff x="6089181" y="3215491"/>
            <a:chExt cx="3222321" cy="2118002"/>
          </a:xfrm>
        </p:grpSpPr>
        <p:grpSp>
          <p:nvGrpSpPr>
            <p:cNvPr id="27" name="グループ化 26"/>
            <p:cNvGrpSpPr/>
            <p:nvPr/>
          </p:nvGrpSpPr>
          <p:grpSpPr>
            <a:xfrm>
              <a:off x="6089181" y="3215491"/>
              <a:ext cx="3222321" cy="2118002"/>
              <a:chOff x="6089181" y="3215491"/>
              <a:chExt cx="3222321" cy="2118002"/>
            </a:xfrm>
          </p:grpSpPr>
          <p:sp>
            <p:nvSpPr>
              <p:cNvPr id="48" name="テキスト ボックス 85"/>
              <p:cNvSpPr txBox="1">
                <a:spLocks noChangeArrowheads="1"/>
              </p:cNvSpPr>
              <p:nvPr/>
            </p:nvSpPr>
            <p:spPr bwMode="auto">
              <a:xfrm>
                <a:off x="6089181" y="5115053"/>
                <a:ext cx="3222320" cy="218440"/>
              </a:xfrm>
              <a:prstGeom prst="rect">
                <a:avLst/>
              </a:prstGeom>
              <a:gradFill rotWithShape="1">
                <a:gsLst>
                  <a:gs pos="0">
                    <a:srgbClr val="9B2D2A"/>
                  </a:gs>
                  <a:gs pos="80000">
                    <a:srgbClr val="CB3D3A"/>
                  </a:gs>
                  <a:gs pos="100000">
                    <a:srgbClr val="CE3B37"/>
                  </a:gs>
                </a:gsLst>
                <a:lin ang="1620000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rot="0" vert="horz" wrap="square" lIns="36000" tIns="45720" rIns="36000" bIns="45720" anchor="t" anchorCtr="0" upright="1">
                <a:noAutofit/>
              </a:bodyPr>
              <a:lstStyle/>
              <a:p>
                <a:pPr algn="ctr">
                  <a:spcAft>
                    <a:spcPts val="0"/>
                  </a:spcAft>
                </a:pPr>
                <a:r>
                  <a:rPr lang="ja-JP" sz="700" b="1" kern="1200" dirty="0">
                    <a:solidFill>
                      <a:srgbClr val="FFFFFF"/>
                    </a:solidFill>
                    <a:effectLst>
                      <a:outerShdw blurRad="50800" dist="38100" dir="2700000" algn="tl">
                        <a:srgbClr val="000000">
                          <a:alpha val="40000"/>
                        </a:srgbClr>
                      </a:outerShdw>
                    </a:effectLst>
                    <a:latin typeface="ＭＳ Ｐゴシック"/>
                    <a:ea typeface="ＭＳ 明朝"/>
                    <a:cs typeface="Times New Roman"/>
                  </a:rPr>
                  <a:t>予備送信設備、災害対策補完送信所、緊急地震速報設備等の整備を促進</a:t>
                </a:r>
                <a:endParaRPr lang="ja-JP" sz="1200" dirty="0">
                  <a:effectLst/>
                  <a:latin typeface="ＭＳ Ｐゴシック"/>
                  <a:cs typeface="ＭＳ Ｐゴシック"/>
                </a:endParaRPr>
              </a:p>
            </p:txBody>
          </p:sp>
          <p:sp>
            <p:nvSpPr>
              <p:cNvPr id="49" name="テキスト ボックス 93"/>
              <p:cNvSpPr txBox="1">
                <a:spLocks noChangeArrowheads="1"/>
              </p:cNvSpPr>
              <p:nvPr/>
            </p:nvSpPr>
            <p:spPr bwMode="auto">
              <a:xfrm>
                <a:off x="6089181" y="3215491"/>
                <a:ext cx="3222321" cy="220980"/>
              </a:xfrm>
              <a:prstGeom prst="rect">
                <a:avLst/>
              </a:prstGeom>
              <a:gradFill rotWithShape="1">
                <a:gsLst>
                  <a:gs pos="0">
                    <a:srgbClr val="9B2D2A"/>
                  </a:gs>
                  <a:gs pos="80000">
                    <a:srgbClr val="CB3D3A"/>
                  </a:gs>
                  <a:gs pos="100000">
                    <a:srgbClr val="CE3B37"/>
                  </a:gs>
                </a:gsLst>
                <a:lin ang="1620000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rot="0" vert="horz" wrap="square" lIns="72000" tIns="45720" rIns="72000" bIns="45720" anchor="t" anchorCtr="0" upright="1">
                <a:noAutofit/>
              </a:bodyPr>
              <a:lstStyle/>
              <a:p>
                <a:pPr algn="ctr">
                  <a:spcAft>
                    <a:spcPts val="0"/>
                  </a:spcAft>
                </a:pPr>
                <a:r>
                  <a:rPr lang="ja-JP" sz="700" b="1" kern="1200" dirty="0">
                    <a:solidFill>
                      <a:srgbClr val="FFFFFF"/>
                    </a:solidFill>
                    <a:effectLst>
                      <a:outerShdw blurRad="50800" dist="38100" dir="2700000" algn="tl">
                        <a:srgbClr val="000000">
                          <a:alpha val="40000"/>
                        </a:srgbClr>
                      </a:outerShdw>
                    </a:effectLst>
                    <a:latin typeface="ＭＳ Ｐゴシック"/>
                    <a:ea typeface="ＭＳ 明朝"/>
                    <a:cs typeface="Times New Roman"/>
                  </a:rPr>
                  <a:t>国民の生命・財産の確保に不可欠な情報の確実な提供</a:t>
                </a:r>
                <a:endParaRPr lang="ja-JP" sz="1200" dirty="0">
                  <a:effectLst/>
                  <a:latin typeface="ＭＳ Ｐゴシック"/>
                  <a:cs typeface="ＭＳ Ｐゴシック"/>
                </a:endParaRPr>
              </a:p>
            </p:txBody>
          </p:sp>
        </p:grpSp>
        <p:grpSp>
          <p:nvGrpSpPr>
            <p:cNvPr id="28" name="グループ化 27"/>
            <p:cNvGrpSpPr/>
            <p:nvPr/>
          </p:nvGrpSpPr>
          <p:grpSpPr>
            <a:xfrm>
              <a:off x="6320164" y="3511804"/>
              <a:ext cx="2598420" cy="1496060"/>
              <a:chOff x="5323214" y="4384168"/>
              <a:chExt cx="2598420" cy="1496060"/>
            </a:xfrm>
          </p:grpSpPr>
          <p:pic>
            <p:nvPicPr>
              <p:cNvPr id="29" name="Picture 9"/>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59229" y="4538473"/>
                <a:ext cx="218440" cy="508635"/>
              </a:xfrm>
              <a:prstGeom prst="rect">
                <a:avLst/>
              </a:prstGeom>
              <a:noFill/>
              <a:ln>
                <a:noFill/>
              </a:ln>
              <a:effectLst/>
            </p:spPr>
          </p:pic>
          <p:sp>
            <p:nvSpPr>
              <p:cNvPr id="30" name="テキスト ボックス 67"/>
              <p:cNvSpPr txBox="1">
                <a:spLocks noChangeArrowheads="1"/>
              </p:cNvSpPr>
              <p:nvPr/>
            </p:nvSpPr>
            <p:spPr bwMode="auto">
              <a:xfrm>
                <a:off x="6337944" y="4811523"/>
                <a:ext cx="2571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ja-JP" sz="600" b="1" kern="1200">
                    <a:solidFill>
                      <a:srgbClr val="000000"/>
                    </a:solidFill>
                    <a:effectLst>
                      <a:outerShdw blurRad="50800" dist="38100" dir="2700000" algn="tl">
                        <a:srgbClr val="000000">
                          <a:alpha val="40000"/>
                        </a:srgbClr>
                      </a:outerShdw>
                    </a:effectLst>
                    <a:latin typeface="ＭＳ Ｐゴシック"/>
                    <a:cs typeface="Times New Roman"/>
                  </a:rPr>
                  <a:t>本社</a:t>
                </a:r>
                <a:endParaRPr lang="ja-JP" sz="1200">
                  <a:effectLst/>
                  <a:latin typeface="ＭＳ Ｐゴシック"/>
                  <a:cs typeface="ＭＳ Ｐゴシック"/>
                </a:endParaRPr>
              </a:p>
            </p:txBody>
          </p:sp>
          <p:grpSp>
            <p:nvGrpSpPr>
              <p:cNvPr id="31" name="グループ化 30"/>
              <p:cNvGrpSpPr>
                <a:grpSpLocks/>
              </p:cNvGrpSpPr>
              <p:nvPr/>
            </p:nvGrpSpPr>
            <p:grpSpPr bwMode="auto">
              <a:xfrm>
                <a:off x="7205354" y="4553078"/>
                <a:ext cx="448310" cy="496569"/>
                <a:chOff x="4814488" y="567859"/>
                <a:chExt cx="685467" cy="630189"/>
              </a:xfrm>
            </p:grpSpPr>
            <p:pic>
              <p:nvPicPr>
                <p:cNvPr id="42" name="Picture 2" descr="C:\Users\007769\AppData\Local\Temp\MC90043162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36195" y="567859"/>
                  <a:ext cx="350666" cy="3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 name="グループ化 42"/>
                <p:cNvGrpSpPr>
                  <a:grpSpLocks/>
                </p:cNvGrpSpPr>
                <p:nvPr/>
              </p:nvGrpSpPr>
              <p:grpSpPr bwMode="auto">
                <a:xfrm>
                  <a:off x="4814488" y="640076"/>
                  <a:ext cx="685467" cy="557972"/>
                  <a:chOff x="4814488" y="640076"/>
                  <a:chExt cx="685467" cy="557972"/>
                </a:xfrm>
              </p:grpSpPr>
              <p:pic>
                <p:nvPicPr>
                  <p:cNvPr id="45" name="Picture 2" descr="C:\Users\007769\AppData\Local\Temp\MC90043162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9289" y="765133"/>
                    <a:ext cx="350666" cy="3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2" descr="C:\Users\007769\AppData\Local\Temp\MC90043162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4488" y="640076"/>
                    <a:ext cx="350666" cy="3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2" descr="C:\Users\007769\AppData\Local\Temp\MC900431627.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96345" y="818160"/>
                    <a:ext cx="350666" cy="37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2" name="テキスト ボックス 81"/>
              <p:cNvSpPr txBox="1">
                <a:spLocks noChangeArrowheads="1"/>
              </p:cNvSpPr>
              <p:nvPr/>
            </p:nvSpPr>
            <p:spPr bwMode="auto">
              <a:xfrm>
                <a:off x="6565909" y="4812793"/>
                <a:ext cx="473075" cy="27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spcAft>
                    <a:spcPts val="0"/>
                  </a:spcAft>
                </a:pPr>
                <a:r>
                  <a:rPr lang="ja-JP" sz="600" b="1" kern="1200" dirty="0">
                    <a:solidFill>
                      <a:srgbClr val="000000"/>
                    </a:solidFill>
                    <a:effectLst>
                      <a:outerShdw blurRad="50800" dist="38100" dir="2700000" algn="tl">
                        <a:srgbClr val="000000">
                          <a:alpha val="40000"/>
                        </a:srgbClr>
                      </a:outerShdw>
                    </a:effectLst>
                    <a:latin typeface="ＭＳ Ｐゴシック"/>
                    <a:cs typeface="Times New Roman"/>
                  </a:rPr>
                  <a:t>送信所</a:t>
                </a:r>
                <a:endParaRPr lang="ja-JP" sz="1200" dirty="0">
                  <a:effectLst/>
                  <a:latin typeface="ＭＳ Ｐゴシック"/>
                  <a:cs typeface="ＭＳ Ｐゴシック"/>
                </a:endParaRPr>
              </a:p>
            </p:txBody>
          </p:sp>
          <p:sp>
            <p:nvSpPr>
              <p:cNvPr id="33" name="右矢印 32"/>
              <p:cNvSpPr>
                <a:spLocks noChangeArrowheads="1"/>
              </p:cNvSpPr>
              <p:nvPr/>
            </p:nvSpPr>
            <p:spPr bwMode="auto">
              <a:xfrm>
                <a:off x="6837689" y="4641978"/>
                <a:ext cx="338455" cy="319405"/>
              </a:xfrm>
              <a:prstGeom prst="rightArrow">
                <a:avLst>
                  <a:gd name="adj1" fmla="val 50000"/>
                  <a:gd name="adj2" fmla="val 25652"/>
                </a:avLst>
              </a:prstGeom>
              <a:gradFill rotWithShape="1">
                <a:gsLst>
                  <a:gs pos="0">
                    <a:srgbClr val="CB6C1D"/>
                  </a:gs>
                  <a:gs pos="80000">
                    <a:srgbClr val="FF8F2A"/>
                  </a:gs>
                  <a:gs pos="100000">
                    <a:srgbClr val="FF8F26"/>
                  </a:gs>
                </a:gsLst>
                <a:lin ang="1620000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lgn="just">
                  <a:spcAft>
                    <a:spcPts val="0"/>
                  </a:spcAft>
                </a:pPr>
                <a:r>
                  <a:rPr lang="en-US" sz="600" kern="100">
                    <a:effectLst/>
                    <a:latin typeface="ＭＳ ゴシック"/>
                    <a:cs typeface="Times New Roman"/>
                  </a:rPr>
                  <a:t> </a:t>
                </a:r>
                <a:endParaRPr lang="ja-JP" sz="1200" kern="100">
                  <a:effectLst/>
                  <a:latin typeface="ＭＳ ゴシック"/>
                  <a:cs typeface="Times New Roman"/>
                </a:endParaRPr>
              </a:p>
            </p:txBody>
          </p:sp>
          <p:sp>
            <p:nvSpPr>
              <p:cNvPr id="34" name="テキスト ボックス 83"/>
              <p:cNvSpPr>
                <a:spLocks noChangeArrowheads="1"/>
              </p:cNvSpPr>
              <p:nvPr/>
            </p:nvSpPr>
            <p:spPr bwMode="auto">
              <a:xfrm>
                <a:off x="6595119" y="5079493"/>
                <a:ext cx="1102995" cy="436245"/>
              </a:xfrm>
              <a:prstGeom prst="wedgeRectCallout">
                <a:avLst>
                  <a:gd name="adj1" fmla="val -11083"/>
                  <a:gd name="adj2" fmla="val -91630"/>
                </a:avLst>
              </a:prstGeom>
              <a:gradFill rotWithShape="1">
                <a:gsLst>
                  <a:gs pos="0">
                    <a:srgbClr val="2787A0"/>
                  </a:gs>
                  <a:gs pos="80000">
                    <a:srgbClr val="36B1D2"/>
                  </a:gs>
                  <a:gs pos="100000">
                    <a:srgbClr val="34B3D6"/>
                  </a:gs>
                </a:gsLst>
                <a:lin ang="1620000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ja-JP" sz="800" b="1" kern="1200">
                    <a:solidFill>
                      <a:srgbClr val="FFFFFF"/>
                    </a:solidFill>
                    <a:effectLst>
                      <a:outerShdw blurRad="50800" dist="38100" dir="2700000" algn="tl">
                        <a:srgbClr val="000000">
                          <a:alpha val="40000"/>
                        </a:srgbClr>
                      </a:outerShdw>
                    </a:effectLst>
                    <a:latin typeface="ＭＳ Ｐゴシック"/>
                    <a:ea typeface="ＭＳ 明朝"/>
                    <a:cs typeface="Times New Roman"/>
                  </a:rPr>
                  <a:t>災害情報の</a:t>
                </a:r>
                <a:endParaRPr lang="ja-JP" sz="1200">
                  <a:effectLst/>
                  <a:latin typeface="ＭＳ Ｐゴシック"/>
                  <a:cs typeface="ＭＳ Ｐゴシック"/>
                </a:endParaRPr>
              </a:p>
              <a:p>
                <a:pPr algn="ctr">
                  <a:spcAft>
                    <a:spcPts val="0"/>
                  </a:spcAft>
                </a:pPr>
                <a:r>
                  <a:rPr lang="ja-JP" sz="800" b="1" kern="1200">
                    <a:solidFill>
                      <a:srgbClr val="FFFFFF"/>
                    </a:solidFill>
                    <a:effectLst>
                      <a:outerShdw blurRad="50800" dist="38100" dir="2700000" algn="tl">
                        <a:srgbClr val="000000">
                          <a:alpha val="40000"/>
                        </a:srgbClr>
                      </a:outerShdw>
                    </a:effectLst>
                    <a:latin typeface="ＭＳ Ｐゴシック"/>
                    <a:ea typeface="ＭＳ 明朝"/>
                    <a:cs typeface="Times New Roman"/>
                  </a:rPr>
                  <a:t>迅速・正確な伝達</a:t>
                </a:r>
                <a:endParaRPr lang="ja-JP" sz="1200">
                  <a:effectLst/>
                  <a:latin typeface="ＭＳ Ｐゴシック"/>
                  <a:cs typeface="ＭＳ Ｐゴシック"/>
                </a:endParaRPr>
              </a:p>
            </p:txBody>
          </p:sp>
          <p:sp>
            <p:nvSpPr>
              <p:cNvPr id="35" name="テキスト ボックス 84"/>
              <p:cNvSpPr txBox="1">
                <a:spLocks noChangeArrowheads="1"/>
              </p:cNvSpPr>
              <p:nvPr/>
            </p:nvSpPr>
            <p:spPr bwMode="auto">
              <a:xfrm>
                <a:off x="6249044" y="4384168"/>
                <a:ext cx="675005" cy="27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t" anchorCtr="0" upright="1">
                <a:noAutofit/>
              </a:bodyPr>
              <a:lstStyle/>
              <a:p>
                <a:pPr algn="ctr">
                  <a:spcAft>
                    <a:spcPts val="0"/>
                  </a:spcAft>
                </a:pPr>
                <a:r>
                  <a:rPr lang="ja-JP" sz="600" b="1" kern="1200" dirty="0">
                    <a:solidFill>
                      <a:srgbClr val="000000"/>
                    </a:solidFill>
                    <a:effectLst>
                      <a:outerShdw blurRad="50800" dist="38100" dir="2700000" algn="tl">
                        <a:srgbClr val="000000">
                          <a:alpha val="40000"/>
                        </a:srgbClr>
                      </a:outerShdw>
                    </a:effectLst>
                    <a:latin typeface="ＭＳ Ｐゴシック"/>
                    <a:cs typeface="Times New Roman"/>
                  </a:rPr>
                  <a:t>放送メディア</a:t>
                </a:r>
                <a:endParaRPr lang="ja-JP" sz="1200" dirty="0">
                  <a:effectLst/>
                  <a:latin typeface="ＭＳ Ｐゴシック"/>
                  <a:cs typeface="ＭＳ Ｐゴシック"/>
                </a:endParaRPr>
              </a:p>
            </p:txBody>
          </p:sp>
          <p:sp>
            <p:nvSpPr>
              <p:cNvPr id="36" name="四角形吹き出し 35"/>
              <p:cNvSpPr>
                <a:spLocks noChangeArrowheads="1"/>
              </p:cNvSpPr>
              <p:nvPr/>
            </p:nvSpPr>
            <p:spPr bwMode="auto">
              <a:xfrm>
                <a:off x="5417194" y="4634993"/>
                <a:ext cx="883920" cy="436245"/>
              </a:xfrm>
              <a:prstGeom prst="wedgeRectCallout">
                <a:avLst>
                  <a:gd name="adj1" fmla="val 70907"/>
                  <a:gd name="adj2" fmla="val 57134"/>
                </a:avLst>
              </a:prstGeom>
              <a:gradFill rotWithShape="1">
                <a:gsLst>
                  <a:gs pos="0">
                    <a:srgbClr val="2787A0"/>
                  </a:gs>
                  <a:gs pos="80000">
                    <a:srgbClr val="36B1D2"/>
                  </a:gs>
                  <a:gs pos="100000">
                    <a:srgbClr val="34B3D6"/>
                  </a:gs>
                </a:gsLst>
                <a:lin ang="16200000"/>
              </a:gradFill>
              <a:ln>
                <a:noFill/>
              </a:ln>
              <a:effectLst>
                <a:outerShdw blurRad="40000" dist="23000" dir="5400000" rotWithShape="0">
                  <a:srgbClr val="000000">
                    <a:alpha val="34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rot="0" vert="horz" wrap="square" lIns="91440" tIns="45720" rIns="91440" bIns="45720" anchor="ctr" anchorCtr="0" upright="1">
                <a:noAutofit/>
              </a:bodyPr>
              <a:lstStyle/>
              <a:p>
                <a:pPr algn="ctr">
                  <a:spcAft>
                    <a:spcPts val="0"/>
                  </a:spcAft>
                </a:pPr>
                <a:r>
                  <a:rPr lang="ja-JP" sz="800" b="1" kern="1200" dirty="0">
                    <a:solidFill>
                      <a:srgbClr val="FFFFFF"/>
                    </a:solidFill>
                    <a:effectLst>
                      <a:outerShdw blurRad="50800" dist="38100" dir="2700000" algn="tl">
                        <a:srgbClr val="000000">
                          <a:alpha val="40000"/>
                        </a:srgbClr>
                      </a:outerShdw>
                    </a:effectLst>
                    <a:latin typeface="ＭＳ Ｐゴシック"/>
                    <a:ea typeface="ＭＳ 明朝"/>
                    <a:cs typeface="Times New Roman"/>
                  </a:rPr>
                  <a:t>放送施設の</a:t>
                </a:r>
                <a:endParaRPr lang="ja-JP" sz="1200" dirty="0">
                  <a:effectLst/>
                  <a:latin typeface="ＭＳ Ｐゴシック"/>
                  <a:cs typeface="ＭＳ Ｐゴシック"/>
                </a:endParaRPr>
              </a:p>
              <a:p>
                <a:pPr algn="ctr">
                  <a:spcAft>
                    <a:spcPts val="0"/>
                  </a:spcAft>
                </a:pPr>
                <a:r>
                  <a:rPr lang="ja-JP" sz="800" b="1" kern="1200" dirty="0">
                    <a:solidFill>
                      <a:srgbClr val="FFFFFF"/>
                    </a:solidFill>
                    <a:effectLst>
                      <a:outerShdw blurRad="50800" dist="38100" dir="2700000" algn="tl">
                        <a:srgbClr val="000000">
                          <a:alpha val="40000"/>
                        </a:srgbClr>
                      </a:outerShdw>
                    </a:effectLst>
                    <a:latin typeface="ＭＳ Ｐゴシック"/>
                    <a:ea typeface="ＭＳ 明朝"/>
                    <a:cs typeface="Times New Roman"/>
                  </a:rPr>
                  <a:t>災害対策強化</a:t>
                </a:r>
                <a:endParaRPr lang="ja-JP" sz="1200" dirty="0">
                  <a:effectLst/>
                  <a:latin typeface="ＭＳ Ｐゴシック"/>
                  <a:cs typeface="ＭＳ Ｐゴシック"/>
                </a:endParaRPr>
              </a:p>
            </p:txBody>
          </p:sp>
          <p:sp>
            <p:nvSpPr>
              <p:cNvPr id="37" name="正方形/長方形 36"/>
              <p:cNvSpPr>
                <a:spLocks noChangeArrowheads="1"/>
              </p:cNvSpPr>
              <p:nvPr/>
            </p:nvSpPr>
            <p:spPr bwMode="auto">
              <a:xfrm>
                <a:off x="6537334" y="5581778"/>
                <a:ext cx="691515" cy="219710"/>
              </a:xfrm>
              <a:prstGeom prst="rect">
                <a:avLst/>
              </a:prstGeom>
              <a:gradFill rotWithShape="1">
                <a:gsLst>
                  <a:gs pos="0">
                    <a:srgbClr val="FFBE86"/>
                  </a:gs>
                  <a:gs pos="35001">
                    <a:srgbClr val="FFD0AA"/>
                  </a:gs>
                  <a:gs pos="100000">
                    <a:srgbClr val="FFEBDB"/>
                  </a:gs>
                </a:gsLst>
                <a:lin ang="16200000" scaled="1"/>
              </a:gradFill>
              <a:ln w="9525" algn="ctr">
                <a:solidFill>
                  <a:srgbClr val="F69240"/>
                </a:solidFill>
                <a:miter lim="800000"/>
                <a:headEnd/>
                <a:tailEnd/>
              </a:ln>
              <a:effectLst>
                <a:outerShdw blurRad="40000" dist="20000" dir="5400000" rotWithShape="0">
                  <a:srgbClr val="000000">
                    <a:alpha val="37999"/>
                  </a:srgbClr>
                </a:outerShdw>
              </a:effectLst>
            </p:spPr>
            <p:txBody>
              <a:bodyPr rot="0" vert="horz" wrap="square" lIns="72000" tIns="45720" rIns="91440" bIns="45720" anchor="ctr" anchorCtr="0" upright="1">
                <a:noAutofit/>
              </a:bodyPr>
              <a:lstStyle/>
              <a:p>
                <a:pPr algn="ctr">
                  <a:spcAft>
                    <a:spcPts val="0"/>
                  </a:spcAft>
                </a:pPr>
                <a:r>
                  <a:rPr lang="ja-JP" sz="600" b="1" kern="1200" dirty="0">
                    <a:solidFill>
                      <a:srgbClr val="000000"/>
                    </a:solidFill>
                    <a:effectLst>
                      <a:outerShdw blurRad="50800" dist="38100" dir="2700000" algn="tl">
                        <a:srgbClr val="000000">
                          <a:alpha val="40000"/>
                        </a:srgbClr>
                      </a:outerShdw>
                    </a:effectLst>
                    <a:latin typeface="ＭＳ Ｐゴシック"/>
                    <a:ea typeface="ＭＳ 明朝"/>
                    <a:cs typeface="Times New Roman"/>
                  </a:rPr>
                  <a:t>緊急地震速報</a:t>
                </a:r>
                <a:endParaRPr lang="ja-JP" sz="1200" dirty="0">
                  <a:effectLst/>
                  <a:latin typeface="ＭＳ Ｐゴシック"/>
                  <a:cs typeface="ＭＳ Ｐゴシック"/>
                </a:endParaRPr>
              </a:p>
            </p:txBody>
          </p:sp>
          <p:sp>
            <p:nvSpPr>
              <p:cNvPr id="38" name="正方形/長方形 37"/>
              <p:cNvSpPr>
                <a:spLocks noChangeArrowheads="1"/>
              </p:cNvSpPr>
              <p:nvPr/>
            </p:nvSpPr>
            <p:spPr bwMode="auto">
              <a:xfrm>
                <a:off x="7228849" y="5582413"/>
                <a:ext cx="692785" cy="219075"/>
              </a:xfrm>
              <a:prstGeom prst="rect">
                <a:avLst/>
              </a:prstGeom>
              <a:gradFill rotWithShape="1">
                <a:gsLst>
                  <a:gs pos="0">
                    <a:srgbClr val="FFBE86"/>
                  </a:gs>
                  <a:gs pos="35001">
                    <a:srgbClr val="FFD0AA"/>
                  </a:gs>
                  <a:gs pos="100000">
                    <a:srgbClr val="FFEBDB"/>
                  </a:gs>
                </a:gsLst>
                <a:lin ang="16200000" scaled="1"/>
              </a:gradFill>
              <a:ln w="9525" algn="ctr">
                <a:solidFill>
                  <a:srgbClr val="F69240"/>
                </a:solidFill>
                <a:miter lim="800000"/>
                <a:headEnd/>
                <a:tailEnd/>
              </a:ln>
              <a:effectLst>
                <a:outerShdw blurRad="40000" dist="20000" dir="5400000" rotWithShape="0">
                  <a:srgbClr val="000000">
                    <a:alpha val="37999"/>
                  </a:srgbClr>
                </a:outerShdw>
              </a:effectLst>
            </p:spPr>
            <p:txBody>
              <a:bodyPr rot="0" vert="horz" wrap="square" lIns="72000" tIns="45720" rIns="91440" bIns="45720" anchor="ctr" anchorCtr="0" upright="1">
                <a:noAutofit/>
              </a:bodyPr>
              <a:lstStyle/>
              <a:p>
                <a:pPr algn="ctr">
                  <a:spcAft>
                    <a:spcPts val="0"/>
                  </a:spcAft>
                </a:pPr>
                <a:r>
                  <a:rPr lang="ja-JP" sz="600" b="1" kern="1200" dirty="0">
                    <a:solidFill>
                      <a:srgbClr val="000000"/>
                    </a:solidFill>
                    <a:effectLst>
                      <a:outerShdw blurRad="50800" dist="38100" dir="2700000" algn="tl">
                        <a:srgbClr val="000000">
                          <a:alpha val="40000"/>
                        </a:srgbClr>
                      </a:outerShdw>
                    </a:effectLst>
                    <a:latin typeface="ＭＳ Ｐゴシック"/>
                    <a:ea typeface="ＭＳ 明朝"/>
                    <a:cs typeface="Times New Roman"/>
                  </a:rPr>
                  <a:t>緊急警報放送</a:t>
                </a:r>
                <a:endParaRPr lang="ja-JP" sz="1200" dirty="0">
                  <a:effectLst/>
                  <a:latin typeface="ＭＳ Ｐゴシック"/>
                  <a:cs typeface="ＭＳ Ｐゴシック"/>
                </a:endParaRPr>
              </a:p>
            </p:txBody>
          </p:sp>
          <p:sp>
            <p:nvSpPr>
              <p:cNvPr id="39" name="正方形/長方形 38"/>
              <p:cNvSpPr>
                <a:spLocks noChangeArrowheads="1"/>
              </p:cNvSpPr>
              <p:nvPr/>
            </p:nvSpPr>
            <p:spPr bwMode="auto">
              <a:xfrm>
                <a:off x="5572134" y="5121403"/>
                <a:ext cx="748030" cy="231140"/>
              </a:xfrm>
              <a:prstGeom prst="rect">
                <a:avLst/>
              </a:prstGeom>
              <a:gradFill rotWithShape="1">
                <a:gsLst>
                  <a:gs pos="0">
                    <a:srgbClr val="FFBE86"/>
                  </a:gs>
                  <a:gs pos="35001">
                    <a:srgbClr val="FFD0AA"/>
                  </a:gs>
                  <a:gs pos="100000">
                    <a:srgbClr val="FFEBDB"/>
                  </a:gs>
                </a:gsLst>
                <a:lin ang="16200000" scaled="1"/>
              </a:gradFill>
              <a:ln w="9525" algn="ctr">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ja-JP" sz="600" b="1" kern="1200" dirty="0">
                    <a:solidFill>
                      <a:srgbClr val="000000"/>
                    </a:solidFill>
                    <a:effectLst>
                      <a:outerShdw blurRad="50800" dist="38100" dir="2700000" algn="tl">
                        <a:srgbClr val="000000">
                          <a:alpha val="40000"/>
                        </a:srgbClr>
                      </a:outerShdw>
                    </a:effectLst>
                    <a:latin typeface="ＭＳ Ｐゴシック"/>
                    <a:ea typeface="ＭＳ 明朝"/>
                    <a:cs typeface="Times New Roman"/>
                  </a:rPr>
                  <a:t>予備送信設備</a:t>
                </a:r>
                <a:endParaRPr lang="ja-JP" sz="1200" dirty="0">
                  <a:effectLst/>
                  <a:latin typeface="ＭＳ Ｐゴシック"/>
                  <a:cs typeface="ＭＳ Ｐゴシック"/>
                </a:endParaRPr>
              </a:p>
            </p:txBody>
          </p:sp>
          <p:sp>
            <p:nvSpPr>
              <p:cNvPr id="40" name="正方形/長方形 39"/>
              <p:cNvSpPr>
                <a:spLocks noChangeArrowheads="1"/>
              </p:cNvSpPr>
              <p:nvPr/>
            </p:nvSpPr>
            <p:spPr bwMode="auto">
              <a:xfrm>
                <a:off x="5323214" y="5680838"/>
                <a:ext cx="1010920" cy="199390"/>
              </a:xfrm>
              <a:prstGeom prst="rect">
                <a:avLst/>
              </a:prstGeom>
              <a:gradFill rotWithShape="1">
                <a:gsLst>
                  <a:gs pos="0">
                    <a:srgbClr val="FFBE86"/>
                  </a:gs>
                  <a:gs pos="35001">
                    <a:srgbClr val="FFD0AA"/>
                  </a:gs>
                  <a:gs pos="100000">
                    <a:srgbClr val="FFEBDB"/>
                  </a:gs>
                </a:gsLst>
                <a:lin ang="16200000" scaled="1"/>
              </a:gradFill>
              <a:ln w="9525" algn="ctr">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ja-JP" sz="600" b="1" kern="1200">
                    <a:solidFill>
                      <a:srgbClr val="000000"/>
                    </a:solidFill>
                    <a:effectLst>
                      <a:outerShdw blurRad="50800" dist="38100" dir="2700000" algn="tl">
                        <a:srgbClr val="000000">
                          <a:alpha val="40000"/>
                        </a:srgbClr>
                      </a:outerShdw>
                    </a:effectLst>
                    <a:latin typeface="ＭＳ Ｐゴシック"/>
                    <a:ea typeface="ＭＳ 明朝"/>
                    <a:cs typeface="Times New Roman"/>
                  </a:rPr>
                  <a:t>災害対策補完送信所</a:t>
                </a:r>
                <a:endParaRPr lang="ja-JP" sz="1200">
                  <a:effectLst/>
                  <a:latin typeface="ＭＳ Ｐゴシック"/>
                  <a:cs typeface="ＭＳ Ｐゴシック"/>
                </a:endParaRPr>
              </a:p>
            </p:txBody>
          </p:sp>
          <p:sp>
            <p:nvSpPr>
              <p:cNvPr id="41" name="正方形/長方形 40"/>
              <p:cNvSpPr>
                <a:spLocks noChangeArrowheads="1"/>
              </p:cNvSpPr>
              <p:nvPr/>
            </p:nvSpPr>
            <p:spPr bwMode="auto">
              <a:xfrm>
                <a:off x="5563879" y="5408423"/>
                <a:ext cx="763905" cy="218440"/>
              </a:xfrm>
              <a:prstGeom prst="rect">
                <a:avLst/>
              </a:prstGeom>
              <a:gradFill rotWithShape="1">
                <a:gsLst>
                  <a:gs pos="0">
                    <a:srgbClr val="FFBE86"/>
                  </a:gs>
                  <a:gs pos="35001">
                    <a:srgbClr val="FFD0AA"/>
                  </a:gs>
                  <a:gs pos="100000">
                    <a:srgbClr val="FFEBDB"/>
                  </a:gs>
                </a:gsLst>
                <a:lin ang="16200000" scaled="1"/>
              </a:gradFill>
              <a:ln w="9525" algn="ctr">
                <a:solidFill>
                  <a:srgbClr val="F69240"/>
                </a:solidFill>
                <a:miter lim="800000"/>
                <a:headEnd/>
                <a:tailEnd/>
              </a:ln>
              <a:effectLst>
                <a:outerShdw blurRad="40000" dist="20000" dir="5400000" rotWithShape="0">
                  <a:srgbClr val="000000">
                    <a:alpha val="37999"/>
                  </a:srgbClr>
                </a:outerShdw>
              </a:effectLst>
            </p:spPr>
            <p:txBody>
              <a:bodyPr rot="0" vert="horz" wrap="square" lIns="91440" tIns="45720" rIns="91440" bIns="45720" anchor="ctr" anchorCtr="0" upright="1">
                <a:noAutofit/>
              </a:bodyPr>
              <a:lstStyle/>
              <a:p>
                <a:pPr algn="ctr">
                  <a:spcAft>
                    <a:spcPts val="0"/>
                  </a:spcAft>
                </a:pPr>
                <a:r>
                  <a:rPr lang="ja-JP" sz="600" b="1" kern="1200" dirty="0">
                    <a:solidFill>
                      <a:srgbClr val="000000"/>
                    </a:solidFill>
                    <a:effectLst>
                      <a:outerShdw blurRad="50800" dist="38100" dir="2700000" algn="tl">
                        <a:srgbClr val="000000">
                          <a:alpha val="40000"/>
                        </a:srgbClr>
                      </a:outerShdw>
                    </a:effectLst>
                    <a:latin typeface="ＭＳ Ｐゴシック"/>
                    <a:ea typeface="ＭＳ 明朝"/>
                    <a:cs typeface="Times New Roman"/>
                  </a:rPr>
                  <a:t>予備電源設備</a:t>
                </a:r>
                <a:endParaRPr lang="ja-JP" sz="1200" dirty="0">
                  <a:effectLst/>
                  <a:latin typeface="ＭＳ Ｐゴシック"/>
                  <a:cs typeface="ＭＳ Ｐゴシック"/>
                </a:endParaRPr>
              </a:p>
            </p:txBody>
          </p:sp>
        </p:grpSp>
      </p:grpSp>
      <p:sp>
        <p:nvSpPr>
          <p:cNvPr id="50" name="テキスト ボックス 49"/>
          <p:cNvSpPr txBox="1"/>
          <p:nvPr/>
        </p:nvSpPr>
        <p:spPr>
          <a:xfrm>
            <a:off x="5813175" y="3977315"/>
            <a:ext cx="3013967" cy="276999"/>
          </a:xfrm>
          <a:prstGeom prst="rect">
            <a:avLst/>
          </a:prstGeom>
          <a:noFill/>
        </p:spPr>
        <p:txBody>
          <a:bodyPr wrap="none" rtlCol="0">
            <a:spAutoFit/>
          </a:bodyPr>
          <a:lstStyle/>
          <a:p>
            <a:r>
              <a:rPr lang="ja-JP" altLang="en-US" sz="1200" dirty="0" smtClean="0"/>
              <a:t>②地域ケーブルテレビ</a:t>
            </a:r>
            <a:r>
              <a:rPr lang="ja-JP" altLang="ja-JP" sz="1200" dirty="0" smtClean="0"/>
              <a:t>ネットワーク</a:t>
            </a:r>
            <a:r>
              <a:rPr lang="ja-JP" altLang="ja-JP" sz="1200" dirty="0"/>
              <a:t>整備</a:t>
            </a:r>
            <a:r>
              <a:rPr lang="ja-JP" altLang="ja-JP" sz="1200" dirty="0" smtClean="0"/>
              <a:t>事業</a:t>
            </a:r>
            <a:endParaRPr kumimoji="1" lang="ja-JP" altLang="en-US" sz="1600" dirty="0"/>
          </a:p>
        </p:txBody>
      </p:sp>
      <p:sp>
        <p:nvSpPr>
          <p:cNvPr id="44" name="テキスト ボックス 43"/>
          <p:cNvSpPr txBox="1"/>
          <p:nvPr/>
        </p:nvSpPr>
        <p:spPr bwMode="auto">
          <a:xfrm>
            <a:off x="7728907" y="5955861"/>
            <a:ext cx="483072" cy="123111"/>
          </a:xfrm>
          <a:prstGeom prst="rect">
            <a:avLst/>
          </a:prstGeom>
          <a:noFill/>
          <a:ln w="19050">
            <a:noFill/>
            <a:miter lim="800000"/>
            <a:headEnd/>
            <a:tailEnd/>
          </a:ln>
          <a:effectLst/>
        </p:spPr>
        <p:txBody>
          <a:bodyPr wrap="none" lIns="36000" tIns="0" rIns="36000" bIns="0" rtlCol="0" anchor="t" anchorCtr="0">
            <a:spAutoFit/>
          </a:bodyPr>
          <a:lstStyle/>
          <a:p>
            <a:r>
              <a:rPr kumimoji="1" lang="ja-JP" altLang="en-US" sz="800" dirty="0" smtClean="0">
                <a:solidFill>
                  <a:srgbClr val="FF0000"/>
                </a:solidFill>
                <a:latin typeface="+mj-ea"/>
                <a:ea typeface="+mj-ea"/>
              </a:rPr>
              <a:t>既存幹線</a:t>
            </a:r>
          </a:p>
        </p:txBody>
      </p:sp>
      <p:sp>
        <p:nvSpPr>
          <p:cNvPr id="52" name="円/楕円 51"/>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32</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355144920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大項目"/>
          <p:cNvSpPr txBox="1"/>
          <p:nvPr/>
        </p:nvSpPr>
        <p:spPr>
          <a:xfrm>
            <a:off x="0" y="50782"/>
            <a:ext cx="9906000" cy="430887"/>
          </a:xfrm>
          <a:prstGeom prst="rect">
            <a:avLst/>
          </a:prstGeom>
          <a:noFill/>
        </p:spPr>
        <p:txBody>
          <a:bodyPr wrap="square" rtlCol="0">
            <a:spAutoFit/>
          </a:bodyPr>
          <a:lstStyle/>
          <a:p>
            <a:pPr marL="475188" indent="-475188" defTabSz="914283" fontAlgn="base">
              <a:spcBef>
                <a:spcPct val="0"/>
              </a:spcBef>
              <a:spcAft>
                <a:spcPct val="0"/>
              </a:spcAft>
            </a:pPr>
            <a:r>
              <a:rPr lang="en-US" altLang="ja-JP" sz="2200" dirty="0">
                <a:solidFill>
                  <a:prstClr val="black"/>
                </a:solidFill>
                <a:latin typeface="HGP創英角ｺﾞｼｯｸUB" pitchFamily="50" charset="-128"/>
                <a:ea typeface="HGP創英角ｺﾞｼｯｸUB" pitchFamily="50" charset="-128"/>
                <a:cs typeface="Courier New" pitchFamily="49" charset="0"/>
              </a:rPr>
              <a:t>Ⅲ</a:t>
            </a:r>
            <a:r>
              <a:rPr lang="ja-JP" altLang="en-US" sz="2200" dirty="0" err="1">
                <a:solidFill>
                  <a:prstClr val="black"/>
                </a:solidFill>
                <a:latin typeface="HGP創英角ｺﾞｼｯｸUB" pitchFamily="50" charset="-128"/>
                <a:ea typeface="HGP創英角ｺﾞｼｯｸUB" pitchFamily="50" charset="-128"/>
                <a:cs typeface="Courier New" pitchFamily="49" charset="0"/>
              </a:rPr>
              <a:t>．</a:t>
            </a:r>
            <a:r>
              <a:rPr lang="ja-JP" altLang="en-US" sz="2200" dirty="0">
                <a:solidFill>
                  <a:prstClr val="black"/>
                </a:solidFill>
                <a:latin typeface="HGP創英角ｺﾞｼｯｸUB" pitchFamily="50" charset="-128"/>
                <a:ea typeface="HGP創英角ｺﾞｼｯｸUB" pitchFamily="50" charset="-128"/>
                <a:cs typeface="Courier New" pitchFamily="49" charset="0"/>
              </a:rPr>
              <a:t>国民の生命・生活を守る</a:t>
            </a:r>
            <a:r>
              <a:rPr lang="ja-JP" altLang="en-US" sz="1600" dirty="0">
                <a:solidFill>
                  <a:prstClr val="black"/>
                </a:solidFill>
                <a:latin typeface="HGP創英角ｺﾞｼｯｸUB" pitchFamily="50" charset="-128"/>
                <a:ea typeface="HGP創英角ｺﾞｼｯｸUB" pitchFamily="50" charset="-128"/>
                <a:cs typeface="Courier New" pitchFamily="49" charset="0"/>
              </a:rPr>
              <a:t>　　</a:t>
            </a:r>
            <a:r>
              <a:rPr lang="en-US" altLang="ja-JP" sz="1600" dirty="0">
                <a:solidFill>
                  <a:prstClr val="black"/>
                </a:solidFill>
                <a:latin typeface="HGP創英角ｺﾞｼｯｸUB" pitchFamily="50" charset="-128"/>
                <a:ea typeface="HGP創英角ｺﾞｼｯｸUB" pitchFamily="50" charset="-128"/>
                <a:cs typeface="Courier New" pitchFamily="49" charset="0"/>
              </a:rPr>
              <a:t>-</a:t>
            </a:r>
            <a:r>
              <a:rPr lang="ja-JP" altLang="en-US" sz="1600" dirty="0">
                <a:solidFill>
                  <a:prstClr val="black"/>
                </a:solidFill>
                <a:latin typeface="HGP創英角ｺﾞｼｯｸUB" pitchFamily="50" charset="-128"/>
                <a:ea typeface="HGP創英角ｺﾞｼｯｸUB" pitchFamily="50" charset="-128"/>
                <a:cs typeface="Courier New" pitchFamily="49" charset="0"/>
              </a:rPr>
              <a:t>　９．</a:t>
            </a:r>
            <a:r>
              <a:rPr lang="en-US" altLang="ja-JP" sz="1600" dirty="0">
                <a:solidFill>
                  <a:prstClr val="black"/>
                </a:solidFill>
                <a:latin typeface="HGP創英角ｺﾞｼｯｸUB" pitchFamily="50" charset="-128"/>
                <a:ea typeface="HGP創英角ｺﾞｼｯｸUB" pitchFamily="50" charset="-128"/>
                <a:cs typeface="Courier New" pitchFamily="49" charset="0"/>
              </a:rPr>
              <a:t>ICT</a:t>
            </a:r>
            <a:r>
              <a:rPr lang="ja-JP" altLang="en-US" sz="1600" dirty="0">
                <a:solidFill>
                  <a:prstClr val="black"/>
                </a:solidFill>
                <a:latin typeface="HGP創英角ｺﾞｼｯｸUB" pitchFamily="50" charset="-128"/>
                <a:ea typeface="HGP創英角ｺﾞｼｯｸUB" pitchFamily="50" charset="-128"/>
                <a:cs typeface="Courier New" pitchFamily="49" charset="0"/>
              </a:rPr>
              <a:t>の安心・安全の確保　 </a:t>
            </a:r>
            <a:r>
              <a:rPr lang="en-US" altLang="ja-JP" sz="1600" dirty="0">
                <a:solidFill>
                  <a:prstClr val="black"/>
                </a:solidFill>
                <a:latin typeface="HGP創英角ｺﾞｼｯｸUB" pitchFamily="50" charset="-128"/>
                <a:ea typeface="HGP創英角ｺﾞｼｯｸUB" pitchFamily="50" charset="-128"/>
                <a:cs typeface="Courier New" pitchFamily="49" charset="0"/>
              </a:rPr>
              <a:t>-</a:t>
            </a:r>
            <a:endParaRPr lang="en-US" altLang="ja-JP" sz="1600" dirty="0">
              <a:solidFill>
                <a:prstClr val="black"/>
              </a:solidFill>
              <a:latin typeface="HGP創英角ｺﾞｼｯｸUB" pitchFamily="50" charset="-128"/>
              <a:ea typeface="HGP創英角ｺﾞｼｯｸUB" pitchFamily="50" charset="-128"/>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3959226" y="-2367661"/>
            <a:ext cx="1956379" cy="9583763"/>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20" name="テキスト ボックス 19"/>
          <p:cNvSpPr txBox="1"/>
          <p:nvPr/>
        </p:nvSpPr>
        <p:spPr>
          <a:xfrm>
            <a:off x="228321" y="1499712"/>
            <a:ext cx="9745017" cy="424732"/>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zh-TW" altLang="en-US" dirty="0">
                <a:solidFill>
                  <a:prstClr val="black"/>
                </a:solidFill>
                <a:latin typeface="HGP創英角ｺﾞｼｯｸUB" pitchFamily="50" charset="-128"/>
                <a:ea typeface="HGP創英角ｺﾞｼｯｸUB" pitchFamily="50" charset="-128"/>
              </a:rPr>
              <a:t>Ｇ空間２．０ </a:t>
            </a: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2" name="Rectangle 4"/>
          <p:cNvSpPr>
            <a:spLocks noChangeArrowheads="1"/>
          </p:cNvSpPr>
          <p:nvPr/>
        </p:nvSpPr>
        <p:spPr bwMode="auto">
          <a:xfrm>
            <a:off x="305475" y="2633084"/>
            <a:ext cx="9263881" cy="738664"/>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r>
              <a:rPr lang="ja-JP" altLang="en-US" sz="1400" dirty="0">
                <a:latin typeface="ＭＳ 明朝" pitchFamily="17" charset="-128"/>
                <a:ea typeface="ＭＳ 明朝" pitchFamily="17" charset="-128"/>
              </a:rPr>
              <a:t>Ｌアラートを介して提供される災害情報等への地理空間情報の付与やデジタルサイネージ等の活用により伝達手段の多重化・多様化を図るための実証を行うとともに、人的支援・普及啓発等の取組により地方公共団体における利活用促進の環境を整備</a:t>
            </a:r>
            <a:r>
              <a:rPr lang="ja-JP" altLang="en-US" sz="1400" dirty="0" smtClean="0">
                <a:latin typeface="ＭＳ 明朝" pitchFamily="17" charset="-128"/>
                <a:ea typeface="ＭＳ 明朝" pitchFamily="17" charset="-128"/>
              </a:rPr>
              <a:t>する。</a:t>
            </a:r>
            <a:endParaRPr lang="ja-JP" altLang="en-US" sz="1400" dirty="0">
              <a:latin typeface="ＭＳ 明朝" pitchFamily="17" charset="-128"/>
              <a:ea typeface="ＭＳ 明朝" pitchFamily="17" charset="-128"/>
            </a:endParaRPr>
          </a:p>
        </p:txBody>
      </p:sp>
      <p:sp>
        <p:nvSpPr>
          <p:cNvPr id="54" name="中項目"/>
          <p:cNvSpPr/>
          <p:nvPr/>
        </p:nvSpPr>
        <p:spPr>
          <a:xfrm>
            <a:off x="161118" y="809954"/>
            <a:ext cx="5949866"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r>
              <a:rPr lang="en-US" altLang="ja-JP" sz="2000" dirty="0" smtClean="0">
                <a:solidFill>
                  <a:prstClr val="black"/>
                </a:solidFill>
                <a:latin typeface="HGP創英角ｺﾞｼｯｸUB" pitchFamily="50" charset="-128"/>
                <a:ea typeface="HGP創英角ｺﾞｼｯｸUB" pitchFamily="50" charset="-128"/>
              </a:rPr>
              <a:t>(</a:t>
            </a:r>
            <a:r>
              <a:rPr lang="en-US" altLang="ja-JP" sz="2000" dirty="0">
                <a:solidFill>
                  <a:prstClr val="black"/>
                </a:solidFill>
                <a:latin typeface="HGP創英角ｺﾞｼｯｸUB" pitchFamily="50" charset="-128"/>
                <a:ea typeface="HGP創英角ｺﾞｼｯｸUB" pitchFamily="50" charset="-128"/>
              </a:rPr>
              <a:t>5</a:t>
            </a:r>
            <a:r>
              <a:rPr lang="en-US" altLang="ja-JP" sz="2000" dirty="0" smtClean="0">
                <a:solidFill>
                  <a:prstClr val="black"/>
                </a:solidFill>
                <a:latin typeface="HGP創英角ｺﾞｼｯｸUB" pitchFamily="50" charset="-128"/>
                <a:ea typeface="HGP創英角ｺﾞｼｯｸUB" pitchFamily="50" charset="-128"/>
              </a:rPr>
              <a:t>)</a:t>
            </a:r>
            <a:r>
              <a:rPr lang="zh-TW" altLang="en-US" sz="2000" dirty="0">
                <a:solidFill>
                  <a:prstClr val="black"/>
                </a:solidFill>
                <a:latin typeface="HGP創英角ｺﾞｼｯｸUB" pitchFamily="50" charset="-128"/>
                <a:ea typeface="HGP創英角ｺﾞｼｯｸUB" pitchFamily="50" charset="-128"/>
              </a:rPr>
              <a:t>Ｇ空間</a:t>
            </a:r>
            <a:r>
              <a:rPr lang="zh-TW" altLang="en-US" sz="2000" dirty="0" smtClean="0">
                <a:solidFill>
                  <a:prstClr val="black"/>
                </a:solidFill>
                <a:latin typeface="HGP創英角ｺﾞｼｯｸUB" pitchFamily="50" charset="-128"/>
                <a:ea typeface="HGP創英角ｺﾞｼｯｸUB" pitchFamily="50" charset="-128"/>
              </a:rPr>
              <a:t>２．０</a:t>
            </a:r>
            <a:r>
              <a:rPr lang="ja-JP" altLang="en-US" sz="2000" dirty="0" smtClean="0">
                <a:solidFill>
                  <a:prstClr val="black"/>
                </a:solidFill>
                <a:latin typeface="HGP創英角ｺﾞｼｯｸUB" pitchFamily="50" charset="-128"/>
                <a:ea typeface="HGP創英角ｺﾞｼｯｸUB" pitchFamily="50" charset="-128"/>
              </a:rPr>
              <a:t>（Ｌアラートの高度利用・普及促進等）</a:t>
            </a:r>
            <a:endParaRPr lang="zh-TW" altLang="en-US" sz="2000" dirty="0">
              <a:solidFill>
                <a:prstClr val="black"/>
              </a:solidFill>
              <a:latin typeface="HGP創英角ｺﾞｼｯｸUB" pitchFamily="50" charset="-128"/>
              <a:ea typeface="HGP創英角ｺﾞｼｯｸUB" pitchFamily="50" charset="-128"/>
            </a:endParaRPr>
          </a:p>
        </p:txBody>
      </p:sp>
      <p:sp>
        <p:nvSpPr>
          <p:cNvPr id="55" name="テキスト ボックス 105"/>
          <p:cNvSpPr txBox="1"/>
          <p:nvPr/>
        </p:nvSpPr>
        <p:spPr>
          <a:xfrm>
            <a:off x="487126" y="1924825"/>
            <a:ext cx="9124140" cy="707886"/>
          </a:xfrm>
          <a:prstGeom prst="rect">
            <a:avLst/>
          </a:prstGeom>
          <a:noFill/>
          <a:ln w="12700">
            <a:noFill/>
            <a:prstDash val="lgDash"/>
          </a:ln>
        </p:spPr>
        <p:txBody>
          <a:bodyPr wrap="square" rtlCol="0">
            <a:spAutoFit/>
          </a:bodyPr>
          <a:lstStyle>
            <a:defPPr>
              <a:defRPr lang="ja-JP"/>
            </a:defPPr>
            <a:lvl1pPr marL="0" algn="l" defTabSz="914283" rtl="0" eaLnBrk="1" latinLnBrk="0" hangingPunct="1">
              <a:defRPr kumimoji="1" sz="1800" kern="1200">
                <a:solidFill>
                  <a:schemeClr val="tx1"/>
                </a:solidFill>
                <a:latin typeface="+mn-lt"/>
                <a:ea typeface="+mn-ea"/>
                <a:cs typeface="+mn-cs"/>
              </a:defRPr>
            </a:lvl1pPr>
            <a:lvl2pPr marL="457141" algn="l" defTabSz="914283" rtl="0" eaLnBrk="1" latinLnBrk="0" hangingPunct="1">
              <a:defRPr kumimoji="1" sz="1800" kern="1200">
                <a:solidFill>
                  <a:schemeClr val="tx1"/>
                </a:solidFill>
                <a:latin typeface="+mn-lt"/>
                <a:ea typeface="+mn-ea"/>
                <a:cs typeface="+mn-cs"/>
              </a:defRPr>
            </a:lvl2pPr>
            <a:lvl3pPr marL="914283" algn="l" defTabSz="914283" rtl="0" eaLnBrk="1" latinLnBrk="0" hangingPunct="1">
              <a:defRPr kumimoji="1" sz="1800" kern="1200">
                <a:solidFill>
                  <a:schemeClr val="tx1"/>
                </a:solidFill>
                <a:latin typeface="+mn-lt"/>
                <a:ea typeface="+mn-ea"/>
                <a:cs typeface="+mn-cs"/>
              </a:defRPr>
            </a:lvl3pPr>
            <a:lvl4pPr marL="1371424" algn="l" defTabSz="914283" rtl="0" eaLnBrk="1" latinLnBrk="0" hangingPunct="1">
              <a:defRPr kumimoji="1" sz="1800" kern="1200">
                <a:solidFill>
                  <a:schemeClr val="tx1"/>
                </a:solidFill>
                <a:latin typeface="+mn-lt"/>
                <a:ea typeface="+mn-ea"/>
                <a:cs typeface="+mn-cs"/>
              </a:defRPr>
            </a:lvl4pPr>
            <a:lvl5pPr marL="1828565" algn="l" defTabSz="914283" rtl="0" eaLnBrk="1" latinLnBrk="0" hangingPunct="1">
              <a:defRPr kumimoji="1" sz="1800" kern="1200">
                <a:solidFill>
                  <a:schemeClr val="tx1"/>
                </a:solidFill>
                <a:latin typeface="+mn-lt"/>
                <a:ea typeface="+mn-ea"/>
                <a:cs typeface="+mn-cs"/>
              </a:defRPr>
            </a:lvl5pPr>
            <a:lvl6pPr marL="2285706" algn="l" defTabSz="914283" rtl="0" eaLnBrk="1" latinLnBrk="0" hangingPunct="1">
              <a:defRPr kumimoji="1" sz="1800" kern="1200">
                <a:solidFill>
                  <a:schemeClr val="tx1"/>
                </a:solidFill>
                <a:latin typeface="+mn-lt"/>
                <a:ea typeface="+mn-ea"/>
                <a:cs typeface="+mn-cs"/>
              </a:defRPr>
            </a:lvl6pPr>
            <a:lvl7pPr marL="2742848" algn="l" defTabSz="914283" rtl="0" eaLnBrk="1" latinLnBrk="0" hangingPunct="1">
              <a:defRPr kumimoji="1" sz="1800" kern="1200">
                <a:solidFill>
                  <a:schemeClr val="tx1"/>
                </a:solidFill>
                <a:latin typeface="+mn-lt"/>
                <a:ea typeface="+mn-ea"/>
                <a:cs typeface="+mn-cs"/>
              </a:defRPr>
            </a:lvl7pPr>
            <a:lvl8pPr marL="3199990" algn="l" defTabSz="914283" rtl="0" eaLnBrk="1" latinLnBrk="0" hangingPunct="1">
              <a:defRPr kumimoji="1" sz="1800" kern="1200">
                <a:solidFill>
                  <a:schemeClr val="tx1"/>
                </a:solidFill>
                <a:latin typeface="+mn-lt"/>
                <a:ea typeface="+mn-ea"/>
                <a:cs typeface="+mn-cs"/>
              </a:defRPr>
            </a:lvl8pPr>
            <a:lvl9pPr marL="3657131" algn="l" defTabSz="914283" rtl="0" eaLnBrk="1" latinLnBrk="0" hangingPunct="1">
              <a:defRPr kumimoji="1" sz="1800" kern="1200">
                <a:solidFill>
                  <a:schemeClr val="tx1"/>
                </a:solidFill>
                <a:latin typeface="+mn-lt"/>
                <a:ea typeface="+mn-ea"/>
                <a:cs typeface="+mn-cs"/>
              </a:defRPr>
            </a:lvl9pPr>
          </a:lstStyle>
          <a:p>
            <a:r>
              <a:rPr lang="en-US" altLang="ja-JP" sz="1300" dirty="0" smtClean="0"/>
              <a:t>【</a:t>
            </a:r>
            <a:r>
              <a:rPr lang="ja-JP" altLang="en-US" sz="1300" dirty="0" smtClean="0"/>
              <a:t>予算</a:t>
            </a:r>
            <a:r>
              <a:rPr lang="en-US" altLang="ja-JP" sz="1300" dirty="0" smtClean="0"/>
              <a:t>】</a:t>
            </a:r>
            <a:r>
              <a:rPr lang="ja-JP" altLang="en-US" sz="1300" dirty="0" smtClean="0"/>
              <a:t>　</a:t>
            </a:r>
            <a:r>
              <a:rPr lang="ja-JP" altLang="ja-JP" sz="1400" dirty="0"/>
              <a:t>地域防災等のためのＧ空間</a:t>
            </a:r>
            <a:r>
              <a:rPr lang="ja-JP" altLang="ja-JP" sz="1300" dirty="0"/>
              <a:t>情報</a:t>
            </a:r>
            <a:r>
              <a:rPr lang="ja-JP" altLang="ja-JP" sz="1400" dirty="0"/>
              <a:t>の利活用</a:t>
            </a:r>
            <a:r>
              <a:rPr lang="ja-JP" altLang="ja-JP" sz="1400" dirty="0" smtClean="0"/>
              <a:t>推進</a:t>
            </a:r>
            <a:r>
              <a:rPr lang="ja-JP" altLang="en-US" sz="1400" dirty="0" smtClean="0"/>
              <a:t>　</a:t>
            </a:r>
            <a:r>
              <a:rPr lang="ja-JP" altLang="en-US" sz="1300" dirty="0" smtClean="0"/>
              <a:t>５．０億円（</a:t>
            </a:r>
            <a:r>
              <a:rPr lang="ja-JP" altLang="en-US" sz="1300" dirty="0" smtClean="0">
                <a:latin typeface="ＭＳ Ｐゴシック"/>
              </a:rPr>
              <a:t>２８</a:t>
            </a:r>
            <a:r>
              <a:rPr lang="ja-JP" altLang="en-US" sz="1300" dirty="0" smtClean="0"/>
              <a:t>年度</a:t>
            </a:r>
            <a:r>
              <a:rPr lang="ja-JP" altLang="en-US" sz="1300" dirty="0"/>
              <a:t>　</a:t>
            </a:r>
            <a:r>
              <a:rPr lang="ja-JP" altLang="en-US" sz="1300" dirty="0" smtClean="0"/>
              <a:t>２．４億円）</a:t>
            </a:r>
            <a:endParaRPr lang="en-US" altLang="ja-JP" sz="1300" dirty="0" smtClean="0"/>
          </a:p>
          <a:p>
            <a:r>
              <a:rPr lang="ja-JP" altLang="en-US" sz="1300" dirty="0" smtClean="0"/>
              <a:t>　　　　　  </a:t>
            </a:r>
            <a:r>
              <a:rPr lang="ja-JP" altLang="en-US" sz="1300" dirty="0"/>
              <a:t>ＩＣＴスマートシティ</a:t>
            </a:r>
            <a:r>
              <a:rPr lang="ja-JP" altLang="en-US" sz="1300" dirty="0" smtClean="0"/>
              <a:t>整備推進事業　 １８．０億円の内数</a:t>
            </a:r>
            <a:r>
              <a:rPr lang="ja-JP" altLang="en-US" sz="1300" dirty="0"/>
              <a:t>（ＩＣＴまち・ひと・しごと創生推進</a:t>
            </a:r>
            <a:r>
              <a:rPr lang="ja-JP" altLang="en-US" sz="1300" dirty="0" smtClean="0"/>
              <a:t>事業　</a:t>
            </a:r>
            <a:r>
              <a:rPr lang="ja-JP" altLang="en-US" sz="1300" dirty="0" smtClean="0">
                <a:latin typeface="ＭＳ Ｐゴシック"/>
              </a:rPr>
              <a:t>２８</a:t>
            </a:r>
            <a:r>
              <a:rPr lang="ja-JP" altLang="en-US" sz="1300" dirty="0" smtClean="0"/>
              <a:t>年度</a:t>
            </a:r>
            <a:r>
              <a:rPr lang="ja-JP" altLang="en-US" sz="1300" dirty="0"/>
              <a:t>　</a:t>
            </a:r>
            <a:r>
              <a:rPr lang="ja-JP" altLang="en-US" sz="1300" dirty="0" smtClean="0"/>
              <a:t>２．５億円、</a:t>
            </a:r>
            <a:endParaRPr lang="en-US" altLang="ja-JP" sz="1300" dirty="0" smtClean="0"/>
          </a:p>
          <a:p>
            <a:r>
              <a:rPr lang="ja-JP" altLang="en-US" sz="1300" dirty="0"/>
              <a:t>　</a:t>
            </a:r>
            <a:r>
              <a:rPr lang="ja-JP" altLang="en-US" sz="1300" dirty="0" smtClean="0"/>
              <a:t>　　　　　２８年度補正　３．</a:t>
            </a:r>
            <a:r>
              <a:rPr lang="ja-JP" altLang="en-US" sz="1300" dirty="0"/>
              <a:t>０</a:t>
            </a:r>
            <a:r>
              <a:rPr lang="ja-JP" altLang="en-US" sz="1300" dirty="0" smtClean="0"/>
              <a:t>億円）（再掲）</a:t>
            </a:r>
            <a:endParaRPr lang="en-US" altLang="ja-JP" sz="1300" dirty="0"/>
          </a:p>
        </p:txBody>
      </p:sp>
      <p:pic>
        <p:nvPicPr>
          <p:cNvPr id="56" name="Picture 4"/>
          <p:cNvPicPr preferRelativeResize="0">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52506" y="3469279"/>
            <a:ext cx="6369055" cy="3338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円/楕円 10"/>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33</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41352780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大項目"/>
          <p:cNvSpPr txBox="1"/>
          <p:nvPr/>
        </p:nvSpPr>
        <p:spPr>
          <a:xfrm>
            <a:off x="0" y="50779"/>
            <a:ext cx="9906000" cy="430887"/>
          </a:xfrm>
          <a:prstGeom prst="rect">
            <a:avLst/>
          </a:prstGeom>
          <a:noFill/>
        </p:spPr>
        <p:txBody>
          <a:bodyPr wrap="square" rtlCol="0">
            <a:spAutoFit/>
          </a:bodyPr>
          <a:lstStyle/>
          <a:p>
            <a:pPr marL="475188" indent="-475188" fontAlgn="base">
              <a:spcBef>
                <a:spcPct val="0"/>
              </a:spcBef>
              <a:spcAft>
                <a:spcPct val="0"/>
              </a:spcAft>
            </a:pPr>
            <a:r>
              <a:rPr lang="en-US" altLang="ja-JP" sz="2200" dirty="0">
                <a:latin typeface="HGP創英角ｺﾞｼｯｸUB" pitchFamily="50" charset="-128"/>
                <a:ea typeface="HGP創英角ｺﾞｼｯｸUB" pitchFamily="50" charset="-128"/>
                <a:cs typeface="Courier New" pitchFamily="49" charset="0"/>
              </a:rPr>
              <a:t>Ⅳ</a:t>
            </a:r>
            <a:r>
              <a:rPr lang="ja-JP" altLang="en-US" sz="2200" dirty="0" err="1" smtClean="0">
                <a:latin typeface="HGP創英角ｺﾞｼｯｸUB" pitchFamily="50" charset="-128"/>
                <a:ea typeface="HGP創英角ｺﾞｼｯｸUB" pitchFamily="50" charset="-128"/>
                <a:cs typeface="Courier New" pitchFamily="49" charset="0"/>
              </a:rPr>
              <a:t>．</a:t>
            </a:r>
            <a:r>
              <a:rPr lang="ja-JP" altLang="en-US" sz="2200" dirty="0" smtClean="0">
                <a:latin typeface="HGP創英角ｺﾞｼｯｸUB" pitchFamily="50" charset="-128"/>
                <a:ea typeface="HGP創英角ｺﾞｼｯｸUB" pitchFamily="50" charset="-128"/>
                <a:cs typeface="Courier New" pitchFamily="49" charset="0"/>
              </a:rPr>
              <a:t>暮らしやすく働きやすい社会の実現  </a:t>
            </a:r>
            <a:r>
              <a:rPr lang="en-US" altLang="ja-JP" sz="1600" dirty="0" smtClean="0">
                <a:latin typeface="HGP創英角ｺﾞｼｯｸUB" pitchFamily="50" charset="-128"/>
                <a:ea typeface="HGP創英角ｺﾞｼｯｸUB" pitchFamily="50" charset="-128"/>
                <a:cs typeface="Courier New" pitchFamily="49" charset="0"/>
              </a:rPr>
              <a:t>-12</a:t>
            </a:r>
            <a:r>
              <a:rPr lang="ja-JP" altLang="en-US" sz="1600" dirty="0" err="1" smtClean="0">
                <a:latin typeface="HGP創英角ｺﾞｼｯｸUB" pitchFamily="50" charset="-128"/>
                <a:ea typeface="HGP創英角ｺﾞｼｯｸUB" pitchFamily="50" charset="-128"/>
                <a:cs typeface="Courier New" pitchFamily="49" charset="0"/>
              </a:rPr>
              <a:t>．</a:t>
            </a:r>
            <a:r>
              <a:rPr lang="en-US" altLang="ja-JP" sz="1600" dirty="0" smtClean="0">
                <a:latin typeface="HGP創英角ｺﾞｼｯｸUB" pitchFamily="50" charset="-128"/>
                <a:ea typeface="HGP創英角ｺﾞｼｯｸUB" pitchFamily="50" charset="-128"/>
                <a:cs typeface="Courier New" pitchFamily="49" charset="0"/>
              </a:rPr>
              <a:t>ICT</a:t>
            </a:r>
            <a:r>
              <a:rPr lang="ja-JP" altLang="en-US" sz="1600" dirty="0" smtClean="0">
                <a:latin typeface="HGP創英角ｺﾞｼｯｸUB" pitchFamily="50" charset="-128"/>
                <a:ea typeface="HGP創英角ｺﾞｼｯｸUB" pitchFamily="50" charset="-128"/>
                <a:cs typeface="Courier New" pitchFamily="49" charset="0"/>
              </a:rPr>
              <a:t>による社会的課題の解決</a:t>
            </a:r>
            <a:r>
              <a:rPr lang="en-US" altLang="ja-JP" sz="1600" dirty="0" smtClean="0">
                <a:latin typeface="HGP創英角ｺﾞｼｯｸUB" pitchFamily="50" charset="-128"/>
                <a:ea typeface="HGP創英角ｺﾞｼｯｸUB" pitchFamily="50" charset="-128"/>
                <a:cs typeface="Courier New" pitchFamily="49" charset="0"/>
              </a:rPr>
              <a:t>- </a:t>
            </a:r>
            <a:endParaRPr lang="ja-JP" altLang="en-US" sz="1600" dirty="0">
              <a:latin typeface="HGP創英角ｺﾞｼｯｸUB" pitchFamily="50" charset="-128"/>
              <a:ea typeface="HGP創英角ｺﾞｼｯｸUB" pitchFamily="50" charset="-128"/>
              <a:cs typeface="Courier New" pitchFamily="49" charset="0"/>
            </a:endParaRPr>
          </a:p>
        </p:txBody>
      </p:sp>
      <p:sp>
        <p:nvSpPr>
          <p:cNvPr id="157" name="仕切り"/>
          <p:cNvSpPr/>
          <p:nvPr/>
        </p:nvSpPr>
        <p:spPr>
          <a:xfrm>
            <a:off x="0" y="482392"/>
            <a:ext cx="9906000" cy="108000"/>
          </a:xfrm>
          <a:prstGeom prst="rect">
            <a:avLst/>
          </a:prstGeom>
          <a:gradFill flip="none" rotWithShape="1">
            <a:gsLst>
              <a:gs pos="0">
                <a:schemeClr val="bg1"/>
              </a:gs>
              <a:gs pos="50000">
                <a:srgbClr val="0066FF"/>
              </a:gs>
              <a:gs pos="100000">
                <a:srgbClr val="0000CC"/>
              </a:gs>
            </a:gsLst>
            <a:lin ang="5400000" scaled="1"/>
            <a:tileRect/>
          </a:gradFill>
          <a:ln w="19050">
            <a:solidFill>
              <a:srgbClr val="0000CC"/>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spc="-20"/>
          </a:p>
        </p:txBody>
      </p:sp>
      <p:sp>
        <p:nvSpPr>
          <p:cNvPr id="17" name="角丸四角形 16"/>
          <p:cNvSpPr/>
          <p:nvPr/>
        </p:nvSpPr>
        <p:spPr>
          <a:xfrm rot="16200000">
            <a:off x="4006704" y="-2452715"/>
            <a:ext cx="1913860" cy="9583764"/>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ja-JP" altLang="en-US" dirty="0">
              <a:solidFill>
                <a:prstClr val="black"/>
              </a:solidFill>
            </a:endParaRPr>
          </a:p>
        </p:txBody>
      </p:sp>
      <p:sp>
        <p:nvSpPr>
          <p:cNvPr id="20" name="テキスト ボックス 19"/>
          <p:cNvSpPr txBox="1"/>
          <p:nvPr/>
        </p:nvSpPr>
        <p:spPr>
          <a:xfrm>
            <a:off x="238955" y="1425281"/>
            <a:ext cx="9745017" cy="757130"/>
          </a:xfrm>
          <a:prstGeom prst="rect">
            <a:avLst/>
          </a:prstGeom>
          <a:noFill/>
        </p:spPr>
        <p:txBody>
          <a:bodyPr wrap="square" rtlCol="0">
            <a:spAutoFit/>
          </a:bodyPr>
          <a:lstStyle/>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a:t>
            </a:r>
            <a:r>
              <a:rPr lang="ja-JP" altLang="en-US" dirty="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solidFill>
                  <a:prstClr val="black"/>
                </a:solidFill>
                <a:latin typeface="HGP創英角ｺﾞｼｯｸUB" pitchFamily="50" charset="-128"/>
                <a:ea typeface="HGP創英角ｺﾞｼｯｸUB" pitchFamily="50" charset="-128"/>
              </a:rPr>
              <a:t>教育分野の</a:t>
            </a:r>
            <a:r>
              <a:rPr lang="en-US" altLang="ja-JP" dirty="0" smtClean="0">
                <a:solidFill>
                  <a:prstClr val="black"/>
                </a:solidFill>
                <a:latin typeface="HGP創英角ｺﾞｼｯｸUB" pitchFamily="50" charset="-128"/>
                <a:ea typeface="HGP創英角ｺﾞｼｯｸUB" pitchFamily="50" charset="-128"/>
              </a:rPr>
              <a:t>ICT</a:t>
            </a:r>
            <a:r>
              <a:rPr lang="ja-JP" altLang="en-US" dirty="0" smtClean="0">
                <a:solidFill>
                  <a:prstClr val="black"/>
                </a:solidFill>
                <a:latin typeface="HGP創英角ｺﾞｼｯｸUB" pitchFamily="50" charset="-128"/>
                <a:ea typeface="HGP創英角ｺﾞｼｯｸUB" pitchFamily="50" charset="-128"/>
              </a:rPr>
              <a:t>活用</a:t>
            </a:r>
            <a:endParaRPr lang="ja-JP" altLang="en-US" dirty="0">
              <a:solidFill>
                <a:prstClr val="black"/>
              </a:solidFill>
              <a:latin typeface="HGP創英角ｺﾞｼｯｸUB" pitchFamily="50" charset="-128"/>
              <a:ea typeface="HGP創英角ｺﾞｼｯｸUB" pitchFamily="50" charset="-128"/>
            </a:endParaRPr>
          </a:p>
          <a:p>
            <a:pPr marL="180975" indent="-180975">
              <a:lnSpc>
                <a:spcPct val="120000"/>
              </a:lnSpc>
              <a:buSzPct val="120000"/>
              <a:defRPr/>
            </a:pPr>
            <a:r>
              <a:rPr lang="ja-JP" altLang="en-US" dirty="0" smtClean="0">
                <a:ln w="1905"/>
                <a:solidFill>
                  <a:srgbClr val="FF9900"/>
                </a:solidFill>
                <a:effectLst>
                  <a:outerShdw blurRad="38100" dist="38100" dir="2700000" algn="tl">
                    <a:srgbClr val="000000">
                      <a:alpha val="43137"/>
                    </a:srgbClr>
                  </a:outerShdw>
                </a:effectLst>
                <a:latin typeface="HGP創英角ｺﾞｼｯｸUB" pitchFamily="50" charset="-128"/>
                <a:ea typeface="HGP創英角ｺﾞｼｯｸUB" pitchFamily="50" charset="-128"/>
              </a:rPr>
              <a:t>　</a:t>
            </a:r>
            <a:r>
              <a:rPr lang="ja-JP" altLang="en-US" dirty="0" smtClean="0">
                <a:ln w="1905"/>
                <a:latin typeface="HGP創英角ｺﾞｼｯｸUB" pitchFamily="50" charset="-128"/>
                <a:ea typeface="HGP創英角ｺﾞｼｯｸUB" pitchFamily="50" charset="-128"/>
              </a:rPr>
              <a:t>　</a:t>
            </a:r>
            <a:endParaRPr lang="ja-JP" altLang="en-US" dirty="0">
              <a:ln w="1905"/>
              <a:latin typeface="HGP創英角ｺﾞｼｯｸUB" pitchFamily="50" charset="-128"/>
              <a:ea typeface="HGP創英角ｺﾞｼｯｸUB" pitchFamily="50" charset="-128"/>
            </a:endParaRPr>
          </a:p>
        </p:txBody>
      </p:sp>
      <p:sp>
        <p:nvSpPr>
          <p:cNvPr id="22" name="Rectangle 4"/>
          <p:cNvSpPr>
            <a:spLocks noChangeArrowheads="1"/>
          </p:cNvSpPr>
          <p:nvPr/>
        </p:nvSpPr>
        <p:spPr bwMode="auto">
          <a:xfrm>
            <a:off x="316109" y="2339167"/>
            <a:ext cx="9263881" cy="738664"/>
          </a:xfrm>
          <a:prstGeom prst="rect">
            <a:avLst/>
          </a:prstGeom>
          <a:noFill/>
          <a:ln w="6350">
            <a:noFill/>
            <a:miter lim="800000"/>
            <a:headEnd/>
            <a:tailEnd/>
          </a:ln>
          <a:effectLst/>
          <a:scene3d>
            <a:camera prst="orthographicFront"/>
            <a:lightRig rig="threePt" dir="t"/>
          </a:scene3d>
          <a:sp3d>
            <a:bevelT/>
          </a:sp3d>
        </p:spPr>
        <p:txBody>
          <a:bodyPr wrap="square" anchor="t">
            <a:spAutoFit/>
          </a:bodyPr>
          <a:lstStyle/>
          <a:p>
            <a:pPr marL="373062" lvl="0" indent="-285750">
              <a:spcBef>
                <a:spcPts val="400"/>
              </a:spcBef>
              <a:buClr>
                <a:srgbClr val="FF9900"/>
              </a:buClr>
              <a:buSzPct val="120000"/>
              <a:buFont typeface="Arial" pitchFamily="34" charset="0"/>
              <a:buChar char="•"/>
              <a:defRPr/>
            </a:pPr>
            <a:r>
              <a:rPr lang="ja-JP" altLang="en-US" sz="1400" dirty="0">
                <a:latin typeface="ＭＳ 明朝" pitchFamily="17" charset="-128"/>
                <a:ea typeface="ＭＳ 明朝" pitchFamily="17" charset="-128"/>
              </a:rPr>
              <a:t>児童生徒等が用いる授業・学習系システムと、教職員が用いる校務系システムとの安全かつ効果的な情報連携方法等について、文部科学省と連携しつつ実証し、データ利活用による教育の高度化、学校経営の効率化等を図る。</a:t>
            </a:r>
          </a:p>
        </p:txBody>
      </p:sp>
      <p:sp>
        <p:nvSpPr>
          <p:cNvPr id="45" name="中項目"/>
          <p:cNvSpPr/>
          <p:nvPr/>
        </p:nvSpPr>
        <p:spPr>
          <a:xfrm>
            <a:off x="51451" y="706676"/>
            <a:ext cx="4337670" cy="432000"/>
          </a:xfrm>
          <a:prstGeom prst="roundRect">
            <a:avLst/>
          </a:prstGeom>
          <a:gradFill flip="none" rotWithShape="1">
            <a:gsLst>
              <a:gs pos="0">
                <a:srgbClr val="0066FF"/>
              </a:gs>
              <a:gs pos="50000">
                <a:schemeClr val="bg1"/>
              </a:gs>
              <a:gs pos="100000">
                <a:srgbClr val="0066FF"/>
              </a:gs>
            </a:gsLst>
            <a:lin ang="5400000" scaled="1"/>
            <a:tileRect/>
          </a:gradFill>
          <a:ln>
            <a:solidFill>
              <a:srgbClr val="0000CC"/>
            </a:solidFill>
          </a:ln>
          <a:scene3d>
            <a:camera prst="orthographicFront"/>
            <a:lightRig rig="threePt" dir="t"/>
          </a:scene3d>
          <a:sp3d>
            <a:bevelT w="165100" prst="coolSlant"/>
          </a:sp3d>
        </p:spPr>
        <p:style>
          <a:lnRef idx="2">
            <a:schemeClr val="accent2"/>
          </a:lnRef>
          <a:fillRef idx="1">
            <a:schemeClr val="lt1"/>
          </a:fillRef>
          <a:effectRef idx="0">
            <a:schemeClr val="accent2"/>
          </a:effectRef>
          <a:fontRef idx="minor">
            <a:schemeClr val="dk1"/>
          </a:fontRef>
        </p:style>
        <p:txBody>
          <a:bodyPr vert="horz" rtlCol="0" anchor="ctr" anchorCtr="0">
            <a:noAutofit/>
          </a:bodyPr>
          <a:lstStyle/>
          <a:p>
            <a:pPr marL="355600" indent="-355600" fontAlgn="base">
              <a:spcBef>
                <a:spcPct val="0"/>
              </a:spcBef>
              <a:spcAft>
                <a:spcPct val="0"/>
              </a:spcAft>
            </a:pPr>
            <a:r>
              <a:rPr lang="en-US" altLang="ja-JP" sz="2000" dirty="0" smtClean="0">
                <a:solidFill>
                  <a:prstClr val="black"/>
                </a:solidFill>
                <a:latin typeface="HGP創英角ｺﾞｼｯｸUB" pitchFamily="50" charset="-128"/>
                <a:ea typeface="HGP創英角ｺﾞｼｯｸUB" pitchFamily="50" charset="-128"/>
              </a:rPr>
              <a:t>(</a:t>
            </a:r>
            <a:r>
              <a:rPr lang="en-US" altLang="ja-JP" sz="2000" dirty="0">
                <a:solidFill>
                  <a:prstClr val="black"/>
                </a:solidFill>
                <a:latin typeface="HGP創英角ｺﾞｼｯｸUB" pitchFamily="50" charset="-128"/>
                <a:ea typeface="HGP創英角ｺﾞｼｯｸUB" pitchFamily="50" charset="-128"/>
              </a:rPr>
              <a:t>1</a:t>
            </a:r>
            <a:r>
              <a:rPr lang="en-US" altLang="ja-JP" sz="2000" dirty="0" smtClean="0">
                <a:solidFill>
                  <a:prstClr val="black"/>
                </a:solidFill>
                <a:latin typeface="HGP創英角ｺﾞｼｯｸUB" pitchFamily="50" charset="-128"/>
                <a:ea typeface="HGP創英角ｺﾞｼｯｸUB" pitchFamily="50" charset="-128"/>
              </a:rPr>
              <a:t>)</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Courier New" pitchFamily="49" charset="0"/>
              </a:rPr>
              <a:t>医療・教育分野</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cs typeface="Courier New" pitchFamily="49" charset="0"/>
              </a:rPr>
              <a:t>等の</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cs typeface="Courier New" pitchFamily="49" charset="0"/>
              </a:rPr>
              <a:t>ＩＣＴの活用</a:t>
            </a:r>
          </a:p>
        </p:txBody>
      </p:sp>
      <p:sp>
        <p:nvSpPr>
          <p:cNvPr id="14" name="テキスト ボックス 13"/>
          <p:cNvSpPr txBox="1"/>
          <p:nvPr/>
        </p:nvSpPr>
        <p:spPr>
          <a:xfrm>
            <a:off x="603008" y="1904372"/>
            <a:ext cx="5446916" cy="292388"/>
          </a:xfrm>
          <a:prstGeom prst="rect">
            <a:avLst/>
          </a:prstGeom>
          <a:noFill/>
          <a:ln w="12700">
            <a:noFill/>
            <a:prstDash val="lgDash"/>
          </a:ln>
        </p:spPr>
        <p:txBody>
          <a:bodyPr wrap="square" rtlCol="0">
            <a:spAutoFit/>
          </a:bodyPr>
          <a:lstStyle/>
          <a:p>
            <a:r>
              <a:rPr lang="en-US" altLang="ja-JP" sz="1300" dirty="0" smtClean="0">
                <a:latin typeface="+mj-ea"/>
                <a:ea typeface="+mj-ea"/>
              </a:rPr>
              <a:t>【</a:t>
            </a:r>
            <a:r>
              <a:rPr lang="ja-JP" altLang="en-US" sz="1300" dirty="0" smtClean="0">
                <a:latin typeface="+mj-ea"/>
                <a:ea typeface="+mj-ea"/>
              </a:rPr>
              <a:t>予算</a:t>
            </a:r>
            <a:r>
              <a:rPr lang="en-US" altLang="ja-JP" sz="1300" dirty="0" smtClean="0">
                <a:latin typeface="+mj-ea"/>
                <a:ea typeface="+mj-ea"/>
              </a:rPr>
              <a:t>】</a:t>
            </a:r>
            <a:r>
              <a:rPr lang="ja-JP" altLang="en-US" sz="1300" dirty="0" smtClean="0">
                <a:latin typeface="+mj-ea"/>
                <a:ea typeface="+mj-ea"/>
              </a:rPr>
              <a:t>　スマートスクール・プラットフォーム実証事業</a:t>
            </a:r>
            <a:r>
              <a:rPr lang="ja-JP" altLang="en-US" sz="1300" dirty="0">
                <a:latin typeface="+mj-ea"/>
                <a:ea typeface="+mj-ea"/>
              </a:rPr>
              <a:t>　</a:t>
            </a:r>
            <a:r>
              <a:rPr lang="ja-JP" altLang="en-US" sz="1300" dirty="0" smtClean="0">
                <a:latin typeface="+mj-ea"/>
              </a:rPr>
              <a:t>５．０億</a:t>
            </a:r>
            <a:r>
              <a:rPr lang="ja-JP" altLang="en-US" sz="1300" dirty="0" smtClean="0">
                <a:latin typeface="+mj-ea"/>
                <a:ea typeface="+mj-ea"/>
              </a:rPr>
              <a:t>円</a:t>
            </a:r>
            <a:r>
              <a:rPr lang="en-US" altLang="ja-JP" sz="1300" dirty="0" smtClean="0">
                <a:latin typeface="+mj-ea"/>
                <a:ea typeface="+mj-ea"/>
              </a:rPr>
              <a:t>【</a:t>
            </a:r>
            <a:r>
              <a:rPr lang="ja-JP" altLang="en-US" sz="1300" dirty="0" smtClean="0">
                <a:latin typeface="+mj-ea"/>
                <a:ea typeface="+mj-ea"/>
              </a:rPr>
              <a:t>新規</a:t>
            </a:r>
            <a:r>
              <a:rPr lang="en-US" altLang="ja-JP" sz="1300" dirty="0">
                <a:latin typeface="+mj-ea"/>
                <a:ea typeface="+mj-ea"/>
              </a:rPr>
              <a:t>】</a:t>
            </a:r>
            <a:endParaRPr lang="en-US" altLang="ja-JP" sz="1300" dirty="0" smtClean="0">
              <a:latin typeface="+mj-ea"/>
              <a:ea typeface="+mj-ea"/>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4675" y="3549895"/>
            <a:ext cx="6474753" cy="30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円/楕円 11"/>
          <p:cNvSpPr/>
          <p:nvPr/>
        </p:nvSpPr>
        <p:spPr>
          <a:xfrm>
            <a:off x="9329832" y="10006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34</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56147804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0918" y="1916832"/>
            <a:ext cx="9766618" cy="646315"/>
          </a:xfrm>
          <a:prstGeom prst="rect">
            <a:avLst/>
          </a:prstGeom>
          <a:noFill/>
          <a:ln w="9525">
            <a:noFill/>
            <a:miter lim="800000"/>
            <a:headEnd/>
            <a:tailEnd/>
          </a:ln>
          <a:effectLst/>
        </p:spPr>
        <p:txBody>
          <a:bodyPr wrap="square" lIns="91423" tIns="45712" rIns="91423" bIns="45712">
            <a:spAutoFit/>
          </a:bodyPr>
          <a:lstStyle/>
          <a:p>
            <a:pPr algn="ctr" defTabSz="914400">
              <a:spcBef>
                <a:spcPct val="0"/>
              </a:spcBef>
            </a:pPr>
            <a:r>
              <a:rPr lang="ja-JP" altLang="en-US" sz="3600" dirty="0" smtClean="0">
                <a:solidFill>
                  <a:srgbClr val="000000"/>
                </a:solidFill>
                <a:latin typeface="HGS創英角ｺﾞｼｯｸUB" pitchFamily="50" charset="-128"/>
                <a:ea typeface="HGS創英角ｺﾞｼｯｸUB" pitchFamily="50" charset="-128"/>
              </a:rPr>
              <a:t>参考資料</a:t>
            </a:r>
            <a:endParaRPr lang="ja-JP" altLang="en-US" sz="3600" dirty="0">
              <a:solidFill>
                <a:srgbClr val="000000"/>
              </a:solidFill>
              <a:latin typeface="HGS創英角ｺﾞｼｯｸUB" pitchFamily="50" charset="-128"/>
              <a:ea typeface="HGS創英角ｺﾞｼｯｸUB" pitchFamily="50" charset="-128"/>
            </a:endParaRPr>
          </a:p>
        </p:txBody>
      </p:sp>
      <p:sp>
        <p:nvSpPr>
          <p:cNvPr id="5" name="Line 78"/>
          <p:cNvSpPr>
            <a:spLocks noChangeShapeType="1"/>
          </p:cNvSpPr>
          <p:nvPr/>
        </p:nvSpPr>
        <p:spPr bwMode="auto">
          <a:xfrm>
            <a:off x="14466" y="3117144"/>
            <a:ext cx="9906000" cy="0"/>
          </a:xfrm>
          <a:prstGeom prst="line">
            <a:avLst/>
          </a:prstGeom>
          <a:noFill/>
          <a:ln w="57150" cmpd="thickThin">
            <a:solidFill>
              <a:srgbClr val="0070C0"/>
            </a:solidFill>
            <a:round/>
            <a:headEnd/>
            <a:tailEnd/>
          </a:ln>
          <a:extLst>
            <a:ext uri="{909E8E84-426E-40DD-AFC4-6F175D3DCCD1}">
              <a14:hiddenFill xmlns:a14="http://schemas.microsoft.com/office/drawing/2010/main">
                <a:noFill/>
              </a14:hiddenFill>
            </a:ext>
          </a:extLst>
        </p:spPr>
        <p:txBody>
          <a:bodyPr/>
          <a:lstStyle/>
          <a:p>
            <a:pPr defTabSz="914400"/>
            <a:endParaRPr lang="ja-JP" altLang="en-US" smtClean="0">
              <a:solidFill>
                <a:prstClr val="black"/>
              </a:solidFill>
              <a:latin typeface="メイリオ" panose="020B0604030504040204" pitchFamily="50" charset="-128"/>
              <a:ea typeface="メイリオ" panose="020B0604030504040204" pitchFamily="50" charset="-128"/>
              <a:cs typeface="メイリオ" panose="020B0604030504040204" pitchFamily="50" charset="-128"/>
            </a:endParaRPr>
          </a:p>
        </p:txBody>
      </p:sp>
    </p:spTree>
    <p:extLst>
      <p:ext uri="{BB962C8B-B14F-4D97-AF65-F5344CB8AC3E}">
        <p14:creationId xmlns:p14="http://schemas.microsoft.com/office/powerpoint/2010/main" val="2613433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192069" y="620692"/>
            <a:ext cx="9577064" cy="1071595"/>
          </a:xfrm>
          <a:prstGeom prst="roundRect">
            <a:avLst>
              <a:gd name="adj" fmla="val 861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defTabSz="914400"/>
            <a:endParaRPr lang="ja-JP" altLang="en-US">
              <a:solidFill>
                <a:prstClr val="black"/>
              </a:solidFill>
            </a:endParaRPr>
          </a:p>
        </p:txBody>
      </p:sp>
      <p:sp>
        <p:nvSpPr>
          <p:cNvPr id="62" name="テキスト ボックス 61"/>
          <p:cNvSpPr txBox="1"/>
          <p:nvPr/>
        </p:nvSpPr>
        <p:spPr>
          <a:xfrm>
            <a:off x="278675" y="656691"/>
            <a:ext cx="9498865" cy="784830"/>
          </a:xfrm>
          <a:prstGeom prst="rect">
            <a:avLst/>
          </a:prstGeom>
          <a:noFill/>
        </p:spPr>
        <p:txBody>
          <a:bodyPr wrap="square" rtlCol="0">
            <a:spAutoFit/>
          </a:bodyPr>
          <a:lstStyle/>
          <a:p>
            <a:pPr defTabSz="914400"/>
            <a:r>
              <a:rPr kumimoji="0" lang="ja-JP" altLang="en-US" sz="1500" kern="0" dirty="0">
                <a:solidFill>
                  <a:prstClr val="black"/>
                </a:solidFill>
                <a:latin typeface="ＭＳ Ｐ明朝" panose="02020600040205080304" pitchFamily="18" charset="-128"/>
                <a:ea typeface="ＭＳ Ｐ明朝" panose="02020600040205080304" pitchFamily="18" charset="-128"/>
              </a:rPr>
              <a:t>　</a:t>
            </a:r>
            <a:r>
              <a:rPr kumimoji="0" lang="ja-JP" altLang="en-US" sz="1500" kern="0" dirty="0" smtClean="0">
                <a:solidFill>
                  <a:prstClr val="black"/>
                </a:solidFill>
                <a:latin typeface="ＭＳ Ｐ明朝" panose="02020600040205080304" pitchFamily="18" charset="-128"/>
                <a:ea typeface="ＭＳ Ｐ明朝" panose="02020600040205080304" pitchFamily="18" charset="-128"/>
              </a:rPr>
              <a:t> 地域</a:t>
            </a:r>
            <a:r>
              <a:rPr kumimoji="0" lang="ja-JP" altLang="en-US" sz="1500" kern="0" dirty="0">
                <a:solidFill>
                  <a:prstClr val="black"/>
                </a:solidFill>
                <a:latin typeface="ＭＳ Ｐ明朝" panose="02020600040205080304" pitchFamily="18" charset="-128"/>
                <a:ea typeface="ＭＳ Ｐ明朝" panose="02020600040205080304" pitchFamily="18" charset="-128"/>
              </a:rPr>
              <a:t>の活性化を図っていく上で重要かつ必要不可欠な超高速ブロードバンド基盤の整備を推進するため</a:t>
            </a:r>
            <a:r>
              <a:rPr kumimoji="0" lang="ja-JP" altLang="en-US" sz="1500" kern="0" dirty="0" smtClean="0">
                <a:solidFill>
                  <a:prstClr val="black"/>
                </a:solidFill>
                <a:latin typeface="ＭＳ Ｐ明朝" panose="02020600040205080304" pitchFamily="18" charset="-128"/>
                <a:ea typeface="ＭＳ Ｐ明朝" panose="02020600040205080304" pitchFamily="18" charset="-128"/>
              </a:rPr>
              <a:t>、</a:t>
            </a:r>
            <a:r>
              <a:rPr kumimoji="0" lang="en-US" altLang="ja-JP" sz="1500" kern="0" dirty="0" smtClean="0">
                <a:solidFill>
                  <a:prstClr val="black"/>
                </a:solidFill>
                <a:latin typeface="ＭＳ Ｐ明朝" panose="02020600040205080304" pitchFamily="18" charset="-128"/>
                <a:ea typeface="ＭＳ Ｐ明朝" panose="02020600040205080304" pitchFamily="18" charset="-128"/>
              </a:rPr>
              <a:t/>
            </a:r>
            <a:br>
              <a:rPr kumimoji="0" lang="en-US" altLang="ja-JP" sz="1500" kern="0" dirty="0" smtClean="0">
                <a:solidFill>
                  <a:prstClr val="black"/>
                </a:solidFill>
                <a:latin typeface="ＭＳ Ｐ明朝" panose="02020600040205080304" pitchFamily="18" charset="-128"/>
                <a:ea typeface="ＭＳ Ｐ明朝" panose="02020600040205080304" pitchFamily="18" charset="-128"/>
              </a:rPr>
            </a:br>
            <a:r>
              <a:rPr kumimoji="0" lang="ja-JP" altLang="en-US" sz="1500" kern="0" dirty="0" smtClean="0">
                <a:solidFill>
                  <a:prstClr val="black"/>
                </a:solidFill>
                <a:latin typeface="ＭＳ Ｐ明朝" panose="02020600040205080304" pitchFamily="18" charset="-128"/>
                <a:ea typeface="ＭＳ Ｐ明朝" panose="02020600040205080304" pitchFamily="18" charset="-128"/>
              </a:rPr>
              <a:t>過疎地域・</a:t>
            </a:r>
            <a:r>
              <a:rPr kumimoji="0" lang="ja-JP" altLang="en-US" sz="1500" kern="0" dirty="0">
                <a:solidFill>
                  <a:prstClr val="black"/>
                </a:solidFill>
                <a:latin typeface="ＭＳ Ｐ明朝" panose="02020600040205080304" pitchFamily="18" charset="-128"/>
                <a:ea typeface="ＭＳ Ｐ明朝" panose="02020600040205080304" pitchFamily="18" charset="-128"/>
              </a:rPr>
              <a:t>離島等の</a:t>
            </a:r>
            <a:r>
              <a:rPr kumimoji="0" lang="ja-JP" altLang="en-US" sz="1500" kern="0" dirty="0">
                <a:solidFill>
                  <a:prstClr val="black"/>
                </a:solidFill>
                <a:latin typeface="HGPｺﾞｼｯｸE" panose="020B0900000000000000" pitchFamily="50" charset="-128"/>
                <a:ea typeface="HGPｺﾞｼｯｸE" panose="020B0900000000000000" pitchFamily="50" charset="-128"/>
              </a:rPr>
              <a:t>「条件不利地域</a:t>
            </a:r>
            <a:r>
              <a:rPr kumimoji="0" lang="ja-JP" altLang="en-US" sz="1500" kern="0" dirty="0" smtClean="0">
                <a:solidFill>
                  <a:prstClr val="black"/>
                </a:solidFill>
                <a:latin typeface="HGPｺﾞｼｯｸE" panose="020B0900000000000000" pitchFamily="50" charset="-128"/>
                <a:ea typeface="HGPｺﾞｼｯｸE" panose="020B0900000000000000" pitchFamily="50" charset="-128"/>
              </a:rPr>
              <a:t>」</a:t>
            </a:r>
            <a:r>
              <a:rPr kumimoji="0" lang="en-US" altLang="ja-JP" sz="1500" kern="0" baseline="30000" dirty="0" smtClean="0">
                <a:solidFill>
                  <a:prstClr val="black"/>
                </a:solidFill>
                <a:latin typeface="HGPｺﾞｼｯｸE" panose="020B0900000000000000" pitchFamily="50" charset="-128"/>
                <a:ea typeface="HGPｺﾞｼｯｸE" panose="020B0900000000000000" pitchFamily="50" charset="-128"/>
              </a:rPr>
              <a:t>※</a:t>
            </a:r>
            <a:r>
              <a:rPr kumimoji="0" lang="ja-JP" altLang="en-US" sz="1500" kern="0" dirty="0" smtClean="0">
                <a:solidFill>
                  <a:prstClr val="black"/>
                </a:solidFill>
                <a:latin typeface="ＭＳ Ｐ明朝" panose="02020600040205080304" pitchFamily="18" charset="-128"/>
                <a:ea typeface="ＭＳ Ｐ明朝" panose="02020600040205080304" pitchFamily="18" charset="-128"/>
              </a:rPr>
              <a:t>を</a:t>
            </a:r>
            <a:r>
              <a:rPr kumimoji="0" lang="ja-JP" altLang="en-US" sz="1500" kern="0" dirty="0">
                <a:solidFill>
                  <a:prstClr val="black"/>
                </a:solidFill>
                <a:latin typeface="ＭＳ Ｐ明朝" panose="02020600040205080304" pitchFamily="18" charset="-128"/>
                <a:ea typeface="ＭＳ Ｐ明朝" panose="02020600040205080304" pitchFamily="18" charset="-128"/>
              </a:rPr>
              <a:t>有する</a:t>
            </a:r>
            <a:r>
              <a:rPr kumimoji="0" lang="ja-JP" altLang="en-US" sz="1500" kern="0" dirty="0">
                <a:solidFill>
                  <a:prstClr val="black"/>
                </a:solidFill>
                <a:latin typeface="HGPｺﾞｼｯｸE" panose="020B0900000000000000" pitchFamily="50" charset="-128"/>
                <a:ea typeface="HGPｺﾞｼｯｸE" panose="020B0900000000000000" pitchFamily="50" charset="-128"/>
              </a:rPr>
              <a:t>地方公共団体</a:t>
            </a:r>
            <a:r>
              <a:rPr kumimoji="0" lang="ja-JP" altLang="en-US" sz="1500" kern="0" dirty="0">
                <a:solidFill>
                  <a:prstClr val="black"/>
                </a:solidFill>
                <a:latin typeface="ＭＳ Ｐ明朝" panose="02020600040205080304" pitchFamily="18" charset="-128"/>
                <a:ea typeface="ＭＳ Ｐ明朝" panose="02020600040205080304" pitchFamily="18" charset="-128"/>
              </a:rPr>
              <a:t>が</a:t>
            </a:r>
            <a:r>
              <a:rPr kumimoji="0" lang="ja-JP" altLang="en-US" sz="1500" kern="0" dirty="0" smtClean="0">
                <a:solidFill>
                  <a:prstClr val="black"/>
                </a:solidFill>
                <a:latin typeface="ＭＳ Ｐ明朝" panose="02020600040205080304" pitchFamily="18" charset="-128"/>
                <a:ea typeface="ＭＳ Ｐ明朝" panose="02020600040205080304" pitchFamily="18" charset="-128"/>
              </a:rPr>
              <a:t>、光</a:t>
            </a:r>
            <a:r>
              <a:rPr kumimoji="0" lang="ja-JP" altLang="en-US" sz="1500" kern="0" dirty="0">
                <a:solidFill>
                  <a:prstClr val="black"/>
                </a:solidFill>
                <a:latin typeface="ＭＳ Ｐ明朝" panose="02020600040205080304" pitchFamily="18" charset="-128"/>
                <a:ea typeface="ＭＳ Ｐ明朝" panose="02020600040205080304" pitchFamily="18" charset="-128"/>
              </a:rPr>
              <a:t>ファイバ等の超高速ブロードバンド</a:t>
            </a:r>
            <a:r>
              <a:rPr kumimoji="0" lang="ja-JP" altLang="en-US" sz="1500" kern="0" dirty="0" smtClean="0">
                <a:solidFill>
                  <a:prstClr val="black"/>
                </a:solidFill>
                <a:latin typeface="ＭＳ Ｐ明朝" panose="02020600040205080304" pitchFamily="18" charset="-128"/>
                <a:ea typeface="ＭＳ Ｐ明朝" panose="02020600040205080304" pitchFamily="18" charset="-128"/>
              </a:rPr>
              <a:t>基盤の</a:t>
            </a:r>
            <a:r>
              <a:rPr kumimoji="0" lang="ja-JP" altLang="en-US" sz="1500" kern="0" dirty="0">
                <a:solidFill>
                  <a:prstClr val="black"/>
                </a:solidFill>
                <a:latin typeface="ＭＳ Ｐ明朝" panose="02020600040205080304" pitchFamily="18" charset="-128"/>
                <a:ea typeface="ＭＳ Ｐ明朝" panose="02020600040205080304" pitchFamily="18" charset="-128"/>
              </a:rPr>
              <a:t>整備</a:t>
            </a:r>
            <a:r>
              <a:rPr kumimoji="0" lang="ja-JP" altLang="en-US" sz="1500" kern="0" dirty="0" smtClean="0">
                <a:solidFill>
                  <a:prstClr val="black"/>
                </a:solidFill>
                <a:latin typeface="ＭＳ Ｐ明朝" panose="02020600040205080304" pitchFamily="18" charset="-128"/>
                <a:ea typeface="ＭＳ Ｐ明朝" panose="02020600040205080304" pitchFamily="18" charset="-128"/>
              </a:rPr>
              <a:t>を実施</a:t>
            </a:r>
            <a:r>
              <a:rPr kumimoji="0" lang="ja-JP" altLang="en-US" sz="1500" kern="0" dirty="0">
                <a:solidFill>
                  <a:prstClr val="black"/>
                </a:solidFill>
                <a:latin typeface="ＭＳ Ｐ明朝" panose="02020600040205080304" pitchFamily="18" charset="-128"/>
                <a:ea typeface="ＭＳ Ｐ明朝" panose="02020600040205080304" pitchFamily="18" charset="-128"/>
              </a:rPr>
              <a:t>する場合、その</a:t>
            </a:r>
            <a:r>
              <a:rPr kumimoji="0" lang="ja-JP" altLang="en-US" sz="1500" kern="0" dirty="0">
                <a:solidFill>
                  <a:prstClr val="black"/>
                </a:solidFill>
                <a:latin typeface="HGPｺﾞｼｯｸE" panose="020B0900000000000000" pitchFamily="50" charset="-128"/>
                <a:ea typeface="HGPｺﾞｼｯｸE" panose="020B0900000000000000" pitchFamily="50" charset="-128"/>
              </a:rPr>
              <a:t>事業費の一部を補助</a:t>
            </a:r>
            <a:r>
              <a:rPr kumimoji="0" lang="ja-JP" altLang="en-US" sz="1500" kern="0" dirty="0">
                <a:solidFill>
                  <a:prstClr val="black"/>
                </a:solidFill>
                <a:latin typeface="ＭＳ Ｐ明朝" panose="02020600040205080304" pitchFamily="18" charset="-128"/>
                <a:ea typeface="ＭＳ Ｐ明朝" panose="02020600040205080304" pitchFamily="18" charset="-128"/>
              </a:rPr>
              <a:t>する</a:t>
            </a:r>
            <a:r>
              <a:rPr kumimoji="0" lang="ja-JP" altLang="en-US" sz="1500" kern="0" dirty="0" smtClean="0">
                <a:solidFill>
                  <a:prstClr val="black"/>
                </a:solidFill>
                <a:latin typeface="ＭＳ Ｐ明朝" panose="02020600040205080304" pitchFamily="18" charset="-128"/>
                <a:ea typeface="ＭＳ Ｐ明朝" panose="02020600040205080304" pitchFamily="18" charset="-128"/>
              </a:rPr>
              <a:t>。</a:t>
            </a:r>
            <a:endParaRPr kumimoji="0" lang="en-US" altLang="ja-JP" sz="1500" kern="0" dirty="0">
              <a:solidFill>
                <a:prstClr val="black"/>
              </a:solidFill>
              <a:latin typeface="ＭＳ Ｐ明朝" panose="02020600040205080304" pitchFamily="18" charset="-128"/>
              <a:ea typeface="ＭＳ Ｐ明朝" panose="02020600040205080304" pitchFamily="18" charset="-128"/>
            </a:endParaRPr>
          </a:p>
        </p:txBody>
      </p:sp>
      <p:sp>
        <p:nvSpPr>
          <p:cNvPr id="63" name="テキスト ボックス 62"/>
          <p:cNvSpPr txBox="1"/>
          <p:nvPr/>
        </p:nvSpPr>
        <p:spPr>
          <a:xfrm>
            <a:off x="5872250" y="1465010"/>
            <a:ext cx="4033754" cy="246221"/>
          </a:xfrm>
          <a:prstGeom prst="rect">
            <a:avLst/>
          </a:prstGeom>
          <a:noFill/>
        </p:spPr>
        <p:txBody>
          <a:bodyPr wrap="square" rtlCol="0">
            <a:spAutoFit/>
          </a:bodyPr>
          <a:lstStyle/>
          <a:p>
            <a:pPr defTabSz="914400"/>
            <a:r>
              <a:rPr lang="en-US" altLang="ja-JP" sz="1000" dirty="0" smtClean="0">
                <a:solidFill>
                  <a:srgbClr val="000000"/>
                </a:solidFill>
                <a:latin typeface="ＭＳ Ｐ明朝" pitchFamily="18" charset="-128"/>
                <a:ea typeface="ＭＳ Ｐ明朝" pitchFamily="18" charset="-128"/>
              </a:rPr>
              <a:t>※</a:t>
            </a:r>
            <a:r>
              <a:rPr lang="ja-JP" altLang="en-US" sz="1000" dirty="0" smtClean="0">
                <a:solidFill>
                  <a:srgbClr val="000000"/>
                </a:solidFill>
                <a:latin typeface="ＭＳ Ｐ明朝" pitchFamily="18" charset="-128"/>
                <a:ea typeface="ＭＳ Ｐ明朝" pitchFamily="18" charset="-128"/>
              </a:rPr>
              <a:t> 過疎</a:t>
            </a:r>
            <a:r>
              <a:rPr lang="ja-JP" altLang="en-US" sz="1000" dirty="0">
                <a:solidFill>
                  <a:srgbClr val="000000"/>
                </a:solidFill>
                <a:latin typeface="ＭＳ Ｐ明朝" pitchFamily="18" charset="-128"/>
                <a:ea typeface="ＭＳ Ｐ明朝" pitchFamily="18" charset="-128"/>
              </a:rPr>
              <a:t>地域</a:t>
            </a:r>
            <a:r>
              <a:rPr lang="ja-JP" altLang="en-US" sz="1000" dirty="0" smtClean="0">
                <a:solidFill>
                  <a:srgbClr val="000000"/>
                </a:solidFill>
                <a:latin typeface="ＭＳ Ｐ明朝" pitchFamily="18" charset="-128"/>
                <a:ea typeface="ＭＳ Ｐ明朝" pitchFamily="18" charset="-128"/>
              </a:rPr>
              <a:t>、辺地、離島、半島、山村、特定農山村、豪雪地帯</a:t>
            </a:r>
            <a:endParaRPr lang="en-US" altLang="ja-JP" sz="1000" dirty="0" smtClean="0">
              <a:solidFill>
                <a:srgbClr val="000000"/>
              </a:solidFill>
              <a:latin typeface="ＭＳ Ｐ明朝" pitchFamily="18" charset="-128"/>
              <a:ea typeface="ＭＳ Ｐ明朝" pitchFamily="18" charset="-128"/>
            </a:endParaRPr>
          </a:p>
        </p:txBody>
      </p:sp>
      <p:sp>
        <p:nvSpPr>
          <p:cNvPr id="3" name="テキスト ボックス 2"/>
          <p:cNvSpPr txBox="1"/>
          <p:nvPr/>
        </p:nvSpPr>
        <p:spPr>
          <a:xfrm>
            <a:off x="0" y="1825774"/>
            <a:ext cx="9906000" cy="523220"/>
          </a:xfrm>
          <a:prstGeom prst="rect">
            <a:avLst/>
          </a:prstGeom>
          <a:noFill/>
        </p:spPr>
        <p:txBody>
          <a:bodyPr wrap="square" rtlCol="0">
            <a:spAutoFit/>
          </a:bodyPr>
          <a:lstStyle/>
          <a:p>
            <a:pPr defTabSz="914400" fontAlgn="base">
              <a:spcBef>
                <a:spcPts val="600"/>
              </a:spcBef>
              <a:spcAft>
                <a:spcPct val="0"/>
              </a:spcAft>
            </a:pPr>
            <a:r>
              <a:rPr lang="ja-JP" altLang="en-US" sz="1400" dirty="0" smtClean="0">
                <a:solidFill>
                  <a:prstClr val="black"/>
                </a:solidFill>
                <a:latin typeface="ＭＳ Ｐゴシック" panose="020B0600070205080204" pitchFamily="50" charset="-128"/>
              </a:rPr>
              <a:t>＜補助率＞</a:t>
            </a:r>
            <a:endParaRPr lang="en-US" altLang="ja-JP" sz="1400" dirty="0" smtClean="0">
              <a:solidFill>
                <a:prstClr val="black"/>
              </a:solidFill>
              <a:latin typeface="ＭＳ Ｐゴシック" panose="020B0600070205080204" pitchFamily="50" charset="-128"/>
            </a:endParaRPr>
          </a:p>
          <a:p>
            <a:pPr defTabSz="914400" fontAlgn="base">
              <a:spcAft>
                <a:spcPct val="0"/>
              </a:spcAft>
            </a:pPr>
            <a:r>
              <a:rPr lang="ja-JP" altLang="en-US" sz="1400" dirty="0" smtClean="0">
                <a:solidFill>
                  <a:prstClr val="black"/>
                </a:solidFill>
                <a:latin typeface="ＭＳ Ｐゴシック" panose="020B0600070205080204" pitchFamily="50" charset="-128"/>
              </a:rPr>
              <a:t>　　</a:t>
            </a:r>
            <a:r>
              <a:rPr lang="ja-JP" altLang="en-US" sz="1400" dirty="0" smtClean="0">
                <a:solidFill>
                  <a:prstClr val="black"/>
                </a:solidFill>
                <a:latin typeface="HGPｺﾞｼｯｸE" panose="020B0900000000000000" pitchFamily="50" charset="-128"/>
                <a:ea typeface="HGPｺﾞｼｯｸE" panose="020B0900000000000000" pitchFamily="50" charset="-128"/>
              </a:rPr>
              <a:t>１／３　（財政力指数が０．３未満の市町村：１／２、離島市町村：２／３）</a:t>
            </a:r>
            <a:endParaRPr lang="en-US" altLang="ja-JP" sz="1400" dirty="0">
              <a:solidFill>
                <a:prstClr val="black"/>
              </a:solidFill>
              <a:latin typeface="HGPｺﾞｼｯｸE" panose="020B0900000000000000" pitchFamily="50" charset="-128"/>
              <a:ea typeface="HGPｺﾞｼｯｸE" panose="020B0900000000000000" pitchFamily="50" charset="-128"/>
            </a:endParaRPr>
          </a:p>
        </p:txBody>
      </p:sp>
      <p:sp>
        <p:nvSpPr>
          <p:cNvPr id="710" name="テキスト ボックス 58"/>
          <p:cNvSpPr txBox="1">
            <a:spLocks noChangeArrowheads="1"/>
          </p:cNvSpPr>
          <p:nvPr/>
        </p:nvSpPr>
        <p:spPr bwMode="auto">
          <a:xfrm>
            <a:off x="3" y="2670941"/>
            <a:ext cx="190857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algn="ctr" defTabSz="914400"/>
            <a:r>
              <a:rPr lang="en-US" altLang="ja-JP" dirty="0">
                <a:solidFill>
                  <a:srgbClr val="000000"/>
                </a:solidFill>
                <a:latin typeface="ＭＳ Ｐ明朝" pitchFamily="18" charset="-128"/>
                <a:ea typeface="ＭＳ Ｐ明朝" pitchFamily="18" charset="-128"/>
              </a:rPr>
              <a:t>【</a:t>
            </a:r>
            <a:r>
              <a:rPr lang="ja-JP" altLang="en-US" dirty="0">
                <a:solidFill>
                  <a:srgbClr val="000000"/>
                </a:solidFill>
                <a:latin typeface="ＭＳ Ｐ明朝" pitchFamily="18" charset="-128"/>
                <a:ea typeface="ＭＳ Ｐ明朝" pitchFamily="18" charset="-128"/>
              </a:rPr>
              <a:t>離島以外の場合</a:t>
            </a:r>
            <a:r>
              <a:rPr lang="en-US" altLang="ja-JP" dirty="0">
                <a:solidFill>
                  <a:srgbClr val="000000"/>
                </a:solidFill>
                <a:latin typeface="ＭＳ Ｐ明朝" pitchFamily="18" charset="-128"/>
                <a:ea typeface="ＭＳ Ｐ明朝" pitchFamily="18" charset="-128"/>
              </a:rPr>
              <a:t>】</a:t>
            </a:r>
            <a:endParaRPr lang="ja-JP" altLang="en-US" dirty="0">
              <a:solidFill>
                <a:srgbClr val="000000"/>
              </a:solidFill>
              <a:latin typeface="ＭＳ Ｐ明朝" pitchFamily="18" charset="-128"/>
              <a:ea typeface="ＭＳ Ｐ明朝" pitchFamily="18" charset="-128"/>
            </a:endParaRPr>
          </a:p>
        </p:txBody>
      </p:sp>
      <p:grpSp>
        <p:nvGrpSpPr>
          <p:cNvPr id="12" name="グループ化 11"/>
          <p:cNvGrpSpPr/>
          <p:nvPr/>
        </p:nvGrpSpPr>
        <p:grpSpPr>
          <a:xfrm>
            <a:off x="2000677" y="2962794"/>
            <a:ext cx="3768725" cy="850635"/>
            <a:chOff x="550292" y="4505153"/>
            <a:chExt cx="3768725" cy="850635"/>
          </a:xfrm>
        </p:grpSpPr>
        <p:sp>
          <p:nvSpPr>
            <p:cNvPr id="712" name="正方形/長方形 711"/>
            <p:cNvSpPr/>
            <p:nvPr/>
          </p:nvSpPr>
          <p:spPr bwMode="auto">
            <a:xfrm>
              <a:off x="551880" y="4841717"/>
              <a:ext cx="1260475" cy="215374"/>
            </a:xfrm>
            <a:prstGeom prst="rect">
              <a:avLst/>
            </a:prstGeom>
            <a:pattFill prst="pct25">
              <a:fgClr>
                <a:srgbClr val="00B0F0"/>
              </a:fgClr>
              <a:bgClr>
                <a:schemeClr val="bg1"/>
              </a:bgClr>
            </a:pattFill>
            <a:ln w="9525" cap="flat" cmpd="sng" algn="ctr">
              <a:solidFill>
                <a:schemeClr val="tx1"/>
              </a:solidFill>
              <a:prstDash val="solid"/>
            </a:ln>
            <a:effectLst>
              <a:outerShdw blurRad="40000" dist="20000" dir="5400000" rotWithShape="0">
                <a:srgbClr val="000000">
                  <a:alpha val="38000"/>
                </a:srgbClr>
              </a:outerShdw>
            </a:effectLst>
          </p:spPr>
          <p:txBody>
            <a:bodyPr anchor="ct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algn="ctr" defTabSz="914400" fontAlgn="auto">
                <a:spcBef>
                  <a:spcPts val="0"/>
                </a:spcBef>
                <a:spcAft>
                  <a:spcPts val="0"/>
                </a:spcAft>
                <a:defRPr/>
              </a:pPr>
              <a:r>
                <a:rPr kumimoji="0" lang="ja-JP" altLang="en-US" sz="1000" kern="0" dirty="0">
                  <a:solidFill>
                    <a:prstClr val="black"/>
                  </a:solidFill>
                  <a:latin typeface="ＭＳ Ｐ明朝" panose="02020600040205080304" pitchFamily="18" charset="-128"/>
                  <a:ea typeface="ＭＳ Ｐ明朝" panose="02020600040205080304" pitchFamily="18" charset="-128"/>
                </a:rPr>
                <a:t>国庫補助</a:t>
              </a:r>
            </a:p>
          </p:txBody>
        </p:sp>
        <p:sp>
          <p:nvSpPr>
            <p:cNvPr id="713" name="正方形/長方形 712"/>
            <p:cNvSpPr/>
            <p:nvPr/>
          </p:nvSpPr>
          <p:spPr bwMode="auto">
            <a:xfrm>
              <a:off x="1813942" y="4841716"/>
              <a:ext cx="2505075" cy="216440"/>
            </a:xfrm>
            <a:prstGeom prst="rect">
              <a:avLst/>
            </a:prstGeom>
            <a:noFill/>
            <a:ln w="9525" cap="flat" cmpd="sng" algn="ctr">
              <a:solidFill>
                <a:schemeClr val="tx1"/>
              </a:solidFill>
              <a:prstDash val="solid"/>
            </a:ln>
            <a:effectLst>
              <a:outerShdw blurRad="40000" dist="20000" dir="5400000" rotWithShape="0">
                <a:srgbClr val="000000">
                  <a:alpha val="38000"/>
                </a:srgbClr>
              </a:outerShdw>
            </a:effectLst>
          </p:spPr>
          <p:txBody>
            <a:bodyPr anchor="ct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algn="ctr" defTabSz="914400" fontAlgn="auto">
                <a:spcBef>
                  <a:spcPts val="0"/>
                </a:spcBef>
                <a:spcAft>
                  <a:spcPts val="0"/>
                </a:spcAft>
                <a:defRPr/>
              </a:pPr>
              <a:r>
                <a:rPr kumimoji="0" lang="ja-JP" altLang="en-US" sz="1000" kern="0" dirty="0">
                  <a:solidFill>
                    <a:prstClr val="black"/>
                  </a:solidFill>
                  <a:latin typeface="ＭＳ Ｐ明朝" panose="02020600040205080304" pitchFamily="18" charset="-128"/>
                  <a:ea typeface="ＭＳ Ｐ明朝" panose="02020600040205080304" pitchFamily="18" charset="-128"/>
                </a:rPr>
                <a:t>過疎債・辺地債等</a:t>
              </a:r>
            </a:p>
          </p:txBody>
        </p:sp>
        <p:sp>
          <p:nvSpPr>
            <p:cNvPr id="714" name="左中かっこ 713"/>
            <p:cNvSpPr/>
            <p:nvPr/>
          </p:nvSpPr>
          <p:spPr bwMode="auto">
            <a:xfrm rot="5400000">
              <a:off x="1120205" y="4151153"/>
              <a:ext cx="120650" cy="1260475"/>
            </a:xfrm>
            <a:prstGeom prst="leftBrace">
              <a:avLst>
                <a:gd name="adj1" fmla="val 42725"/>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fontAlgn="base">
                <a:spcBef>
                  <a:spcPct val="0"/>
                </a:spcBef>
                <a:spcAft>
                  <a:spcPct val="0"/>
                </a:spcAft>
                <a:defRPr kumimoji="1" sz="1400" kern="1200">
                  <a:solidFill>
                    <a:schemeClr val="tx1"/>
                  </a:solidFill>
                  <a:latin typeface="+mn-lt"/>
                  <a:ea typeface="+mn-ea"/>
                  <a:cs typeface="+mn-cs"/>
                </a:defRPr>
              </a:lvl1pPr>
              <a:lvl2pPr marL="457200" algn="l" rtl="0" fontAlgn="base">
                <a:spcBef>
                  <a:spcPct val="0"/>
                </a:spcBef>
                <a:spcAft>
                  <a:spcPct val="0"/>
                </a:spcAft>
                <a:defRPr kumimoji="1" sz="1400" kern="1200">
                  <a:solidFill>
                    <a:schemeClr val="tx1"/>
                  </a:solidFill>
                  <a:latin typeface="+mn-lt"/>
                  <a:ea typeface="+mn-ea"/>
                  <a:cs typeface="+mn-cs"/>
                </a:defRPr>
              </a:lvl2pPr>
              <a:lvl3pPr marL="914400" algn="l" rtl="0" fontAlgn="base">
                <a:spcBef>
                  <a:spcPct val="0"/>
                </a:spcBef>
                <a:spcAft>
                  <a:spcPct val="0"/>
                </a:spcAft>
                <a:defRPr kumimoji="1" sz="1400" kern="1200">
                  <a:solidFill>
                    <a:schemeClr val="tx1"/>
                  </a:solidFill>
                  <a:latin typeface="+mn-lt"/>
                  <a:ea typeface="+mn-ea"/>
                  <a:cs typeface="+mn-cs"/>
                </a:defRPr>
              </a:lvl3pPr>
              <a:lvl4pPr marL="1371600" algn="l" rtl="0" fontAlgn="base">
                <a:spcBef>
                  <a:spcPct val="0"/>
                </a:spcBef>
                <a:spcAft>
                  <a:spcPct val="0"/>
                </a:spcAft>
                <a:defRPr kumimoji="1" sz="1400" kern="1200">
                  <a:solidFill>
                    <a:schemeClr val="tx1"/>
                  </a:solidFill>
                  <a:latin typeface="+mn-lt"/>
                  <a:ea typeface="+mn-ea"/>
                  <a:cs typeface="+mn-cs"/>
                </a:defRPr>
              </a:lvl4pPr>
              <a:lvl5pPr marL="1828800" algn="l" rtl="0" fontAlgn="base">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algn="ctr" defTabSz="914400" fontAlgn="auto">
                <a:spcBef>
                  <a:spcPts val="0"/>
                </a:spcBef>
                <a:spcAft>
                  <a:spcPts val="0"/>
                </a:spcAft>
                <a:defRPr/>
              </a:pPr>
              <a:endParaRPr lang="ja-JP" altLang="en-US" dirty="0">
                <a:solidFill>
                  <a:prstClr val="black"/>
                </a:solidFill>
                <a:latin typeface="ＭＳ Ｐ明朝" panose="02020600040205080304" pitchFamily="18" charset="-128"/>
                <a:ea typeface="ＭＳ Ｐ明朝" panose="02020600040205080304" pitchFamily="18" charset="-128"/>
              </a:endParaRPr>
            </a:p>
          </p:txBody>
        </p:sp>
        <p:sp>
          <p:nvSpPr>
            <p:cNvPr id="715" name="テキスト ボックス 52"/>
            <p:cNvSpPr txBox="1">
              <a:spLocks noChangeArrowheads="1"/>
            </p:cNvSpPr>
            <p:nvPr/>
          </p:nvSpPr>
          <p:spPr bwMode="auto">
            <a:xfrm>
              <a:off x="601859" y="4505153"/>
              <a:ext cx="11528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defTabSz="914400"/>
              <a:r>
                <a:rPr lang="ja-JP" altLang="en-US" sz="1000" dirty="0">
                  <a:solidFill>
                    <a:srgbClr val="000000"/>
                  </a:solidFill>
                  <a:latin typeface="ＭＳ Ｐ明朝" pitchFamily="18" charset="-128"/>
                  <a:ea typeface="ＭＳ Ｐ明朝" pitchFamily="18" charset="-128"/>
                </a:rPr>
                <a:t>国庫補助率 １／３</a:t>
              </a:r>
            </a:p>
          </p:txBody>
        </p:sp>
        <p:sp>
          <p:nvSpPr>
            <p:cNvPr id="716" name="左中かっこ 715"/>
            <p:cNvSpPr/>
            <p:nvPr/>
          </p:nvSpPr>
          <p:spPr bwMode="auto">
            <a:xfrm rot="16200000">
              <a:off x="3006155" y="3855395"/>
              <a:ext cx="120650" cy="2505075"/>
            </a:xfrm>
            <a:prstGeom prst="leftBrace">
              <a:avLst>
                <a:gd name="adj1" fmla="val 42725"/>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fontAlgn="base">
                <a:spcBef>
                  <a:spcPct val="0"/>
                </a:spcBef>
                <a:spcAft>
                  <a:spcPct val="0"/>
                </a:spcAft>
                <a:defRPr kumimoji="1" sz="1400" kern="1200">
                  <a:solidFill>
                    <a:schemeClr val="tx1"/>
                  </a:solidFill>
                  <a:latin typeface="+mn-lt"/>
                  <a:ea typeface="+mn-ea"/>
                  <a:cs typeface="+mn-cs"/>
                </a:defRPr>
              </a:lvl1pPr>
              <a:lvl2pPr marL="457200" algn="l" rtl="0" fontAlgn="base">
                <a:spcBef>
                  <a:spcPct val="0"/>
                </a:spcBef>
                <a:spcAft>
                  <a:spcPct val="0"/>
                </a:spcAft>
                <a:defRPr kumimoji="1" sz="1400" kern="1200">
                  <a:solidFill>
                    <a:schemeClr val="tx1"/>
                  </a:solidFill>
                  <a:latin typeface="+mn-lt"/>
                  <a:ea typeface="+mn-ea"/>
                  <a:cs typeface="+mn-cs"/>
                </a:defRPr>
              </a:lvl2pPr>
              <a:lvl3pPr marL="914400" algn="l" rtl="0" fontAlgn="base">
                <a:spcBef>
                  <a:spcPct val="0"/>
                </a:spcBef>
                <a:spcAft>
                  <a:spcPct val="0"/>
                </a:spcAft>
                <a:defRPr kumimoji="1" sz="1400" kern="1200">
                  <a:solidFill>
                    <a:schemeClr val="tx1"/>
                  </a:solidFill>
                  <a:latin typeface="+mn-lt"/>
                  <a:ea typeface="+mn-ea"/>
                  <a:cs typeface="+mn-cs"/>
                </a:defRPr>
              </a:lvl3pPr>
              <a:lvl4pPr marL="1371600" algn="l" rtl="0" fontAlgn="base">
                <a:spcBef>
                  <a:spcPct val="0"/>
                </a:spcBef>
                <a:spcAft>
                  <a:spcPct val="0"/>
                </a:spcAft>
                <a:defRPr kumimoji="1" sz="1400" kern="1200">
                  <a:solidFill>
                    <a:schemeClr val="tx1"/>
                  </a:solidFill>
                  <a:latin typeface="+mn-lt"/>
                  <a:ea typeface="+mn-ea"/>
                  <a:cs typeface="+mn-cs"/>
                </a:defRPr>
              </a:lvl4pPr>
              <a:lvl5pPr marL="1828800" algn="l" rtl="0" fontAlgn="base">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algn="ctr" defTabSz="914400" fontAlgn="auto">
                <a:spcBef>
                  <a:spcPts val="0"/>
                </a:spcBef>
                <a:spcAft>
                  <a:spcPts val="0"/>
                </a:spcAft>
                <a:defRPr/>
              </a:pPr>
              <a:endParaRPr lang="ja-JP" altLang="en-US" dirty="0">
                <a:solidFill>
                  <a:prstClr val="black"/>
                </a:solidFill>
                <a:latin typeface="ＭＳ Ｐ明朝" panose="02020600040205080304" pitchFamily="18" charset="-128"/>
                <a:ea typeface="ＭＳ Ｐ明朝" panose="02020600040205080304" pitchFamily="18" charset="-128"/>
              </a:endParaRPr>
            </a:p>
          </p:txBody>
        </p:sp>
        <p:sp>
          <p:nvSpPr>
            <p:cNvPr id="717" name="左中かっこ 716"/>
            <p:cNvSpPr/>
            <p:nvPr/>
          </p:nvSpPr>
          <p:spPr bwMode="auto">
            <a:xfrm rot="5400000">
              <a:off x="3005361" y="3529647"/>
              <a:ext cx="120650" cy="2506662"/>
            </a:xfrm>
            <a:prstGeom prst="leftBrace">
              <a:avLst>
                <a:gd name="adj1" fmla="val 42725"/>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fontAlgn="base">
                <a:spcBef>
                  <a:spcPct val="0"/>
                </a:spcBef>
                <a:spcAft>
                  <a:spcPct val="0"/>
                </a:spcAft>
                <a:defRPr kumimoji="1" sz="1400" kern="1200">
                  <a:solidFill>
                    <a:schemeClr val="tx1"/>
                  </a:solidFill>
                  <a:latin typeface="+mn-lt"/>
                  <a:ea typeface="+mn-ea"/>
                  <a:cs typeface="+mn-cs"/>
                </a:defRPr>
              </a:lvl1pPr>
              <a:lvl2pPr marL="457200" algn="l" rtl="0" fontAlgn="base">
                <a:spcBef>
                  <a:spcPct val="0"/>
                </a:spcBef>
                <a:spcAft>
                  <a:spcPct val="0"/>
                </a:spcAft>
                <a:defRPr kumimoji="1" sz="1400" kern="1200">
                  <a:solidFill>
                    <a:schemeClr val="tx1"/>
                  </a:solidFill>
                  <a:latin typeface="+mn-lt"/>
                  <a:ea typeface="+mn-ea"/>
                  <a:cs typeface="+mn-cs"/>
                </a:defRPr>
              </a:lvl2pPr>
              <a:lvl3pPr marL="914400" algn="l" rtl="0" fontAlgn="base">
                <a:spcBef>
                  <a:spcPct val="0"/>
                </a:spcBef>
                <a:spcAft>
                  <a:spcPct val="0"/>
                </a:spcAft>
                <a:defRPr kumimoji="1" sz="1400" kern="1200">
                  <a:solidFill>
                    <a:schemeClr val="tx1"/>
                  </a:solidFill>
                  <a:latin typeface="+mn-lt"/>
                  <a:ea typeface="+mn-ea"/>
                  <a:cs typeface="+mn-cs"/>
                </a:defRPr>
              </a:lvl3pPr>
              <a:lvl4pPr marL="1371600" algn="l" rtl="0" fontAlgn="base">
                <a:spcBef>
                  <a:spcPct val="0"/>
                </a:spcBef>
                <a:spcAft>
                  <a:spcPct val="0"/>
                </a:spcAft>
                <a:defRPr kumimoji="1" sz="1400" kern="1200">
                  <a:solidFill>
                    <a:schemeClr val="tx1"/>
                  </a:solidFill>
                  <a:latin typeface="+mn-lt"/>
                  <a:ea typeface="+mn-ea"/>
                  <a:cs typeface="+mn-cs"/>
                </a:defRPr>
              </a:lvl4pPr>
              <a:lvl5pPr marL="1828800" algn="l" rtl="0" fontAlgn="base">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algn="ctr" defTabSz="914400" fontAlgn="auto">
                <a:spcBef>
                  <a:spcPts val="0"/>
                </a:spcBef>
                <a:spcAft>
                  <a:spcPts val="0"/>
                </a:spcAft>
                <a:defRPr/>
              </a:pPr>
              <a:endParaRPr lang="ja-JP" altLang="en-US" dirty="0">
                <a:solidFill>
                  <a:prstClr val="black"/>
                </a:solidFill>
                <a:latin typeface="ＭＳ Ｐ明朝" panose="02020600040205080304" pitchFamily="18" charset="-128"/>
                <a:ea typeface="ＭＳ Ｐ明朝" panose="02020600040205080304" pitchFamily="18" charset="-128"/>
              </a:endParaRPr>
            </a:p>
          </p:txBody>
        </p:sp>
        <p:sp>
          <p:nvSpPr>
            <p:cNvPr id="718" name="テキスト ボックス 53"/>
            <p:cNvSpPr txBox="1">
              <a:spLocks noChangeArrowheads="1"/>
            </p:cNvSpPr>
            <p:nvPr/>
          </p:nvSpPr>
          <p:spPr bwMode="auto">
            <a:xfrm>
              <a:off x="2751041" y="5109567"/>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defTabSz="914400"/>
              <a:r>
                <a:rPr lang="ja-JP" altLang="en-US" sz="1000" dirty="0">
                  <a:solidFill>
                    <a:srgbClr val="000000"/>
                  </a:solidFill>
                  <a:latin typeface="ＭＳ Ｐ明朝" pitchFamily="18" charset="-128"/>
                  <a:ea typeface="ＭＳ Ｐ明朝" pitchFamily="18" charset="-128"/>
                </a:rPr>
                <a:t>補助裏</a:t>
              </a:r>
            </a:p>
          </p:txBody>
        </p:sp>
        <p:sp>
          <p:nvSpPr>
            <p:cNvPr id="711" name="テキスト ボックス 52"/>
            <p:cNvSpPr txBox="1">
              <a:spLocks noChangeArrowheads="1"/>
            </p:cNvSpPr>
            <p:nvPr/>
          </p:nvSpPr>
          <p:spPr bwMode="auto">
            <a:xfrm>
              <a:off x="2414807" y="4505153"/>
              <a:ext cx="12811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defTabSz="914400"/>
              <a:r>
                <a:rPr lang="ja-JP" altLang="en-US" sz="1000" dirty="0">
                  <a:solidFill>
                    <a:srgbClr val="000000"/>
                  </a:solidFill>
                  <a:latin typeface="ＭＳ Ｐ明朝" pitchFamily="18" charset="-128"/>
                  <a:ea typeface="ＭＳ Ｐ明朝" pitchFamily="18" charset="-128"/>
                </a:rPr>
                <a:t>市町村負担率 ２／３</a:t>
              </a:r>
            </a:p>
          </p:txBody>
        </p:sp>
      </p:grpSp>
      <p:sp>
        <p:nvSpPr>
          <p:cNvPr id="700" name="テキスト ボックス 59"/>
          <p:cNvSpPr txBox="1">
            <a:spLocks noChangeArrowheads="1"/>
          </p:cNvSpPr>
          <p:nvPr/>
        </p:nvSpPr>
        <p:spPr bwMode="auto">
          <a:xfrm>
            <a:off x="3" y="3985137"/>
            <a:ext cx="154344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algn="ctr" defTabSz="914400"/>
            <a:r>
              <a:rPr lang="en-US" altLang="ja-JP" dirty="0">
                <a:solidFill>
                  <a:srgbClr val="000000"/>
                </a:solidFill>
                <a:latin typeface="ＭＳ Ｐ明朝" pitchFamily="18" charset="-128"/>
                <a:ea typeface="ＭＳ Ｐ明朝" pitchFamily="18" charset="-128"/>
              </a:rPr>
              <a:t>【</a:t>
            </a:r>
            <a:r>
              <a:rPr lang="ja-JP" altLang="en-US" dirty="0">
                <a:solidFill>
                  <a:srgbClr val="000000"/>
                </a:solidFill>
                <a:latin typeface="ＭＳ Ｐ明朝" pitchFamily="18" charset="-128"/>
                <a:ea typeface="ＭＳ Ｐ明朝" pitchFamily="18" charset="-128"/>
              </a:rPr>
              <a:t>離島の場合</a:t>
            </a:r>
            <a:r>
              <a:rPr lang="en-US" altLang="ja-JP" dirty="0">
                <a:solidFill>
                  <a:srgbClr val="000000"/>
                </a:solidFill>
                <a:latin typeface="ＭＳ Ｐ明朝" pitchFamily="18" charset="-128"/>
                <a:ea typeface="ＭＳ Ｐ明朝" pitchFamily="18" charset="-128"/>
              </a:rPr>
              <a:t>】</a:t>
            </a:r>
            <a:endParaRPr lang="ja-JP" altLang="en-US" dirty="0">
              <a:solidFill>
                <a:srgbClr val="000000"/>
              </a:solidFill>
              <a:latin typeface="ＭＳ Ｐ明朝" pitchFamily="18" charset="-128"/>
              <a:ea typeface="ＭＳ Ｐ明朝" pitchFamily="18" charset="-128"/>
            </a:endParaRPr>
          </a:p>
        </p:txBody>
      </p:sp>
      <p:grpSp>
        <p:nvGrpSpPr>
          <p:cNvPr id="11" name="グループ化 10"/>
          <p:cNvGrpSpPr/>
          <p:nvPr/>
        </p:nvGrpSpPr>
        <p:grpSpPr>
          <a:xfrm>
            <a:off x="1970839" y="3737943"/>
            <a:ext cx="3777459" cy="856317"/>
            <a:chOff x="548705" y="5948493"/>
            <a:chExt cx="3777459" cy="856317"/>
          </a:xfrm>
        </p:grpSpPr>
        <p:sp>
          <p:nvSpPr>
            <p:cNvPr id="702" name="正方形/長方形 701"/>
            <p:cNvSpPr/>
            <p:nvPr/>
          </p:nvSpPr>
          <p:spPr bwMode="auto">
            <a:xfrm>
              <a:off x="550292" y="6254531"/>
              <a:ext cx="2505075" cy="223225"/>
            </a:xfrm>
            <a:prstGeom prst="rect">
              <a:avLst/>
            </a:prstGeom>
            <a:pattFill prst="pct25">
              <a:fgClr>
                <a:srgbClr val="00B0F0"/>
              </a:fgClr>
              <a:bgClr>
                <a:schemeClr val="bg1"/>
              </a:bgClr>
            </a:pattFill>
            <a:ln w="9525" cap="flat" cmpd="sng" algn="ctr">
              <a:solidFill>
                <a:schemeClr val="tx1"/>
              </a:solidFill>
              <a:prstDash val="solid"/>
            </a:ln>
            <a:effectLst>
              <a:outerShdw blurRad="40000" dist="20000" dir="5400000" rotWithShape="0">
                <a:srgbClr val="000000">
                  <a:alpha val="38000"/>
                </a:srgbClr>
              </a:outerShdw>
            </a:effectLst>
          </p:spPr>
          <p:txBody>
            <a:bodyPr anchor="ct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algn="ctr" defTabSz="914400" fontAlgn="auto">
                <a:spcBef>
                  <a:spcPts val="0"/>
                </a:spcBef>
                <a:spcAft>
                  <a:spcPts val="0"/>
                </a:spcAft>
                <a:defRPr/>
              </a:pPr>
              <a:r>
                <a:rPr kumimoji="0" lang="ja-JP" altLang="en-US" sz="1000" kern="0" dirty="0">
                  <a:solidFill>
                    <a:prstClr val="black"/>
                  </a:solidFill>
                  <a:latin typeface="ＭＳ Ｐ明朝" panose="02020600040205080304" pitchFamily="18" charset="-128"/>
                  <a:ea typeface="ＭＳ Ｐ明朝" panose="02020600040205080304" pitchFamily="18" charset="-128"/>
                </a:rPr>
                <a:t>国庫補助</a:t>
              </a:r>
            </a:p>
          </p:txBody>
        </p:sp>
        <p:sp>
          <p:nvSpPr>
            <p:cNvPr id="703" name="正方形/長方形 702"/>
            <p:cNvSpPr/>
            <p:nvPr/>
          </p:nvSpPr>
          <p:spPr bwMode="auto">
            <a:xfrm>
              <a:off x="3055367" y="6254530"/>
              <a:ext cx="1260475" cy="224331"/>
            </a:xfrm>
            <a:prstGeom prst="rect">
              <a:avLst/>
            </a:prstGeom>
            <a:noFill/>
            <a:ln w="9525" cap="flat" cmpd="sng" algn="ctr">
              <a:solidFill>
                <a:schemeClr val="tx1"/>
              </a:solidFill>
              <a:prstDash val="solid"/>
            </a:ln>
            <a:effectLst>
              <a:outerShdw blurRad="40000" dist="20000" dir="5400000" rotWithShape="0">
                <a:srgbClr val="000000">
                  <a:alpha val="38000"/>
                </a:srgbClr>
              </a:outerShdw>
            </a:effectLst>
          </p:spPr>
          <p:txBody>
            <a:bodyPr lIns="36000" tIns="36000" rIns="36000" bIns="36000" anchor="ct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algn="ctr" defTabSz="914400" fontAlgn="auto">
                <a:spcBef>
                  <a:spcPts val="0"/>
                </a:spcBef>
                <a:spcAft>
                  <a:spcPts val="0"/>
                </a:spcAft>
                <a:defRPr/>
              </a:pPr>
              <a:r>
                <a:rPr kumimoji="0" lang="ja-JP" altLang="en-US" sz="1000" kern="0" dirty="0">
                  <a:solidFill>
                    <a:prstClr val="black"/>
                  </a:solidFill>
                  <a:latin typeface="ＭＳ Ｐ明朝" panose="02020600040205080304" pitchFamily="18" charset="-128"/>
                  <a:ea typeface="ＭＳ Ｐ明朝" panose="02020600040205080304" pitchFamily="18" charset="-128"/>
                </a:rPr>
                <a:t>過疎債・辺地債等</a:t>
              </a:r>
            </a:p>
          </p:txBody>
        </p:sp>
        <p:sp>
          <p:nvSpPr>
            <p:cNvPr id="704" name="左中かっこ 703"/>
            <p:cNvSpPr/>
            <p:nvPr/>
          </p:nvSpPr>
          <p:spPr bwMode="auto">
            <a:xfrm rot="5400000">
              <a:off x="1740918" y="4941668"/>
              <a:ext cx="120650" cy="2505075"/>
            </a:xfrm>
            <a:prstGeom prst="leftBrace">
              <a:avLst>
                <a:gd name="adj1" fmla="val 42725"/>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fontAlgn="base">
                <a:spcBef>
                  <a:spcPct val="0"/>
                </a:spcBef>
                <a:spcAft>
                  <a:spcPct val="0"/>
                </a:spcAft>
                <a:defRPr kumimoji="1" sz="1400" kern="1200">
                  <a:solidFill>
                    <a:schemeClr val="tx1"/>
                  </a:solidFill>
                  <a:latin typeface="+mn-lt"/>
                  <a:ea typeface="+mn-ea"/>
                  <a:cs typeface="+mn-cs"/>
                </a:defRPr>
              </a:lvl1pPr>
              <a:lvl2pPr marL="457200" algn="l" rtl="0" fontAlgn="base">
                <a:spcBef>
                  <a:spcPct val="0"/>
                </a:spcBef>
                <a:spcAft>
                  <a:spcPct val="0"/>
                </a:spcAft>
                <a:defRPr kumimoji="1" sz="1400" kern="1200">
                  <a:solidFill>
                    <a:schemeClr val="tx1"/>
                  </a:solidFill>
                  <a:latin typeface="+mn-lt"/>
                  <a:ea typeface="+mn-ea"/>
                  <a:cs typeface="+mn-cs"/>
                </a:defRPr>
              </a:lvl2pPr>
              <a:lvl3pPr marL="914400" algn="l" rtl="0" fontAlgn="base">
                <a:spcBef>
                  <a:spcPct val="0"/>
                </a:spcBef>
                <a:spcAft>
                  <a:spcPct val="0"/>
                </a:spcAft>
                <a:defRPr kumimoji="1" sz="1400" kern="1200">
                  <a:solidFill>
                    <a:schemeClr val="tx1"/>
                  </a:solidFill>
                  <a:latin typeface="+mn-lt"/>
                  <a:ea typeface="+mn-ea"/>
                  <a:cs typeface="+mn-cs"/>
                </a:defRPr>
              </a:lvl3pPr>
              <a:lvl4pPr marL="1371600" algn="l" rtl="0" fontAlgn="base">
                <a:spcBef>
                  <a:spcPct val="0"/>
                </a:spcBef>
                <a:spcAft>
                  <a:spcPct val="0"/>
                </a:spcAft>
                <a:defRPr kumimoji="1" sz="1400" kern="1200">
                  <a:solidFill>
                    <a:schemeClr val="tx1"/>
                  </a:solidFill>
                  <a:latin typeface="+mn-lt"/>
                  <a:ea typeface="+mn-ea"/>
                  <a:cs typeface="+mn-cs"/>
                </a:defRPr>
              </a:lvl4pPr>
              <a:lvl5pPr marL="1828800" algn="l" rtl="0" fontAlgn="base">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algn="ctr" defTabSz="914400" fontAlgn="auto">
                <a:spcBef>
                  <a:spcPts val="0"/>
                </a:spcBef>
                <a:spcAft>
                  <a:spcPts val="0"/>
                </a:spcAft>
                <a:defRPr/>
              </a:pPr>
              <a:endParaRPr lang="ja-JP" altLang="en-US" dirty="0">
                <a:solidFill>
                  <a:prstClr val="black"/>
                </a:solidFill>
                <a:latin typeface="ＭＳ Ｐ明朝" panose="02020600040205080304" pitchFamily="18" charset="-128"/>
                <a:ea typeface="ＭＳ Ｐ明朝" panose="02020600040205080304" pitchFamily="18" charset="-128"/>
              </a:endParaRPr>
            </a:p>
          </p:txBody>
        </p:sp>
        <p:sp>
          <p:nvSpPr>
            <p:cNvPr id="705" name="テキスト ボックス 52"/>
            <p:cNvSpPr txBox="1">
              <a:spLocks noChangeArrowheads="1"/>
            </p:cNvSpPr>
            <p:nvPr/>
          </p:nvSpPr>
          <p:spPr bwMode="auto">
            <a:xfrm>
              <a:off x="1224803" y="5948493"/>
              <a:ext cx="11528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defTabSz="914400"/>
              <a:r>
                <a:rPr lang="ja-JP" altLang="en-US" sz="1000" dirty="0">
                  <a:solidFill>
                    <a:srgbClr val="000000"/>
                  </a:solidFill>
                  <a:latin typeface="ＭＳ Ｐ明朝" pitchFamily="18" charset="-128"/>
                  <a:ea typeface="ＭＳ Ｐ明朝" pitchFamily="18" charset="-128"/>
                </a:rPr>
                <a:t>国庫補助率 ２／３</a:t>
              </a:r>
            </a:p>
          </p:txBody>
        </p:sp>
        <p:sp>
          <p:nvSpPr>
            <p:cNvPr id="706" name="左中かっこ 705"/>
            <p:cNvSpPr/>
            <p:nvPr/>
          </p:nvSpPr>
          <p:spPr bwMode="auto">
            <a:xfrm rot="16200000">
              <a:off x="3625280" y="5890307"/>
              <a:ext cx="120650" cy="1260475"/>
            </a:xfrm>
            <a:prstGeom prst="leftBrace">
              <a:avLst>
                <a:gd name="adj1" fmla="val 42725"/>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fontAlgn="base">
                <a:spcBef>
                  <a:spcPct val="0"/>
                </a:spcBef>
                <a:spcAft>
                  <a:spcPct val="0"/>
                </a:spcAft>
                <a:defRPr kumimoji="1" sz="1400" kern="1200">
                  <a:solidFill>
                    <a:schemeClr val="tx1"/>
                  </a:solidFill>
                  <a:latin typeface="+mn-lt"/>
                  <a:ea typeface="+mn-ea"/>
                  <a:cs typeface="+mn-cs"/>
                </a:defRPr>
              </a:lvl1pPr>
              <a:lvl2pPr marL="457200" algn="l" rtl="0" fontAlgn="base">
                <a:spcBef>
                  <a:spcPct val="0"/>
                </a:spcBef>
                <a:spcAft>
                  <a:spcPct val="0"/>
                </a:spcAft>
                <a:defRPr kumimoji="1" sz="1400" kern="1200">
                  <a:solidFill>
                    <a:schemeClr val="tx1"/>
                  </a:solidFill>
                  <a:latin typeface="+mn-lt"/>
                  <a:ea typeface="+mn-ea"/>
                  <a:cs typeface="+mn-cs"/>
                </a:defRPr>
              </a:lvl2pPr>
              <a:lvl3pPr marL="914400" algn="l" rtl="0" fontAlgn="base">
                <a:spcBef>
                  <a:spcPct val="0"/>
                </a:spcBef>
                <a:spcAft>
                  <a:spcPct val="0"/>
                </a:spcAft>
                <a:defRPr kumimoji="1" sz="1400" kern="1200">
                  <a:solidFill>
                    <a:schemeClr val="tx1"/>
                  </a:solidFill>
                  <a:latin typeface="+mn-lt"/>
                  <a:ea typeface="+mn-ea"/>
                  <a:cs typeface="+mn-cs"/>
                </a:defRPr>
              </a:lvl3pPr>
              <a:lvl4pPr marL="1371600" algn="l" rtl="0" fontAlgn="base">
                <a:spcBef>
                  <a:spcPct val="0"/>
                </a:spcBef>
                <a:spcAft>
                  <a:spcPct val="0"/>
                </a:spcAft>
                <a:defRPr kumimoji="1" sz="1400" kern="1200">
                  <a:solidFill>
                    <a:schemeClr val="tx1"/>
                  </a:solidFill>
                  <a:latin typeface="+mn-lt"/>
                  <a:ea typeface="+mn-ea"/>
                  <a:cs typeface="+mn-cs"/>
                </a:defRPr>
              </a:lvl4pPr>
              <a:lvl5pPr marL="1828800" algn="l" rtl="0" fontAlgn="base">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algn="ctr" defTabSz="914400" fontAlgn="auto">
                <a:spcBef>
                  <a:spcPts val="0"/>
                </a:spcBef>
                <a:spcAft>
                  <a:spcPts val="0"/>
                </a:spcAft>
                <a:defRPr/>
              </a:pPr>
              <a:endParaRPr lang="ja-JP" altLang="en-US" dirty="0">
                <a:solidFill>
                  <a:prstClr val="black"/>
                </a:solidFill>
                <a:latin typeface="ＭＳ Ｐ明朝" panose="02020600040205080304" pitchFamily="18" charset="-128"/>
                <a:ea typeface="ＭＳ Ｐ明朝" panose="02020600040205080304" pitchFamily="18" charset="-128"/>
              </a:endParaRPr>
            </a:p>
          </p:txBody>
        </p:sp>
        <p:sp>
          <p:nvSpPr>
            <p:cNvPr id="707" name="左中かっこ 706"/>
            <p:cNvSpPr/>
            <p:nvPr/>
          </p:nvSpPr>
          <p:spPr bwMode="auto">
            <a:xfrm rot="5400000">
              <a:off x="3626074" y="5566349"/>
              <a:ext cx="120650" cy="1258887"/>
            </a:xfrm>
            <a:prstGeom prst="leftBrace">
              <a:avLst>
                <a:gd name="adj1" fmla="val 42725"/>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fontAlgn="base">
                <a:spcBef>
                  <a:spcPct val="0"/>
                </a:spcBef>
                <a:spcAft>
                  <a:spcPct val="0"/>
                </a:spcAft>
                <a:defRPr kumimoji="1" sz="1400" kern="1200">
                  <a:solidFill>
                    <a:schemeClr val="tx1"/>
                  </a:solidFill>
                  <a:latin typeface="+mn-lt"/>
                  <a:ea typeface="+mn-ea"/>
                  <a:cs typeface="+mn-cs"/>
                </a:defRPr>
              </a:lvl1pPr>
              <a:lvl2pPr marL="457200" algn="l" rtl="0" fontAlgn="base">
                <a:spcBef>
                  <a:spcPct val="0"/>
                </a:spcBef>
                <a:spcAft>
                  <a:spcPct val="0"/>
                </a:spcAft>
                <a:defRPr kumimoji="1" sz="1400" kern="1200">
                  <a:solidFill>
                    <a:schemeClr val="tx1"/>
                  </a:solidFill>
                  <a:latin typeface="+mn-lt"/>
                  <a:ea typeface="+mn-ea"/>
                  <a:cs typeface="+mn-cs"/>
                </a:defRPr>
              </a:lvl2pPr>
              <a:lvl3pPr marL="914400" algn="l" rtl="0" fontAlgn="base">
                <a:spcBef>
                  <a:spcPct val="0"/>
                </a:spcBef>
                <a:spcAft>
                  <a:spcPct val="0"/>
                </a:spcAft>
                <a:defRPr kumimoji="1" sz="1400" kern="1200">
                  <a:solidFill>
                    <a:schemeClr val="tx1"/>
                  </a:solidFill>
                  <a:latin typeface="+mn-lt"/>
                  <a:ea typeface="+mn-ea"/>
                  <a:cs typeface="+mn-cs"/>
                </a:defRPr>
              </a:lvl3pPr>
              <a:lvl4pPr marL="1371600" algn="l" rtl="0" fontAlgn="base">
                <a:spcBef>
                  <a:spcPct val="0"/>
                </a:spcBef>
                <a:spcAft>
                  <a:spcPct val="0"/>
                </a:spcAft>
                <a:defRPr kumimoji="1" sz="1400" kern="1200">
                  <a:solidFill>
                    <a:schemeClr val="tx1"/>
                  </a:solidFill>
                  <a:latin typeface="+mn-lt"/>
                  <a:ea typeface="+mn-ea"/>
                  <a:cs typeface="+mn-cs"/>
                </a:defRPr>
              </a:lvl4pPr>
              <a:lvl5pPr marL="1828800" algn="l" rtl="0" fontAlgn="base">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algn="ctr" defTabSz="914400" fontAlgn="auto">
                <a:spcBef>
                  <a:spcPts val="0"/>
                </a:spcBef>
                <a:spcAft>
                  <a:spcPts val="0"/>
                </a:spcAft>
                <a:defRPr/>
              </a:pPr>
              <a:endParaRPr lang="ja-JP" altLang="en-US" dirty="0">
                <a:solidFill>
                  <a:prstClr val="black"/>
                </a:solidFill>
                <a:latin typeface="ＭＳ Ｐ明朝" panose="02020600040205080304" pitchFamily="18" charset="-128"/>
                <a:ea typeface="ＭＳ Ｐ明朝" panose="02020600040205080304" pitchFamily="18" charset="-128"/>
              </a:endParaRPr>
            </a:p>
          </p:txBody>
        </p:sp>
        <p:sp>
          <p:nvSpPr>
            <p:cNvPr id="708" name="テキスト ボックス 53"/>
            <p:cNvSpPr txBox="1">
              <a:spLocks noChangeArrowheads="1"/>
            </p:cNvSpPr>
            <p:nvPr/>
          </p:nvSpPr>
          <p:spPr bwMode="auto">
            <a:xfrm>
              <a:off x="3394196" y="6558589"/>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defTabSz="914400"/>
              <a:r>
                <a:rPr lang="ja-JP" altLang="en-US" sz="1000" dirty="0">
                  <a:solidFill>
                    <a:srgbClr val="000000"/>
                  </a:solidFill>
                  <a:latin typeface="ＭＳ Ｐ明朝" pitchFamily="18" charset="-128"/>
                  <a:ea typeface="ＭＳ Ｐ明朝" pitchFamily="18" charset="-128"/>
                </a:rPr>
                <a:t>補助裏</a:t>
              </a:r>
            </a:p>
          </p:txBody>
        </p:sp>
        <p:sp>
          <p:nvSpPr>
            <p:cNvPr id="701" name="テキスト ボックス 52"/>
            <p:cNvSpPr txBox="1">
              <a:spLocks noChangeArrowheads="1"/>
            </p:cNvSpPr>
            <p:nvPr/>
          </p:nvSpPr>
          <p:spPr bwMode="auto">
            <a:xfrm>
              <a:off x="3045044" y="5958551"/>
              <a:ext cx="12811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defTabSz="914400"/>
              <a:r>
                <a:rPr lang="ja-JP" altLang="en-US" sz="1000" dirty="0">
                  <a:solidFill>
                    <a:srgbClr val="000000"/>
                  </a:solidFill>
                  <a:latin typeface="ＭＳ Ｐ明朝" pitchFamily="18" charset="-128"/>
                  <a:ea typeface="ＭＳ Ｐ明朝" pitchFamily="18" charset="-128"/>
                </a:rPr>
                <a:t>市町村負担率 １／３</a:t>
              </a:r>
            </a:p>
          </p:txBody>
        </p:sp>
      </p:grpSp>
      <p:grpSp>
        <p:nvGrpSpPr>
          <p:cNvPr id="584" name="グループ化 583"/>
          <p:cNvGrpSpPr/>
          <p:nvPr/>
        </p:nvGrpSpPr>
        <p:grpSpPr>
          <a:xfrm>
            <a:off x="5983212" y="2918103"/>
            <a:ext cx="3768727" cy="910160"/>
            <a:chOff x="550292" y="4465028"/>
            <a:chExt cx="3768727" cy="910160"/>
          </a:xfrm>
        </p:grpSpPr>
        <p:sp>
          <p:nvSpPr>
            <p:cNvPr id="719" name="正方形/長方形 718"/>
            <p:cNvSpPr/>
            <p:nvPr/>
          </p:nvSpPr>
          <p:spPr bwMode="auto">
            <a:xfrm>
              <a:off x="551880" y="4841717"/>
              <a:ext cx="1883792" cy="219936"/>
            </a:xfrm>
            <a:prstGeom prst="rect">
              <a:avLst/>
            </a:prstGeom>
            <a:pattFill prst="pct25">
              <a:fgClr>
                <a:srgbClr val="00B0F0"/>
              </a:fgClr>
              <a:bgClr>
                <a:schemeClr val="bg1"/>
              </a:bgClr>
            </a:pattFill>
            <a:ln w="9525" cap="flat" cmpd="sng" algn="ctr">
              <a:solidFill>
                <a:schemeClr val="tx1"/>
              </a:solidFill>
              <a:prstDash val="solid"/>
            </a:ln>
            <a:effectLst>
              <a:outerShdw blurRad="40000" dist="20000" dir="5400000" rotWithShape="0">
                <a:srgbClr val="000000">
                  <a:alpha val="38000"/>
                </a:srgbClr>
              </a:outerShdw>
            </a:effectLst>
          </p:spPr>
          <p:txBody>
            <a:bodyPr anchor="ct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algn="ctr" defTabSz="914400" fontAlgn="auto">
                <a:spcBef>
                  <a:spcPts val="0"/>
                </a:spcBef>
                <a:spcAft>
                  <a:spcPts val="0"/>
                </a:spcAft>
                <a:defRPr/>
              </a:pPr>
              <a:r>
                <a:rPr kumimoji="0" lang="ja-JP" altLang="en-US" sz="1000" kern="0" dirty="0">
                  <a:solidFill>
                    <a:prstClr val="black"/>
                  </a:solidFill>
                  <a:latin typeface="ＭＳ Ｐ明朝" panose="02020600040205080304" pitchFamily="18" charset="-128"/>
                  <a:ea typeface="ＭＳ Ｐ明朝" panose="02020600040205080304" pitchFamily="18" charset="-128"/>
                </a:rPr>
                <a:t>国庫補助</a:t>
              </a:r>
            </a:p>
          </p:txBody>
        </p:sp>
        <p:sp>
          <p:nvSpPr>
            <p:cNvPr id="720" name="正方形/長方形 719"/>
            <p:cNvSpPr/>
            <p:nvPr/>
          </p:nvSpPr>
          <p:spPr bwMode="auto">
            <a:xfrm>
              <a:off x="2435671" y="4841716"/>
              <a:ext cx="1883345" cy="221025"/>
            </a:xfrm>
            <a:prstGeom prst="rect">
              <a:avLst/>
            </a:prstGeom>
            <a:noFill/>
            <a:ln w="9525" cap="flat" cmpd="sng" algn="ctr">
              <a:solidFill>
                <a:schemeClr val="tx1"/>
              </a:solidFill>
              <a:prstDash val="solid"/>
            </a:ln>
            <a:effectLst>
              <a:outerShdw blurRad="40000" dist="20000" dir="5400000" rotWithShape="0">
                <a:srgbClr val="000000">
                  <a:alpha val="38000"/>
                </a:srgbClr>
              </a:outerShdw>
            </a:effectLst>
          </p:spPr>
          <p:txBody>
            <a:bodyPr anchor="ct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algn="ctr" defTabSz="914400" fontAlgn="auto">
                <a:spcBef>
                  <a:spcPts val="0"/>
                </a:spcBef>
                <a:spcAft>
                  <a:spcPts val="0"/>
                </a:spcAft>
                <a:defRPr/>
              </a:pPr>
              <a:r>
                <a:rPr kumimoji="0" lang="ja-JP" altLang="en-US" sz="1000" kern="0" dirty="0">
                  <a:solidFill>
                    <a:prstClr val="black"/>
                  </a:solidFill>
                  <a:latin typeface="ＭＳ Ｐ明朝" panose="02020600040205080304" pitchFamily="18" charset="-128"/>
                  <a:ea typeface="ＭＳ Ｐ明朝" panose="02020600040205080304" pitchFamily="18" charset="-128"/>
                </a:rPr>
                <a:t>過疎債・辺地債等</a:t>
              </a:r>
            </a:p>
          </p:txBody>
        </p:sp>
        <p:sp>
          <p:nvSpPr>
            <p:cNvPr id="721" name="左中かっこ 720"/>
            <p:cNvSpPr/>
            <p:nvPr/>
          </p:nvSpPr>
          <p:spPr bwMode="auto">
            <a:xfrm rot="5400000">
              <a:off x="1417002" y="3844308"/>
              <a:ext cx="151958" cy="1885378"/>
            </a:xfrm>
            <a:prstGeom prst="leftBrace">
              <a:avLst>
                <a:gd name="adj1" fmla="val 42725"/>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fontAlgn="base">
                <a:spcBef>
                  <a:spcPct val="0"/>
                </a:spcBef>
                <a:spcAft>
                  <a:spcPct val="0"/>
                </a:spcAft>
                <a:defRPr kumimoji="1" sz="1400" kern="1200">
                  <a:solidFill>
                    <a:schemeClr val="tx1"/>
                  </a:solidFill>
                  <a:latin typeface="+mn-lt"/>
                  <a:ea typeface="+mn-ea"/>
                  <a:cs typeface="+mn-cs"/>
                </a:defRPr>
              </a:lvl1pPr>
              <a:lvl2pPr marL="457200" algn="l" rtl="0" fontAlgn="base">
                <a:spcBef>
                  <a:spcPct val="0"/>
                </a:spcBef>
                <a:spcAft>
                  <a:spcPct val="0"/>
                </a:spcAft>
                <a:defRPr kumimoji="1" sz="1400" kern="1200">
                  <a:solidFill>
                    <a:schemeClr val="tx1"/>
                  </a:solidFill>
                  <a:latin typeface="+mn-lt"/>
                  <a:ea typeface="+mn-ea"/>
                  <a:cs typeface="+mn-cs"/>
                </a:defRPr>
              </a:lvl2pPr>
              <a:lvl3pPr marL="914400" algn="l" rtl="0" fontAlgn="base">
                <a:spcBef>
                  <a:spcPct val="0"/>
                </a:spcBef>
                <a:spcAft>
                  <a:spcPct val="0"/>
                </a:spcAft>
                <a:defRPr kumimoji="1" sz="1400" kern="1200">
                  <a:solidFill>
                    <a:schemeClr val="tx1"/>
                  </a:solidFill>
                  <a:latin typeface="+mn-lt"/>
                  <a:ea typeface="+mn-ea"/>
                  <a:cs typeface="+mn-cs"/>
                </a:defRPr>
              </a:lvl3pPr>
              <a:lvl4pPr marL="1371600" algn="l" rtl="0" fontAlgn="base">
                <a:spcBef>
                  <a:spcPct val="0"/>
                </a:spcBef>
                <a:spcAft>
                  <a:spcPct val="0"/>
                </a:spcAft>
                <a:defRPr kumimoji="1" sz="1400" kern="1200">
                  <a:solidFill>
                    <a:schemeClr val="tx1"/>
                  </a:solidFill>
                  <a:latin typeface="+mn-lt"/>
                  <a:ea typeface="+mn-ea"/>
                  <a:cs typeface="+mn-cs"/>
                </a:defRPr>
              </a:lvl4pPr>
              <a:lvl5pPr marL="1828800" algn="l" rtl="0" fontAlgn="base">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algn="ctr" defTabSz="914400" fontAlgn="auto">
                <a:spcBef>
                  <a:spcPts val="0"/>
                </a:spcBef>
                <a:spcAft>
                  <a:spcPts val="0"/>
                </a:spcAft>
                <a:defRPr/>
              </a:pPr>
              <a:endParaRPr lang="ja-JP" altLang="en-US" dirty="0">
                <a:solidFill>
                  <a:prstClr val="black"/>
                </a:solidFill>
                <a:latin typeface="ＭＳ Ｐ明朝" panose="02020600040205080304" pitchFamily="18" charset="-128"/>
                <a:ea typeface="ＭＳ Ｐ明朝" panose="02020600040205080304" pitchFamily="18" charset="-128"/>
              </a:endParaRPr>
            </a:p>
          </p:txBody>
        </p:sp>
        <p:sp>
          <p:nvSpPr>
            <p:cNvPr id="722" name="テキスト ボックス 52"/>
            <p:cNvSpPr txBox="1">
              <a:spLocks noChangeArrowheads="1"/>
            </p:cNvSpPr>
            <p:nvPr/>
          </p:nvSpPr>
          <p:spPr bwMode="auto">
            <a:xfrm>
              <a:off x="916541" y="4494669"/>
              <a:ext cx="115288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defTabSz="914400"/>
              <a:r>
                <a:rPr lang="ja-JP" altLang="en-US" sz="1000" dirty="0">
                  <a:solidFill>
                    <a:srgbClr val="000000"/>
                  </a:solidFill>
                  <a:latin typeface="ＭＳ Ｐ明朝" pitchFamily="18" charset="-128"/>
                  <a:ea typeface="ＭＳ Ｐ明朝" pitchFamily="18" charset="-128"/>
                </a:rPr>
                <a:t>国庫補助率 １</a:t>
              </a:r>
              <a:r>
                <a:rPr lang="ja-JP" altLang="en-US" sz="1000" dirty="0" smtClean="0">
                  <a:solidFill>
                    <a:srgbClr val="000000"/>
                  </a:solidFill>
                  <a:latin typeface="ＭＳ Ｐ明朝" pitchFamily="18" charset="-128"/>
                  <a:ea typeface="ＭＳ Ｐ明朝" pitchFamily="18" charset="-128"/>
                </a:rPr>
                <a:t>／２</a:t>
              </a:r>
              <a:endParaRPr lang="ja-JP" altLang="en-US" sz="1000" dirty="0">
                <a:solidFill>
                  <a:srgbClr val="000000"/>
                </a:solidFill>
                <a:latin typeface="ＭＳ Ｐ明朝" pitchFamily="18" charset="-128"/>
                <a:ea typeface="ＭＳ Ｐ明朝" pitchFamily="18" charset="-128"/>
              </a:endParaRPr>
            </a:p>
          </p:txBody>
        </p:sp>
        <p:sp>
          <p:nvSpPr>
            <p:cNvPr id="723" name="左中かっこ 722"/>
            <p:cNvSpPr/>
            <p:nvPr/>
          </p:nvSpPr>
          <p:spPr bwMode="auto">
            <a:xfrm rot="16200000">
              <a:off x="3313086" y="4179721"/>
              <a:ext cx="128522" cy="1883345"/>
            </a:xfrm>
            <a:prstGeom prst="leftBrace">
              <a:avLst>
                <a:gd name="adj1" fmla="val 42725"/>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fontAlgn="base">
                <a:spcBef>
                  <a:spcPct val="0"/>
                </a:spcBef>
                <a:spcAft>
                  <a:spcPct val="0"/>
                </a:spcAft>
                <a:defRPr kumimoji="1" sz="1400" kern="1200">
                  <a:solidFill>
                    <a:schemeClr val="tx1"/>
                  </a:solidFill>
                  <a:latin typeface="+mn-lt"/>
                  <a:ea typeface="+mn-ea"/>
                  <a:cs typeface="+mn-cs"/>
                </a:defRPr>
              </a:lvl1pPr>
              <a:lvl2pPr marL="457200" algn="l" rtl="0" fontAlgn="base">
                <a:spcBef>
                  <a:spcPct val="0"/>
                </a:spcBef>
                <a:spcAft>
                  <a:spcPct val="0"/>
                </a:spcAft>
                <a:defRPr kumimoji="1" sz="1400" kern="1200">
                  <a:solidFill>
                    <a:schemeClr val="tx1"/>
                  </a:solidFill>
                  <a:latin typeface="+mn-lt"/>
                  <a:ea typeface="+mn-ea"/>
                  <a:cs typeface="+mn-cs"/>
                </a:defRPr>
              </a:lvl2pPr>
              <a:lvl3pPr marL="914400" algn="l" rtl="0" fontAlgn="base">
                <a:spcBef>
                  <a:spcPct val="0"/>
                </a:spcBef>
                <a:spcAft>
                  <a:spcPct val="0"/>
                </a:spcAft>
                <a:defRPr kumimoji="1" sz="1400" kern="1200">
                  <a:solidFill>
                    <a:schemeClr val="tx1"/>
                  </a:solidFill>
                  <a:latin typeface="+mn-lt"/>
                  <a:ea typeface="+mn-ea"/>
                  <a:cs typeface="+mn-cs"/>
                </a:defRPr>
              </a:lvl3pPr>
              <a:lvl4pPr marL="1371600" algn="l" rtl="0" fontAlgn="base">
                <a:spcBef>
                  <a:spcPct val="0"/>
                </a:spcBef>
                <a:spcAft>
                  <a:spcPct val="0"/>
                </a:spcAft>
                <a:defRPr kumimoji="1" sz="1400" kern="1200">
                  <a:solidFill>
                    <a:schemeClr val="tx1"/>
                  </a:solidFill>
                  <a:latin typeface="+mn-lt"/>
                  <a:ea typeface="+mn-ea"/>
                  <a:cs typeface="+mn-cs"/>
                </a:defRPr>
              </a:lvl4pPr>
              <a:lvl5pPr marL="1828800" algn="l" rtl="0" fontAlgn="base">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algn="ctr" defTabSz="914400" fontAlgn="auto">
                <a:spcBef>
                  <a:spcPts val="0"/>
                </a:spcBef>
                <a:spcAft>
                  <a:spcPts val="0"/>
                </a:spcAft>
                <a:defRPr/>
              </a:pPr>
              <a:endParaRPr lang="ja-JP" altLang="en-US" dirty="0">
                <a:solidFill>
                  <a:prstClr val="black"/>
                </a:solidFill>
                <a:latin typeface="ＭＳ Ｐ明朝" panose="02020600040205080304" pitchFamily="18" charset="-128"/>
                <a:ea typeface="ＭＳ Ｐ明朝" panose="02020600040205080304" pitchFamily="18" charset="-128"/>
              </a:endParaRPr>
            </a:p>
          </p:txBody>
        </p:sp>
        <p:sp>
          <p:nvSpPr>
            <p:cNvPr id="724" name="左中かっこ 723"/>
            <p:cNvSpPr/>
            <p:nvPr/>
          </p:nvSpPr>
          <p:spPr bwMode="auto">
            <a:xfrm rot="5400000">
              <a:off x="3300591" y="3837637"/>
              <a:ext cx="153505" cy="1883346"/>
            </a:xfrm>
            <a:prstGeom prst="leftBrace">
              <a:avLst>
                <a:gd name="adj1" fmla="val 42725"/>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defPPr>
                <a:defRPr lang="ja-JP"/>
              </a:defPPr>
              <a:lvl1pPr algn="l" rtl="0" fontAlgn="base">
                <a:spcBef>
                  <a:spcPct val="0"/>
                </a:spcBef>
                <a:spcAft>
                  <a:spcPct val="0"/>
                </a:spcAft>
                <a:defRPr kumimoji="1" sz="1400" kern="1200">
                  <a:solidFill>
                    <a:schemeClr val="tx1"/>
                  </a:solidFill>
                  <a:latin typeface="+mn-lt"/>
                  <a:ea typeface="+mn-ea"/>
                  <a:cs typeface="+mn-cs"/>
                </a:defRPr>
              </a:lvl1pPr>
              <a:lvl2pPr marL="457200" algn="l" rtl="0" fontAlgn="base">
                <a:spcBef>
                  <a:spcPct val="0"/>
                </a:spcBef>
                <a:spcAft>
                  <a:spcPct val="0"/>
                </a:spcAft>
                <a:defRPr kumimoji="1" sz="1400" kern="1200">
                  <a:solidFill>
                    <a:schemeClr val="tx1"/>
                  </a:solidFill>
                  <a:latin typeface="+mn-lt"/>
                  <a:ea typeface="+mn-ea"/>
                  <a:cs typeface="+mn-cs"/>
                </a:defRPr>
              </a:lvl2pPr>
              <a:lvl3pPr marL="914400" algn="l" rtl="0" fontAlgn="base">
                <a:spcBef>
                  <a:spcPct val="0"/>
                </a:spcBef>
                <a:spcAft>
                  <a:spcPct val="0"/>
                </a:spcAft>
                <a:defRPr kumimoji="1" sz="1400" kern="1200">
                  <a:solidFill>
                    <a:schemeClr val="tx1"/>
                  </a:solidFill>
                  <a:latin typeface="+mn-lt"/>
                  <a:ea typeface="+mn-ea"/>
                  <a:cs typeface="+mn-cs"/>
                </a:defRPr>
              </a:lvl3pPr>
              <a:lvl4pPr marL="1371600" algn="l" rtl="0" fontAlgn="base">
                <a:spcBef>
                  <a:spcPct val="0"/>
                </a:spcBef>
                <a:spcAft>
                  <a:spcPct val="0"/>
                </a:spcAft>
                <a:defRPr kumimoji="1" sz="1400" kern="1200">
                  <a:solidFill>
                    <a:schemeClr val="tx1"/>
                  </a:solidFill>
                  <a:latin typeface="+mn-lt"/>
                  <a:ea typeface="+mn-ea"/>
                  <a:cs typeface="+mn-cs"/>
                </a:defRPr>
              </a:lvl4pPr>
              <a:lvl5pPr marL="1828800" algn="l" rtl="0" fontAlgn="base">
                <a:spcBef>
                  <a:spcPct val="0"/>
                </a:spcBef>
                <a:spcAft>
                  <a:spcPct val="0"/>
                </a:spcAft>
                <a:defRPr kumimoji="1" sz="1400" kern="1200">
                  <a:solidFill>
                    <a:schemeClr val="tx1"/>
                  </a:solidFill>
                  <a:latin typeface="+mn-lt"/>
                  <a:ea typeface="+mn-ea"/>
                  <a:cs typeface="+mn-cs"/>
                </a:defRPr>
              </a:lvl5pPr>
              <a:lvl6pPr marL="2286000" algn="l" defTabSz="914400" rtl="0" eaLnBrk="1" latinLnBrk="0" hangingPunct="1">
                <a:defRPr kumimoji="1" sz="1400" kern="1200">
                  <a:solidFill>
                    <a:schemeClr val="tx1"/>
                  </a:solidFill>
                  <a:latin typeface="+mn-lt"/>
                  <a:ea typeface="+mn-ea"/>
                  <a:cs typeface="+mn-cs"/>
                </a:defRPr>
              </a:lvl6pPr>
              <a:lvl7pPr marL="2743200" algn="l" defTabSz="914400" rtl="0" eaLnBrk="1" latinLnBrk="0" hangingPunct="1">
                <a:defRPr kumimoji="1" sz="1400" kern="1200">
                  <a:solidFill>
                    <a:schemeClr val="tx1"/>
                  </a:solidFill>
                  <a:latin typeface="+mn-lt"/>
                  <a:ea typeface="+mn-ea"/>
                  <a:cs typeface="+mn-cs"/>
                </a:defRPr>
              </a:lvl7pPr>
              <a:lvl8pPr marL="3200400" algn="l" defTabSz="914400" rtl="0" eaLnBrk="1" latinLnBrk="0" hangingPunct="1">
                <a:defRPr kumimoji="1" sz="1400" kern="1200">
                  <a:solidFill>
                    <a:schemeClr val="tx1"/>
                  </a:solidFill>
                  <a:latin typeface="+mn-lt"/>
                  <a:ea typeface="+mn-ea"/>
                  <a:cs typeface="+mn-cs"/>
                </a:defRPr>
              </a:lvl8pPr>
              <a:lvl9pPr marL="3657600" algn="l" defTabSz="914400" rtl="0" eaLnBrk="1" latinLnBrk="0" hangingPunct="1">
                <a:defRPr kumimoji="1" sz="1400" kern="1200">
                  <a:solidFill>
                    <a:schemeClr val="tx1"/>
                  </a:solidFill>
                  <a:latin typeface="+mn-lt"/>
                  <a:ea typeface="+mn-ea"/>
                  <a:cs typeface="+mn-cs"/>
                </a:defRPr>
              </a:lvl9pPr>
            </a:lstStyle>
            <a:p>
              <a:pPr algn="ctr" defTabSz="914400" fontAlgn="auto">
                <a:spcBef>
                  <a:spcPts val="0"/>
                </a:spcBef>
                <a:spcAft>
                  <a:spcPts val="0"/>
                </a:spcAft>
                <a:defRPr/>
              </a:pPr>
              <a:endParaRPr lang="ja-JP" altLang="en-US" dirty="0">
                <a:solidFill>
                  <a:prstClr val="black"/>
                </a:solidFill>
                <a:latin typeface="ＭＳ Ｐ明朝" panose="02020600040205080304" pitchFamily="18" charset="-128"/>
                <a:ea typeface="ＭＳ Ｐ明朝" panose="02020600040205080304" pitchFamily="18" charset="-128"/>
              </a:endParaRPr>
            </a:p>
          </p:txBody>
        </p:sp>
        <p:sp>
          <p:nvSpPr>
            <p:cNvPr id="725" name="テキスト ボックス 53"/>
            <p:cNvSpPr txBox="1">
              <a:spLocks noChangeArrowheads="1"/>
            </p:cNvSpPr>
            <p:nvPr/>
          </p:nvSpPr>
          <p:spPr bwMode="auto">
            <a:xfrm>
              <a:off x="3092653" y="5128967"/>
              <a:ext cx="56938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defTabSz="914400"/>
              <a:r>
                <a:rPr lang="ja-JP" altLang="en-US" sz="1000" dirty="0">
                  <a:solidFill>
                    <a:srgbClr val="000000"/>
                  </a:solidFill>
                  <a:latin typeface="ＭＳ Ｐ明朝" pitchFamily="18" charset="-128"/>
                  <a:ea typeface="ＭＳ Ｐ明朝" pitchFamily="18" charset="-128"/>
                </a:rPr>
                <a:t>補助裏</a:t>
              </a:r>
            </a:p>
          </p:txBody>
        </p:sp>
        <p:sp>
          <p:nvSpPr>
            <p:cNvPr id="726" name="テキスト ボックス 52"/>
            <p:cNvSpPr txBox="1">
              <a:spLocks noChangeArrowheads="1"/>
            </p:cNvSpPr>
            <p:nvPr/>
          </p:nvSpPr>
          <p:spPr bwMode="auto">
            <a:xfrm>
              <a:off x="2753993" y="4465028"/>
              <a:ext cx="128112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defTabSz="914400"/>
              <a:r>
                <a:rPr lang="ja-JP" altLang="en-US" sz="1000" dirty="0">
                  <a:solidFill>
                    <a:srgbClr val="000000"/>
                  </a:solidFill>
                  <a:latin typeface="ＭＳ Ｐ明朝" pitchFamily="18" charset="-128"/>
                  <a:ea typeface="ＭＳ Ｐ明朝" pitchFamily="18" charset="-128"/>
                </a:rPr>
                <a:t>市町村負担率 １</a:t>
              </a:r>
              <a:r>
                <a:rPr lang="ja-JP" altLang="en-US" sz="1000" dirty="0" smtClean="0">
                  <a:solidFill>
                    <a:srgbClr val="000000"/>
                  </a:solidFill>
                  <a:latin typeface="ＭＳ Ｐ明朝" pitchFamily="18" charset="-128"/>
                  <a:ea typeface="ＭＳ Ｐ明朝" pitchFamily="18" charset="-128"/>
                </a:rPr>
                <a:t>／２</a:t>
              </a:r>
              <a:endParaRPr lang="ja-JP" altLang="en-US" sz="1000" dirty="0">
                <a:solidFill>
                  <a:srgbClr val="000000"/>
                </a:solidFill>
                <a:latin typeface="ＭＳ Ｐ明朝" pitchFamily="18" charset="-128"/>
                <a:ea typeface="ＭＳ Ｐ明朝" pitchFamily="18" charset="-128"/>
              </a:endParaRPr>
            </a:p>
          </p:txBody>
        </p:sp>
      </p:grpSp>
      <p:sp>
        <p:nvSpPr>
          <p:cNvPr id="727" name="テキスト ボックス 58"/>
          <p:cNvSpPr txBox="1">
            <a:spLocks noChangeArrowheads="1"/>
          </p:cNvSpPr>
          <p:nvPr/>
        </p:nvSpPr>
        <p:spPr bwMode="auto">
          <a:xfrm>
            <a:off x="5872251" y="2740320"/>
            <a:ext cx="26286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marL="171450" indent="-171450" defTabSz="914400">
              <a:buFont typeface="Wingdings" panose="05000000000000000000" pitchFamily="2" charset="2"/>
              <a:buChar char="l"/>
            </a:pPr>
            <a:r>
              <a:rPr lang="ja-JP" altLang="en-US" sz="1200" dirty="0" smtClean="0">
                <a:solidFill>
                  <a:srgbClr val="000000"/>
                </a:solidFill>
                <a:latin typeface="ＭＳ Ｐ明朝" pitchFamily="18" charset="-128"/>
                <a:ea typeface="ＭＳ Ｐ明朝" pitchFamily="18" charset="-128"/>
              </a:rPr>
              <a:t>財政力指数</a:t>
            </a:r>
            <a:r>
              <a:rPr lang="en-US" altLang="ja-JP" sz="1200" dirty="0" smtClean="0">
                <a:solidFill>
                  <a:srgbClr val="000000"/>
                </a:solidFill>
                <a:latin typeface="HGPｺﾞｼｯｸE" panose="020B0900000000000000" pitchFamily="50" charset="-128"/>
                <a:ea typeface="HGPｺﾞｼｯｸE" panose="020B0900000000000000" pitchFamily="50" charset="-128"/>
              </a:rPr>
              <a:t>0.3</a:t>
            </a:r>
            <a:r>
              <a:rPr lang="ja-JP" altLang="en-US" sz="1200" dirty="0" smtClean="0">
                <a:solidFill>
                  <a:srgbClr val="000000"/>
                </a:solidFill>
                <a:latin typeface="HGPｺﾞｼｯｸE" panose="020B0900000000000000" pitchFamily="50" charset="-128"/>
                <a:ea typeface="HGPｺﾞｼｯｸE" panose="020B0900000000000000" pitchFamily="50" charset="-128"/>
              </a:rPr>
              <a:t>未満</a:t>
            </a:r>
            <a:r>
              <a:rPr lang="ja-JP" altLang="en-US" sz="1200" dirty="0" smtClean="0">
                <a:solidFill>
                  <a:srgbClr val="000000"/>
                </a:solidFill>
                <a:latin typeface="ＭＳ Ｐ明朝" pitchFamily="18" charset="-128"/>
                <a:ea typeface="ＭＳ Ｐ明朝" pitchFamily="18" charset="-128"/>
              </a:rPr>
              <a:t>の場合</a:t>
            </a:r>
            <a:endParaRPr lang="en-US" altLang="ja-JP" sz="1200" dirty="0" smtClean="0">
              <a:solidFill>
                <a:srgbClr val="000000"/>
              </a:solidFill>
              <a:latin typeface="ＭＳ Ｐ明朝" pitchFamily="18" charset="-128"/>
              <a:ea typeface="ＭＳ Ｐ明朝" pitchFamily="18" charset="-128"/>
            </a:endParaRPr>
          </a:p>
        </p:txBody>
      </p:sp>
      <p:sp>
        <p:nvSpPr>
          <p:cNvPr id="728" name="テキスト ボックス 58"/>
          <p:cNvSpPr txBox="1">
            <a:spLocks noChangeArrowheads="1"/>
          </p:cNvSpPr>
          <p:nvPr/>
        </p:nvSpPr>
        <p:spPr bwMode="auto">
          <a:xfrm>
            <a:off x="1732310" y="2714440"/>
            <a:ext cx="26286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l" rtl="0" fontAlgn="base">
              <a:spcBef>
                <a:spcPct val="0"/>
              </a:spcBef>
              <a:spcAft>
                <a:spcPct val="0"/>
              </a:spcAft>
              <a:defRPr kumimoji="1" sz="1400"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sz="1400"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sz="1400"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sz="1400"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sz="1400" kern="1200">
                <a:solidFill>
                  <a:schemeClr val="tx1"/>
                </a:solidFill>
                <a:latin typeface="Arial" charset="0"/>
                <a:ea typeface="ＭＳ Ｐゴシック" pitchFamily="50" charset="-128"/>
                <a:cs typeface="+mn-cs"/>
              </a:defRPr>
            </a:lvl5pPr>
            <a:lvl6pPr marL="2286000" algn="l" defTabSz="914400" rtl="0" eaLnBrk="1" latinLnBrk="0" hangingPunct="1">
              <a:defRPr kumimoji="1" sz="1400" kern="1200">
                <a:solidFill>
                  <a:schemeClr val="tx1"/>
                </a:solidFill>
                <a:latin typeface="Arial" charset="0"/>
                <a:ea typeface="ＭＳ Ｐゴシック" pitchFamily="50" charset="-128"/>
                <a:cs typeface="+mn-cs"/>
              </a:defRPr>
            </a:lvl6pPr>
            <a:lvl7pPr marL="2743200" algn="l" defTabSz="914400" rtl="0" eaLnBrk="1" latinLnBrk="0" hangingPunct="1">
              <a:defRPr kumimoji="1" sz="1400" kern="1200">
                <a:solidFill>
                  <a:schemeClr val="tx1"/>
                </a:solidFill>
                <a:latin typeface="Arial" charset="0"/>
                <a:ea typeface="ＭＳ Ｐゴシック" pitchFamily="50" charset="-128"/>
                <a:cs typeface="+mn-cs"/>
              </a:defRPr>
            </a:lvl7pPr>
            <a:lvl8pPr marL="3200400" algn="l" defTabSz="914400" rtl="0" eaLnBrk="1" latinLnBrk="0" hangingPunct="1">
              <a:defRPr kumimoji="1" sz="1400" kern="1200">
                <a:solidFill>
                  <a:schemeClr val="tx1"/>
                </a:solidFill>
                <a:latin typeface="Arial" charset="0"/>
                <a:ea typeface="ＭＳ Ｐゴシック" pitchFamily="50" charset="-128"/>
                <a:cs typeface="+mn-cs"/>
              </a:defRPr>
            </a:lvl8pPr>
            <a:lvl9pPr marL="3657600" algn="l" defTabSz="914400" rtl="0" eaLnBrk="1" latinLnBrk="0" hangingPunct="1">
              <a:defRPr kumimoji="1" sz="1400" kern="1200">
                <a:solidFill>
                  <a:schemeClr val="tx1"/>
                </a:solidFill>
                <a:latin typeface="Arial" charset="0"/>
                <a:ea typeface="ＭＳ Ｐゴシック" pitchFamily="50" charset="-128"/>
                <a:cs typeface="+mn-cs"/>
              </a:defRPr>
            </a:lvl9pPr>
          </a:lstStyle>
          <a:p>
            <a:pPr marL="171450" indent="-171450" defTabSz="914400">
              <a:buFont typeface="Wingdings" panose="05000000000000000000" pitchFamily="2" charset="2"/>
              <a:buChar char="l"/>
            </a:pPr>
            <a:r>
              <a:rPr lang="ja-JP" altLang="en-US" sz="1200" dirty="0" smtClean="0">
                <a:solidFill>
                  <a:srgbClr val="000000"/>
                </a:solidFill>
                <a:latin typeface="ＭＳ Ｐ明朝" pitchFamily="18" charset="-128"/>
                <a:ea typeface="ＭＳ Ｐ明朝" pitchFamily="18" charset="-128"/>
              </a:rPr>
              <a:t>財政力指数</a:t>
            </a:r>
            <a:r>
              <a:rPr lang="en-US" altLang="ja-JP" sz="1200" dirty="0" smtClean="0">
                <a:solidFill>
                  <a:srgbClr val="000000"/>
                </a:solidFill>
                <a:latin typeface="HGPｺﾞｼｯｸE" panose="020B0900000000000000" pitchFamily="50" charset="-128"/>
                <a:ea typeface="HGPｺﾞｼｯｸE" panose="020B0900000000000000" pitchFamily="50" charset="-128"/>
              </a:rPr>
              <a:t>0.3</a:t>
            </a:r>
            <a:r>
              <a:rPr lang="ja-JP" altLang="en-US" sz="1200" dirty="0">
                <a:solidFill>
                  <a:srgbClr val="000000"/>
                </a:solidFill>
                <a:latin typeface="HGPｺﾞｼｯｸE" panose="020B0900000000000000" pitchFamily="50" charset="-128"/>
                <a:ea typeface="HGPｺﾞｼｯｸE" panose="020B0900000000000000" pitchFamily="50" charset="-128"/>
              </a:rPr>
              <a:t>以上</a:t>
            </a:r>
            <a:r>
              <a:rPr lang="ja-JP" altLang="en-US" sz="1200" dirty="0" smtClean="0">
                <a:solidFill>
                  <a:srgbClr val="000000"/>
                </a:solidFill>
                <a:latin typeface="ＭＳ Ｐ明朝" pitchFamily="18" charset="-128"/>
                <a:ea typeface="ＭＳ Ｐ明朝" pitchFamily="18" charset="-128"/>
              </a:rPr>
              <a:t>の場合</a:t>
            </a:r>
            <a:endParaRPr lang="en-US" altLang="ja-JP" sz="1200" dirty="0" smtClean="0">
              <a:solidFill>
                <a:srgbClr val="000000"/>
              </a:solidFill>
              <a:latin typeface="ＭＳ Ｐ明朝" pitchFamily="18" charset="-128"/>
              <a:ea typeface="ＭＳ Ｐ明朝" pitchFamily="18" charset="-128"/>
            </a:endParaRPr>
          </a:p>
        </p:txBody>
      </p:sp>
      <p:sp>
        <p:nvSpPr>
          <p:cNvPr id="696" name="正方形/長方形 695"/>
          <p:cNvSpPr/>
          <p:nvPr/>
        </p:nvSpPr>
        <p:spPr>
          <a:xfrm>
            <a:off x="1" y="2408303"/>
            <a:ext cx="2144688" cy="35253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ja-JP" altLang="en-US" sz="1400" dirty="0" smtClean="0">
                <a:solidFill>
                  <a:prstClr val="black"/>
                </a:solidFill>
                <a:latin typeface="ＭＳ Ｐゴシック" pitchFamily="50" charset="-128"/>
              </a:rPr>
              <a:t>＜市町村の実質負担＞</a:t>
            </a:r>
            <a:endParaRPr lang="ja-JP" altLang="en-US" sz="1050" dirty="0">
              <a:solidFill>
                <a:prstClr val="black"/>
              </a:solidFill>
              <a:latin typeface="ＭＳ Ｐゴシック" pitchFamily="50" charset="-128"/>
            </a:endParaRPr>
          </a:p>
        </p:txBody>
      </p:sp>
      <p:sp>
        <p:nvSpPr>
          <p:cNvPr id="9" name="正方形/長方形 8"/>
          <p:cNvSpPr/>
          <p:nvPr/>
        </p:nvSpPr>
        <p:spPr>
          <a:xfrm>
            <a:off x="1072349" y="4632358"/>
            <a:ext cx="8833653" cy="246221"/>
          </a:xfrm>
          <a:prstGeom prst="rect">
            <a:avLst/>
          </a:prstGeom>
        </p:spPr>
        <p:txBody>
          <a:bodyPr wrap="square">
            <a:spAutoFit/>
          </a:bodyPr>
          <a:lstStyle/>
          <a:p>
            <a:pPr marL="180975" indent="-180975" algn="r" defTabSz="914400" fontAlgn="base">
              <a:spcBef>
                <a:spcPts val="600"/>
              </a:spcBef>
              <a:spcAft>
                <a:spcPct val="0"/>
              </a:spcAft>
            </a:pPr>
            <a:r>
              <a:rPr lang="en-US" altLang="ja-JP" sz="1000" dirty="0" smtClean="0">
                <a:solidFill>
                  <a:prstClr val="black"/>
                </a:solidFill>
                <a:latin typeface="HGPｺﾞｼｯｸE" panose="020B0900000000000000" pitchFamily="50" charset="-128"/>
                <a:ea typeface="HGPｺﾞｼｯｸE" panose="020B0900000000000000" pitchFamily="50" charset="-128"/>
              </a:rPr>
              <a:t>※</a:t>
            </a:r>
            <a:r>
              <a:rPr lang="ja-JP" altLang="en-US" sz="1000" dirty="0" smtClean="0">
                <a:solidFill>
                  <a:prstClr val="black"/>
                </a:solidFill>
                <a:latin typeface="HGPｺﾞｼｯｸE" panose="020B0900000000000000" pitchFamily="50" charset="-128"/>
                <a:ea typeface="HGPｺﾞｼｯｸE" panose="020B0900000000000000" pitchFamily="50" charset="-128"/>
              </a:rPr>
              <a:t>　過疎債</a:t>
            </a:r>
            <a:r>
              <a:rPr lang="ja-JP" altLang="en-US" sz="1000" dirty="0">
                <a:solidFill>
                  <a:prstClr val="black"/>
                </a:solidFill>
                <a:latin typeface="HGPｺﾞｼｯｸE" panose="020B0900000000000000" pitchFamily="50" charset="-128"/>
                <a:ea typeface="HGPｺﾞｼｯｸE" panose="020B0900000000000000" pitchFamily="50" charset="-128"/>
              </a:rPr>
              <a:t>を充当した場合、市町村の実質負担割合は事業費の２０％（財政力指数が０．３未満の市町村の場合は１５％、離島市町村の場合は１０％）。</a:t>
            </a:r>
          </a:p>
        </p:txBody>
      </p:sp>
      <p:sp>
        <p:nvSpPr>
          <p:cNvPr id="698" name="Rectangle 1"/>
          <p:cNvSpPr>
            <a:spLocks noChangeArrowheads="1"/>
          </p:cNvSpPr>
          <p:nvPr/>
        </p:nvSpPr>
        <p:spPr bwMode="auto">
          <a:xfrm>
            <a:off x="6512518" y="1757396"/>
            <a:ext cx="3823081"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fontAlgn="base">
              <a:spcBef>
                <a:spcPct val="0"/>
              </a:spcBef>
              <a:spcAft>
                <a:spcPct val="0"/>
              </a:spcAft>
            </a:pPr>
            <a:r>
              <a:rPr lang="ja-JP" altLang="en-US" sz="1200" b="1" dirty="0" smtClean="0">
                <a:solidFill>
                  <a:prstClr val="black"/>
                </a:solidFill>
                <a:latin typeface="ＭＳ Ｐゴシック"/>
                <a:cs typeface="Arial" pitchFamily="34" charset="0"/>
              </a:rPr>
              <a:t>　　  　</a:t>
            </a:r>
            <a:r>
              <a:rPr lang="en-US" altLang="ja-JP" sz="1200" b="1" dirty="0" smtClean="0">
                <a:solidFill>
                  <a:prstClr val="black"/>
                </a:solidFill>
                <a:latin typeface="ＭＳ Ｐゴシック"/>
                <a:cs typeface="Arial" pitchFamily="34" charset="0"/>
              </a:rPr>
              <a:t>【</a:t>
            </a:r>
            <a:r>
              <a:rPr lang="ja-JP" altLang="en-US" sz="1200" b="1" dirty="0" smtClean="0">
                <a:solidFill>
                  <a:prstClr val="black"/>
                </a:solidFill>
                <a:latin typeface="ＭＳ Ｐゴシック"/>
                <a:cs typeface="Arial" pitchFamily="34" charset="0"/>
              </a:rPr>
              <a:t>平成</a:t>
            </a:r>
            <a:r>
              <a:rPr lang="en-US" altLang="ja-JP" sz="1200" b="1" dirty="0" smtClean="0">
                <a:solidFill>
                  <a:prstClr val="black"/>
                </a:solidFill>
                <a:latin typeface="ＭＳ Ｐゴシック"/>
                <a:cs typeface="Arial" pitchFamily="34" charset="0"/>
              </a:rPr>
              <a:t>28</a:t>
            </a:r>
            <a:r>
              <a:rPr lang="ja-JP" altLang="en-US" sz="1200" b="1" dirty="0" smtClean="0">
                <a:solidFill>
                  <a:prstClr val="black"/>
                </a:solidFill>
                <a:latin typeface="ＭＳ Ｐゴシック"/>
                <a:cs typeface="Arial" pitchFamily="34" charset="0"/>
              </a:rPr>
              <a:t>年度当初予算額</a:t>
            </a:r>
            <a:r>
              <a:rPr lang="en-US" altLang="ja-JP" sz="1200" b="1" dirty="0" smtClean="0">
                <a:solidFill>
                  <a:prstClr val="black"/>
                </a:solidFill>
                <a:latin typeface="ＭＳ Ｐゴシック"/>
                <a:cs typeface="Arial" pitchFamily="34" charset="0"/>
              </a:rPr>
              <a:t>】</a:t>
            </a:r>
            <a:r>
              <a:rPr lang="ja-JP" altLang="en-US" sz="1200" b="1" dirty="0" smtClean="0">
                <a:solidFill>
                  <a:prstClr val="black"/>
                </a:solidFill>
                <a:latin typeface="ＭＳ Ｐゴシック"/>
                <a:cs typeface="Arial" pitchFamily="34" charset="0"/>
              </a:rPr>
              <a:t>　</a:t>
            </a:r>
            <a:r>
              <a:rPr lang="en-US" altLang="ja-JP" sz="1200" b="1" dirty="0" smtClean="0">
                <a:solidFill>
                  <a:prstClr val="black"/>
                </a:solidFill>
                <a:latin typeface="ＭＳ Ｐゴシック"/>
                <a:cs typeface="Arial" pitchFamily="34" charset="0"/>
              </a:rPr>
              <a:t>400</a:t>
            </a:r>
            <a:r>
              <a:rPr lang="ja-JP" altLang="en-US" sz="1200" b="1" dirty="0" smtClean="0">
                <a:solidFill>
                  <a:prstClr val="black"/>
                </a:solidFill>
                <a:latin typeface="ＭＳ Ｐゴシック"/>
                <a:cs typeface="Arial" pitchFamily="34" charset="0"/>
              </a:rPr>
              <a:t>百万円　</a:t>
            </a:r>
            <a:endParaRPr lang="en-US" altLang="ja-JP" sz="1200" b="1" dirty="0" smtClean="0">
              <a:solidFill>
                <a:prstClr val="black"/>
              </a:solidFill>
              <a:latin typeface="ＭＳ Ｐゴシック"/>
              <a:cs typeface="Arial" pitchFamily="34" charset="0"/>
            </a:endParaRPr>
          </a:p>
          <a:p>
            <a:pPr fontAlgn="base">
              <a:spcBef>
                <a:spcPct val="0"/>
              </a:spcBef>
              <a:spcAft>
                <a:spcPct val="0"/>
              </a:spcAft>
            </a:pPr>
            <a:r>
              <a:rPr lang="ja-JP" altLang="en-US" sz="1200" b="1" dirty="0">
                <a:solidFill>
                  <a:prstClr val="black"/>
                </a:solidFill>
                <a:latin typeface="ＭＳ Ｐゴシック"/>
                <a:cs typeface="Arial" pitchFamily="34" charset="0"/>
              </a:rPr>
              <a:t>　</a:t>
            </a:r>
            <a:r>
              <a:rPr lang="ja-JP" altLang="en-US" sz="1200" b="1" dirty="0" smtClean="0">
                <a:solidFill>
                  <a:prstClr val="black"/>
                </a:solidFill>
                <a:latin typeface="ＭＳ Ｐゴシック"/>
                <a:cs typeface="Arial" pitchFamily="34" charset="0"/>
              </a:rPr>
              <a:t>　　  </a:t>
            </a:r>
            <a:r>
              <a:rPr lang="en-US" altLang="ja-JP" sz="1200" b="1" dirty="0" smtClean="0">
                <a:solidFill>
                  <a:prstClr val="black"/>
                </a:solidFill>
                <a:latin typeface="ＭＳ Ｐゴシック"/>
                <a:cs typeface="Arial" pitchFamily="34" charset="0"/>
              </a:rPr>
              <a:t>【</a:t>
            </a:r>
            <a:r>
              <a:rPr lang="ja-JP" altLang="en-US" sz="1200" b="1" dirty="0" smtClean="0">
                <a:solidFill>
                  <a:prstClr val="black"/>
                </a:solidFill>
                <a:latin typeface="ＭＳ Ｐゴシック"/>
                <a:cs typeface="Arial" pitchFamily="34" charset="0"/>
              </a:rPr>
              <a:t>平成</a:t>
            </a:r>
            <a:r>
              <a:rPr lang="en-US" altLang="ja-JP" sz="1200" b="1" dirty="0" smtClean="0">
                <a:solidFill>
                  <a:prstClr val="black"/>
                </a:solidFill>
                <a:latin typeface="ＭＳ Ｐゴシック"/>
                <a:cs typeface="Arial" pitchFamily="34" charset="0"/>
              </a:rPr>
              <a:t>28</a:t>
            </a:r>
            <a:r>
              <a:rPr lang="ja-JP" altLang="en-US" sz="1200" b="1" dirty="0" smtClean="0">
                <a:solidFill>
                  <a:prstClr val="black"/>
                </a:solidFill>
                <a:latin typeface="ＭＳ Ｐゴシック"/>
                <a:cs typeface="Arial" pitchFamily="34" charset="0"/>
              </a:rPr>
              <a:t>年度補正予算案</a:t>
            </a:r>
            <a:r>
              <a:rPr lang="en-US" altLang="ja-JP" sz="1200" b="1" dirty="0" smtClean="0">
                <a:solidFill>
                  <a:prstClr val="black"/>
                </a:solidFill>
                <a:latin typeface="ＭＳ Ｐゴシック"/>
                <a:cs typeface="Arial" pitchFamily="34" charset="0"/>
              </a:rPr>
              <a:t>】</a:t>
            </a:r>
            <a:r>
              <a:rPr lang="ja-JP" altLang="en-US" sz="1200" b="1" dirty="0" smtClean="0">
                <a:solidFill>
                  <a:prstClr val="black"/>
                </a:solidFill>
                <a:latin typeface="ＭＳ Ｐゴシック"/>
                <a:cs typeface="Arial" pitchFamily="34" charset="0"/>
              </a:rPr>
              <a:t>　</a:t>
            </a:r>
            <a:r>
              <a:rPr lang="en-US" altLang="ja-JP" sz="1200" b="1" dirty="0" smtClean="0">
                <a:solidFill>
                  <a:prstClr val="black"/>
                </a:solidFill>
                <a:latin typeface="ＭＳ Ｐゴシック"/>
                <a:cs typeface="Arial" pitchFamily="34" charset="0"/>
              </a:rPr>
              <a:t>199</a:t>
            </a:r>
            <a:r>
              <a:rPr lang="ja-JP" altLang="en-US" sz="1200" b="1" dirty="0" smtClean="0">
                <a:solidFill>
                  <a:prstClr val="black"/>
                </a:solidFill>
                <a:latin typeface="ＭＳ Ｐゴシック"/>
                <a:cs typeface="Arial" pitchFamily="34" charset="0"/>
              </a:rPr>
              <a:t>百万円　　　　　　　　　</a:t>
            </a:r>
            <a:endParaRPr lang="en-US" altLang="ja-JP" sz="1200" b="1" dirty="0" smtClean="0">
              <a:solidFill>
                <a:prstClr val="black"/>
              </a:solidFill>
              <a:latin typeface="ＭＳ Ｐゴシック"/>
              <a:cs typeface="Arial" pitchFamily="34" charset="0"/>
            </a:endParaRPr>
          </a:p>
          <a:p>
            <a:pPr fontAlgn="base">
              <a:spcBef>
                <a:spcPct val="0"/>
              </a:spcBef>
              <a:spcAft>
                <a:spcPct val="0"/>
              </a:spcAft>
            </a:pPr>
            <a:r>
              <a:rPr lang="ja-JP" altLang="en-US" sz="1200" b="1" dirty="0">
                <a:solidFill>
                  <a:prstClr val="black"/>
                </a:solidFill>
                <a:latin typeface="ＭＳ Ｐゴシック"/>
                <a:cs typeface="Arial" pitchFamily="34" charset="0"/>
              </a:rPr>
              <a:t>　</a:t>
            </a:r>
            <a:r>
              <a:rPr lang="ja-JP" altLang="en-US" sz="1200" b="1" dirty="0" smtClean="0">
                <a:solidFill>
                  <a:prstClr val="black"/>
                </a:solidFill>
                <a:latin typeface="ＭＳ Ｐゴシック"/>
                <a:cs typeface="Arial" pitchFamily="34" charset="0"/>
              </a:rPr>
              <a:t>　  　</a:t>
            </a:r>
            <a:r>
              <a:rPr lang="en-US" altLang="ja-JP" sz="1200" b="1" dirty="0" smtClean="0">
                <a:solidFill>
                  <a:prstClr val="black"/>
                </a:solidFill>
                <a:latin typeface="ＭＳ Ｐゴシック"/>
                <a:cs typeface="Arial" pitchFamily="34" charset="0"/>
              </a:rPr>
              <a:t>【</a:t>
            </a:r>
            <a:r>
              <a:rPr lang="ja-JP" altLang="en-US" sz="1200" b="1" dirty="0" smtClean="0">
                <a:solidFill>
                  <a:prstClr val="black"/>
                </a:solidFill>
                <a:latin typeface="ＭＳ Ｐゴシック"/>
                <a:cs typeface="Arial" pitchFamily="34" charset="0"/>
              </a:rPr>
              <a:t>平成</a:t>
            </a:r>
            <a:r>
              <a:rPr lang="en-US" altLang="ja-JP" sz="1200" b="1" dirty="0" smtClean="0">
                <a:solidFill>
                  <a:prstClr val="black"/>
                </a:solidFill>
                <a:latin typeface="ＭＳ Ｐゴシック"/>
                <a:cs typeface="Arial" pitchFamily="34" charset="0"/>
              </a:rPr>
              <a:t>29</a:t>
            </a:r>
            <a:r>
              <a:rPr lang="ja-JP" altLang="en-US" sz="1200" b="1" dirty="0" smtClean="0">
                <a:solidFill>
                  <a:prstClr val="black"/>
                </a:solidFill>
                <a:latin typeface="ＭＳ Ｐゴシック"/>
                <a:cs typeface="Arial" pitchFamily="34" charset="0"/>
              </a:rPr>
              <a:t>年度要求額</a:t>
            </a:r>
            <a:r>
              <a:rPr lang="en-US" altLang="ja-JP" sz="1200" b="1" dirty="0" smtClean="0">
                <a:solidFill>
                  <a:prstClr val="black"/>
                </a:solidFill>
                <a:latin typeface="ＭＳ Ｐゴシック"/>
                <a:cs typeface="Arial" pitchFamily="34" charset="0"/>
              </a:rPr>
              <a:t>】</a:t>
            </a:r>
            <a:r>
              <a:rPr lang="ja-JP" altLang="en-US" sz="1200" b="1" dirty="0" smtClean="0">
                <a:solidFill>
                  <a:prstClr val="black"/>
                </a:solidFill>
                <a:latin typeface="ＭＳ Ｐゴシック"/>
                <a:cs typeface="Arial" pitchFamily="34" charset="0"/>
              </a:rPr>
              <a:t>　　　</a:t>
            </a:r>
            <a:r>
              <a:rPr lang="en-US" altLang="ja-JP" sz="1200" b="1" dirty="0" smtClean="0">
                <a:solidFill>
                  <a:prstClr val="black"/>
                </a:solidFill>
                <a:latin typeface="ＭＳ Ｐゴシック"/>
                <a:cs typeface="Arial" pitchFamily="34" charset="0"/>
              </a:rPr>
              <a:t>1,000</a:t>
            </a:r>
            <a:r>
              <a:rPr lang="ja-JP" altLang="en-US" sz="1200" b="1" dirty="0" smtClean="0">
                <a:solidFill>
                  <a:prstClr val="black"/>
                </a:solidFill>
                <a:latin typeface="ＭＳ Ｐゴシック"/>
                <a:cs typeface="Arial" pitchFamily="34" charset="0"/>
              </a:rPr>
              <a:t>百万円</a:t>
            </a:r>
            <a:endParaRPr lang="en-US" altLang="ja-JP" sz="1200" b="1" dirty="0" smtClean="0">
              <a:solidFill>
                <a:prstClr val="black"/>
              </a:solidFill>
              <a:latin typeface="ＭＳ Ｐゴシック"/>
              <a:cs typeface="Arial" pitchFamily="34" charset="0"/>
            </a:endParaRPr>
          </a:p>
        </p:txBody>
      </p:sp>
      <p:grpSp>
        <p:nvGrpSpPr>
          <p:cNvPr id="695" name="グループ化 694"/>
          <p:cNvGrpSpPr/>
          <p:nvPr/>
        </p:nvGrpSpPr>
        <p:grpSpPr>
          <a:xfrm>
            <a:off x="0" y="404664"/>
            <a:ext cx="9906000" cy="72006"/>
            <a:chOff x="-15552" y="980999"/>
            <a:chExt cx="9919851" cy="90001"/>
          </a:xfrm>
          <a:effectLst>
            <a:outerShdw blurRad="50800" dist="38100" dir="2700000" algn="tl" rotWithShape="0">
              <a:prstClr val="black">
                <a:alpha val="40000"/>
              </a:prstClr>
            </a:outerShdw>
          </a:effectLst>
        </p:grpSpPr>
        <p:sp>
          <p:nvSpPr>
            <p:cNvPr id="699" name="正方形/長方形 698"/>
            <p:cNvSpPr/>
            <p:nvPr/>
          </p:nvSpPr>
          <p:spPr>
            <a:xfrm rot="16200000" flipV="1">
              <a:off x="4889448" y="-3924000"/>
              <a:ext cx="90000" cy="9900000"/>
            </a:xfrm>
            <a:prstGeom prst="rect">
              <a:avLst/>
            </a:prstGeom>
            <a:gradFill>
              <a:gsLst>
                <a:gs pos="0">
                  <a:schemeClr val="accent6">
                    <a:lumMod val="40000"/>
                    <a:lumOff val="60000"/>
                  </a:schemeClr>
                </a:gs>
                <a:gs pos="57000">
                  <a:schemeClr val="accent6">
                    <a:lumMod val="20000"/>
                    <a:lumOff val="80000"/>
                  </a:schemeClr>
                </a:gs>
                <a:gs pos="49989">
                  <a:srgbClr val="FFFF99"/>
                </a:gs>
                <a:gs pos="100000">
                  <a:schemeClr val="accent6">
                    <a:lumMod val="40000"/>
                    <a:lumOff val="60000"/>
                  </a:schemeClr>
                </a:gs>
              </a:gsLst>
              <a:lin ang="0" scaled="0"/>
            </a:gradFill>
            <a:ln w="3175">
              <a:solidFill>
                <a:schemeClr val="accent6">
                  <a:lumMod val="50000"/>
                </a:schemeClr>
              </a:solidFill>
            </a:ln>
            <a:effectLst/>
            <a:scene3d>
              <a:camera prst="orthographicFront"/>
              <a:lightRig rig="chilly" dir="t"/>
            </a:scene3d>
            <a:sp3d extrusionH="76200">
              <a:bevelT w="127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374" name="フローチャート : 手操作入力 1373"/>
            <p:cNvSpPr/>
            <p:nvPr/>
          </p:nvSpPr>
          <p:spPr>
            <a:xfrm rot="16200000" flipH="1">
              <a:off x="8910625" y="77327"/>
              <a:ext cx="90001" cy="1897346"/>
            </a:xfrm>
            <a:prstGeom prst="flowChartManualInput">
              <a:avLst/>
            </a:prstGeom>
            <a:gradFill>
              <a:gsLst>
                <a:gs pos="0">
                  <a:schemeClr val="accent6">
                    <a:lumMod val="75000"/>
                  </a:schemeClr>
                </a:gs>
                <a:gs pos="50000">
                  <a:srgbClr val="FFC000"/>
                </a:gs>
                <a:gs pos="39150">
                  <a:schemeClr val="accent6"/>
                </a:gs>
                <a:gs pos="69986">
                  <a:schemeClr val="accent6"/>
                </a:gs>
                <a:gs pos="57000">
                  <a:schemeClr val="accent6">
                    <a:lumMod val="60000"/>
                    <a:lumOff val="40000"/>
                  </a:schemeClr>
                </a:gs>
                <a:gs pos="100000">
                  <a:schemeClr val="accent6">
                    <a:lumMod val="75000"/>
                  </a:schemeClr>
                </a:gs>
              </a:gsLst>
              <a:lin ang="0" scaled="0"/>
            </a:gradFill>
            <a:ln w="6350">
              <a:noFill/>
            </a:ln>
            <a:effectLst/>
            <a:scene3d>
              <a:camera prst="orthographicFront"/>
              <a:lightRig rig="chilly" dir="t"/>
            </a:scene3d>
            <a:sp3d>
              <a:bevelT w="127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grpSp>
      <p:sp>
        <p:nvSpPr>
          <p:cNvPr id="1375" name="テキスト ボックス 1374"/>
          <p:cNvSpPr txBox="1">
            <a:spLocks noChangeArrowheads="1"/>
          </p:cNvSpPr>
          <p:nvPr/>
        </p:nvSpPr>
        <p:spPr bwMode="auto">
          <a:xfrm>
            <a:off x="9345488" y="25485"/>
            <a:ext cx="527978" cy="307175"/>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lIns="90845" tIns="45422" rIns="90845" bIns="45422">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defTabSz="914400" eaLnBrk="1" hangingPunct="1">
              <a:spcBef>
                <a:spcPct val="0"/>
              </a:spcBef>
              <a:defRPr/>
            </a:pPr>
            <a:r>
              <a:rPr lang="en-US" altLang="ja-JP" sz="1400" kern="0" dirty="0">
                <a:solidFill>
                  <a:srgbClr val="000000"/>
                </a:solidFill>
              </a:rPr>
              <a:t>1</a:t>
            </a:r>
            <a:endParaRPr lang="ja-JP" altLang="en-US" sz="1400" kern="0" dirty="0">
              <a:solidFill>
                <a:srgbClr val="000000"/>
              </a:solidFill>
            </a:endParaRPr>
          </a:p>
        </p:txBody>
      </p:sp>
      <p:sp>
        <p:nvSpPr>
          <p:cNvPr id="1376" name="タイトル 5"/>
          <p:cNvSpPr txBox="1">
            <a:spLocks/>
          </p:cNvSpPr>
          <p:nvPr/>
        </p:nvSpPr>
        <p:spPr>
          <a:xfrm>
            <a:off x="0" y="0"/>
            <a:ext cx="9906000" cy="390674"/>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zh-TW" altLang="en-US" sz="2200" dirty="0">
                <a:solidFill>
                  <a:prstClr val="black"/>
                </a:solidFill>
                <a:latin typeface="HGP創英角ｺﾞｼｯｸUB" panose="020B0900000000000000" pitchFamily="50" charset="-128"/>
                <a:ea typeface="HGP創英角ｺﾞｼｯｸUB" panose="020B0900000000000000" pitchFamily="50" charset="-128"/>
              </a:rPr>
              <a:t>情報通信基盤整備推進</a:t>
            </a:r>
            <a:r>
              <a:rPr lang="zh-TW" altLang="en-US" sz="2200" dirty="0" smtClean="0">
                <a:solidFill>
                  <a:prstClr val="black"/>
                </a:solidFill>
                <a:latin typeface="HGP創英角ｺﾞｼｯｸUB" panose="020B0900000000000000" pitchFamily="50" charset="-128"/>
                <a:ea typeface="HGP創英角ｺﾞｼｯｸUB" panose="020B0900000000000000" pitchFamily="50" charset="-128"/>
              </a:rPr>
              <a:t>事業</a:t>
            </a:r>
            <a:endParaRPr lang="zh-TW" altLang="en-US" sz="1800" dirty="0">
              <a:solidFill>
                <a:prstClr val="black"/>
              </a:solidFill>
              <a:latin typeface="HGP創英角ｺﾞｼｯｸUB" panose="020B0900000000000000" pitchFamily="50" charset="-128"/>
              <a:ea typeface="HGP創英角ｺﾞｼｯｸUB" panose="020B0900000000000000" pitchFamily="50" charset="-128"/>
            </a:endParaRPr>
          </a:p>
        </p:txBody>
      </p:sp>
      <p:pic>
        <p:nvPicPr>
          <p:cNvPr id="2198" name="Picture 1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455" y="4895986"/>
            <a:ext cx="8748713" cy="184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7" name="円/楕円 46"/>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36</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2203324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ChangeArrowheads="1"/>
          </p:cNvSpPr>
          <p:nvPr/>
        </p:nvSpPr>
        <p:spPr bwMode="auto">
          <a:xfrm>
            <a:off x="6"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a:endParaRPr lang="ja-JP" altLang="en-US">
              <a:solidFill>
                <a:prstClr val="black"/>
              </a:solidFill>
            </a:endParaRPr>
          </a:p>
        </p:txBody>
      </p:sp>
      <p:sp>
        <p:nvSpPr>
          <p:cNvPr id="8" name="角丸四角形 7"/>
          <p:cNvSpPr/>
          <p:nvPr/>
        </p:nvSpPr>
        <p:spPr>
          <a:xfrm>
            <a:off x="192069" y="620692"/>
            <a:ext cx="9577064" cy="1071595"/>
          </a:xfrm>
          <a:prstGeom prst="roundRect">
            <a:avLst>
              <a:gd name="adj" fmla="val 8610"/>
            </a:avLst>
          </a:prstGeom>
          <a:solidFill>
            <a:srgbClr val="C0E5F8"/>
          </a:solidFill>
          <a:ln>
            <a:solidFill>
              <a:srgbClr val="0000FF"/>
            </a:solidFill>
          </a:ln>
        </p:spPr>
        <p:style>
          <a:lnRef idx="1">
            <a:schemeClr val="accent5"/>
          </a:lnRef>
          <a:fillRef idx="2">
            <a:schemeClr val="accent5"/>
          </a:fillRef>
          <a:effectRef idx="1">
            <a:schemeClr val="accent5"/>
          </a:effectRef>
          <a:fontRef idx="minor">
            <a:schemeClr val="dk1"/>
          </a:fontRef>
        </p:style>
        <p:txBody>
          <a:bodyPr rtlCol="0" anchor="ctr"/>
          <a:lstStyle/>
          <a:p>
            <a:pPr algn="ctr" defTabSz="914400"/>
            <a:endParaRPr lang="ja-JP" altLang="en-US">
              <a:solidFill>
                <a:prstClr val="black"/>
              </a:solidFill>
            </a:endParaRPr>
          </a:p>
        </p:txBody>
      </p:sp>
      <p:sp>
        <p:nvSpPr>
          <p:cNvPr id="62" name="テキスト ボックス 61"/>
          <p:cNvSpPr txBox="1"/>
          <p:nvPr/>
        </p:nvSpPr>
        <p:spPr>
          <a:xfrm>
            <a:off x="278672" y="725798"/>
            <a:ext cx="9490462" cy="830997"/>
          </a:xfrm>
          <a:prstGeom prst="rect">
            <a:avLst/>
          </a:prstGeom>
          <a:noFill/>
        </p:spPr>
        <p:txBody>
          <a:bodyPr wrap="square" rtlCol="0">
            <a:spAutoFit/>
          </a:bodyPr>
          <a:lstStyle/>
          <a:p>
            <a:pPr defTabSz="914400"/>
            <a:r>
              <a:rPr kumimoji="0" lang="ja-JP" altLang="en-US" sz="1600" kern="0" dirty="0" smtClean="0">
                <a:solidFill>
                  <a:prstClr val="black"/>
                </a:solidFill>
                <a:latin typeface="ＭＳ Ｐ明朝" panose="02020600040205080304" pitchFamily="18" charset="-128"/>
                <a:ea typeface="ＭＳ Ｐ明朝" panose="02020600040205080304" pitchFamily="18" charset="-128"/>
              </a:rPr>
              <a:t>　</a:t>
            </a:r>
            <a:r>
              <a:rPr kumimoji="0" lang="ja-JP" altLang="en-US" sz="1600" kern="0" dirty="0">
                <a:solidFill>
                  <a:prstClr val="black"/>
                </a:solidFill>
                <a:latin typeface="ＭＳ Ｐ明朝" panose="02020600040205080304" pitchFamily="18" charset="-128"/>
                <a:ea typeface="ＭＳ Ｐ明朝" panose="02020600040205080304" pitchFamily="18" charset="-128"/>
              </a:rPr>
              <a:t>地域の活性化を図っていく上で重要かつ必要不可欠なＬＴＥ等の高速移動通信</a:t>
            </a:r>
            <a:r>
              <a:rPr kumimoji="0" lang="ja-JP" altLang="en-US" sz="1600" kern="0" dirty="0" smtClean="0">
                <a:solidFill>
                  <a:prstClr val="black"/>
                </a:solidFill>
                <a:latin typeface="ＭＳ Ｐ明朝" panose="02020600040205080304" pitchFamily="18" charset="-128"/>
                <a:ea typeface="ＭＳ Ｐ明朝" panose="02020600040205080304" pitchFamily="18" charset="-128"/>
              </a:rPr>
              <a:t>システムの整備を推進するため、離島等の条件不利地域を有する</a:t>
            </a:r>
            <a:r>
              <a:rPr kumimoji="0" lang="ja-JP" altLang="en-US" sz="1600" kern="0" dirty="0" smtClean="0">
                <a:solidFill>
                  <a:prstClr val="black"/>
                </a:solidFill>
                <a:latin typeface="HGｺﾞｼｯｸE" panose="020B0909000000000000" pitchFamily="49" charset="-128"/>
                <a:ea typeface="HGｺﾞｼｯｸE" panose="020B0909000000000000" pitchFamily="49" charset="-128"/>
              </a:rPr>
              <a:t>地方公共団体等</a:t>
            </a:r>
            <a:r>
              <a:rPr kumimoji="0" lang="ja-JP" altLang="en-US" sz="1600" kern="0" dirty="0" smtClean="0">
                <a:solidFill>
                  <a:prstClr val="black"/>
                </a:solidFill>
                <a:latin typeface="ＭＳ Ｐ明朝" panose="02020600040205080304" pitchFamily="18" charset="-128"/>
                <a:ea typeface="ＭＳ Ｐ明朝" panose="02020600040205080304" pitchFamily="18" charset="-128"/>
              </a:rPr>
              <a:t>が、高速移動通信システムに必要な</a:t>
            </a:r>
            <a:r>
              <a:rPr kumimoji="0" lang="ja-JP" altLang="en-US" sz="1600" kern="0" dirty="0" smtClean="0">
                <a:solidFill>
                  <a:prstClr val="black"/>
                </a:solidFill>
                <a:latin typeface="HGSｺﾞｼｯｸE" panose="020B0900000000000000" pitchFamily="50" charset="-128"/>
                <a:ea typeface="HGSｺﾞｼｯｸE" panose="020B0900000000000000" pitchFamily="50" charset="-128"/>
              </a:rPr>
              <a:t>海底光ファイバ等</a:t>
            </a:r>
            <a:r>
              <a:rPr kumimoji="0" lang="ja-JP" altLang="en-US" sz="1600" kern="0" dirty="0" smtClean="0">
                <a:solidFill>
                  <a:prstClr val="black"/>
                </a:solidFill>
                <a:latin typeface="ＭＳ Ｐ明朝" panose="02020600040205080304" pitchFamily="18" charset="-128"/>
                <a:ea typeface="ＭＳ Ｐ明朝" panose="02020600040205080304" pitchFamily="18" charset="-128"/>
              </a:rPr>
              <a:t>の伝送路整備を整備する</a:t>
            </a:r>
            <a:r>
              <a:rPr kumimoji="0" lang="ja-JP" altLang="en-US" sz="1600" kern="0" dirty="0">
                <a:solidFill>
                  <a:prstClr val="black"/>
                </a:solidFill>
                <a:latin typeface="ＭＳ Ｐ明朝" panose="02020600040205080304" pitchFamily="18" charset="-128"/>
                <a:ea typeface="ＭＳ Ｐ明朝" panose="02020600040205080304" pitchFamily="18" charset="-128"/>
              </a:rPr>
              <a:t>場合に、その</a:t>
            </a:r>
            <a:r>
              <a:rPr kumimoji="0" lang="ja-JP" altLang="en-US" sz="1600" kern="0" dirty="0">
                <a:solidFill>
                  <a:prstClr val="black"/>
                </a:solidFill>
                <a:latin typeface="HGSｺﾞｼｯｸE" panose="020B0900000000000000" pitchFamily="50" charset="-128"/>
                <a:ea typeface="HGSｺﾞｼｯｸE" panose="020B0900000000000000" pitchFamily="50" charset="-128"/>
              </a:rPr>
              <a:t>事業費の</a:t>
            </a:r>
            <a:r>
              <a:rPr kumimoji="0" lang="ja-JP" altLang="en-US" sz="1600" kern="0" dirty="0" smtClean="0">
                <a:solidFill>
                  <a:prstClr val="black"/>
                </a:solidFill>
                <a:latin typeface="HGSｺﾞｼｯｸE" panose="020B0900000000000000" pitchFamily="50" charset="-128"/>
                <a:ea typeface="HGSｺﾞｼｯｸE" panose="020B0900000000000000" pitchFamily="50" charset="-128"/>
              </a:rPr>
              <a:t>一部を補助</a:t>
            </a:r>
            <a:r>
              <a:rPr kumimoji="0" lang="ja-JP" altLang="en-US" sz="1600" kern="0" dirty="0" smtClean="0">
                <a:solidFill>
                  <a:prstClr val="black"/>
                </a:solidFill>
                <a:latin typeface="ＭＳ Ｐ明朝" panose="02020600040205080304" pitchFamily="18" charset="-128"/>
                <a:ea typeface="ＭＳ Ｐ明朝" panose="02020600040205080304" pitchFamily="18" charset="-128"/>
              </a:rPr>
              <a:t>する。</a:t>
            </a:r>
            <a:endParaRPr kumimoji="0" lang="en-US" altLang="ja-JP" sz="1600" kern="0" dirty="0">
              <a:solidFill>
                <a:prstClr val="black"/>
              </a:solidFill>
              <a:latin typeface="ＭＳ Ｐ明朝" panose="02020600040205080304" pitchFamily="18" charset="-128"/>
              <a:ea typeface="ＭＳ Ｐ明朝" panose="02020600040205080304" pitchFamily="18" charset="-128"/>
            </a:endParaRPr>
          </a:p>
        </p:txBody>
      </p:sp>
      <p:sp>
        <p:nvSpPr>
          <p:cNvPr id="697" name="正方形/長方形 696"/>
          <p:cNvSpPr/>
          <p:nvPr/>
        </p:nvSpPr>
        <p:spPr>
          <a:xfrm>
            <a:off x="521738" y="4804662"/>
            <a:ext cx="3567166" cy="35253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ja-JP" altLang="en-US" sz="1400" dirty="0" smtClean="0">
                <a:solidFill>
                  <a:prstClr val="black"/>
                </a:solidFill>
                <a:latin typeface="ＭＳ Ｐゴシック" pitchFamily="50" charset="-128"/>
              </a:rPr>
              <a:t>＜イメージ図＞</a:t>
            </a:r>
            <a:endParaRPr lang="ja-JP" altLang="en-US" sz="1050" dirty="0">
              <a:solidFill>
                <a:prstClr val="black"/>
              </a:solidFill>
              <a:latin typeface="ＭＳ Ｐゴシック" pitchFamily="50" charset="-128"/>
            </a:endParaRPr>
          </a:p>
        </p:txBody>
      </p:sp>
      <p:sp>
        <p:nvSpPr>
          <p:cNvPr id="698" name="Rectangle 1"/>
          <p:cNvSpPr>
            <a:spLocks noChangeArrowheads="1"/>
          </p:cNvSpPr>
          <p:nvPr/>
        </p:nvSpPr>
        <p:spPr bwMode="auto">
          <a:xfrm>
            <a:off x="5113227" y="1861375"/>
            <a:ext cx="4664312" cy="3077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fontAlgn="base">
              <a:spcBef>
                <a:spcPct val="0"/>
              </a:spcBef>
              <a:spcAft>
                <a:spcPct val="0"/>
              </a:spcAft>
            </a:pPr>
            <a:r>
              <a:rPr lang="en-US" altLang="ja-JP" sz="1400" dirty="0" smtClean="0">
                <a:solidFill>
                  <a:prstClr val="black"/>
                </a:solidFill>
                <a:latin typeface="ＭＳ Ｐゴシック"/>
                <a:cs typeface="Arial" pitchFamily="34" charset="0"/>
              </a:rPr>
              <a:t>【</a:t>
            </a:r>
            <a:r>
              <a:rPr lang="ja-JP" altLang="en-US" sz="1400" dirty="0" smtClean="0">
                <a:solidFill>
                  <a:prstClr val="black"/>
                </a:solidFill>
                <a:latin typeface="ＭＳ Ｐゴシック"/>
                <a:cs typeface="Arial" pitchFamily="34" charset="0"/>
              </a:rPr>
              <a:t>平成</a:t>
            </a:r>
            <a:r>
              <a:rPr lang="en-US" altLang="ja-JP" sz="1400" dirty="0" smtClean="0">
                <a:solidFill>
                  <a:prstClr val="black"/>
                </a:solidFill>
                <a:latin typeface="ＭＳ Ｐゴシック"/>
                <a:cs typeface="Arial" pitchFamily="34" charset="0"/>
              </a:rPr>
              <a:t>29</a:t>
            </a:r>
            <a:r>
              <a:rPr lang="ja-JP" altLang="en-US" sz="1400" dirty="0" smtClean="0">
                <a:solidFill>
                  <a:prstClr val="black"/>
                </a:solidFill>
                <a:latin typeface="ＭＳ Ｐゴシック"/>
                <a:cs typeface="Arial" pitchFamily="34" charset="0"/>
              </a:rPr>
              <a:t>年度当初予算要求額</a:t>
            </a:r>
            <a:r>
              <a:rPr lang="en-US" altLang="ja-JP" sz="1400" dirty="0" smtClean="0">
                <a:solidFill>
                  <a:prstClr val="black"/>
                </a:solidFill>
                <a:latin typeface="ＭＳ Ｐゴシック"/>
                <a:cs typeface="Arial" pitchFamily="34" charset="0"/>
              </a:rPr>
              <a:t>】</a:t>
            </a:r>
            <a:r>
              <a:rPr lang="ja-JP" altLang="en-US" sz="1400" dirty="0" smtClean="0">
                <a:solidFill>
                  <a:prstClr val="black"/>
                </a:solidFill>
                <a:latin typeface="ＭＳ Ｐゴシック"/>
                <a:cs typeface="Arial" pitchFamily="34" charset="0"/>
              </a:rPr>
              <a:t>５４．７億円の内数</a:t>
            </a:r>
            <a:endParaRPr lang="en-US" altLang="ja-JP" sz="1050" dirty="0" smtClean="0">
              <a:solidFill>
                <a:srgbClr val="FF0000"/>
              </a:solidFill>
              <a:latin typeface="ＭＳ Ｐゴシック"/>
              <a:cs typeface="Arial" pitchFamily="34" charset="0"/>
            </a:endParaRPr>
          </a:p>
        </p:txBody>
      </p:sp>
      <p:sp>
        <p:nvSpPr>
          <p:cNvPr id="2" name="テキスト ボックス 1"/>
          <p:cNvSpPr txBox="1"/>
          <p:nvPr/>
        </p:nvSpPr>
        <p:spPr>
          <a:xfrm>
            <a:off x="15555" y="10008"/>
            <a:ext cx="9905999" cy="430887"/>
          </a:xfrm>
          <a:prstGeom prst="rect">
            <a:avLst/>
          </a:prstGeom>
          <a:noFill/>
        </p:spPr>
        <p:txBody>
          <a:bodyPr wrap="square" rtlCol="0">
            <a:spAutoFit/>
          </a:bodyPr>
          <a:lstStyle/>
          <a:p>
            <a:pPr algn="ctr" defTabSz="914400"/>
            <a:r>
              <a:rPr lang="ja-JP" altLang="en-US" sz="2200" dirty="0">
                <a:solidFill>
                  <a:prstClr val="black"/>
                </a:solidFill>
                <a:latin typeface="HGP創英角ｺﾞｼｯｸUB" panose="020B0900000000000000" pitchFamily="50" charset="-128"/>
                <a:ea typeface="HGP創英角ｺﾞｼｯｸUB" panose="020B0900000000000000" pitchFamily="50" charset="-128"/>
              </a:rPr>
              <a:t>携帯電話等エリア整備事業（海底光ファイバ等</a:t>
            </a:r>
            <a:r>
              <a:rPr lang="ja-JP" altLang="en-US" sz="2200" dirty="0" smtClean="0">
                <a:solidFill>
                  <a:prstClr val="black"/>
                </a:solidFill>
                <a:latin typeface="HGP創英角ｺﾞｼｯｸUB" panose="020B0900000000000000" pitchFamily="50" charset="-128"/>
                <a:ea typeface="HGP創英角ｺﾞｼｯｸUB" panose="020B0900000000000000" pitchFamily="50" charset="-128"/>
              </a:rPr>
              <a:t>整備分）</a:t>
            </a:r>
            <a:endParaRPr lang="ja-JP" altLang="en-US" sz="2200" dirty="0">
              <a:solidFill>
                <a:prstClr val="black"/>
              </a:solidFill>
              <a:latin typeface="HGP創英角ｺﾞｼｯｸUB" panose="020B0900000000000000" pitchFamily="50" charset="-128"/>
              <a:ea typeface="HGP創英角ｺﾞｼｯｸUB" panose="020B0900000000000000" pitchFamily="50" charset="-128"/>
            </a:endParaRPr>
          </a:p>
        </p:txBody>
      </p:sp>
      <p:cxnSp>
        <p:nvCxnSpPr>
          <p:cNvPr id="691" name="直線コネクタ 690"/>
          <p:cNvCxnSpPr/>
          <p:nvPr/>
        </p:nvCxnSpPr>
        <p:spPr>
          <a:xfrm>
            <a:off x="0" y="476672"/>
            <a:ext cx="9906000" cy="0"/>
          </a:xfrm>
          <a:prstGeom prst="line">
            <a:avLst/>
          </a:prstGeom>
          <a:ln w="88900">
            <a:solidFill>
              <a:schemeClr val="accent6"/>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grpSp>
        <p:nvGrpSpPr>
          <p:cNvPr id="692" name="グループ化 691"/>
          <p:cNvGrpSpPr/>
          <p:nvPr/>
        </p:nvGrpSpPr>
        <p:grpSpPr>
          <a:xfrm>
            <a:off x="449726" y="4789643"/>
            <a:ext cx="9039778" cy="1842566"/>
            <a:chOff x="803074" y="5517797"/>
            <a:chExt cx="8176077" cy="1208153"/>
          </a:xfrm>
        </p:grpSpPr>
        <p:sp>
          <p:nvSpPr>
            <p:cNvPr id="693" name="角丸四角形 692"/>
            <p:cNvSpPr/>
            <p:nvPr/>
          </p:nvSpPr>
          <p:spPr>
            <a:xfrm>
              <a:off x="2509100" y="5914936"/>
              <a:ext cx="5023804" cy="592619"/>
            </a:xfrm>
            <a:prstGeom prst="round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694" name="弦 693"/>
            <p:cNvSpPr/>
            <p:nvPr/>
          </p:nvSpPr>
          <p:spPr>
            <a:xfrm flipH="1">
              <a:off x="803074" y="5888748"/>
              <a:ext cx="2740257" cy="618806"/>
            </a:xfrm>
            <a:prstGeom prst="chord">
              <a:avLst>
                <a:gd name="adj1" fmla="val 1199515"/>
                <a:gd name="adj2" fmla="val 16086981"/>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ja-JP" altLang="en-US">
                <a:solidFill>
                  <a:prstClr val="white"/>
                </a:solidFill>
              </a:endParaRPr>
            </a:p>
          </p:txBody>
        </p:sp>
        <p:sp>
          <p:nvSpPr>
            <p:cNvPr id="695" name="円/楕円 694"/>
            <p:cNvSpPr/>
            <p:nvPr/>
          </p:nvSpPr>
          <p:spPr>
            <a:xfrm>
              <a:off x="5934421" y="5857903"/>
              <a:ext cx="3044730" cy="647612"/>
            </a:xfrm>
            <a:prstGeom prst="ellipse">
              <a:avLst/>
            </a:prstGeom>
          </p:spPr>
          <p:style>
            <a:lnRef idx="1">
              <a:schemeClr val="accent3"/>
            </a:lnRef>
            <a:fillRef idx="3">
              <a:schemeClr val="accent3"/>
            </a:fillRef>
            <a:effectRef idx="2">
              <a:schemeClr val="accent3"/>
            </a:effectRef>
            <a:fontRef idx="minor">
              <a:schemeClr val="lt1"/>
            </a:fontRef>
          </p:style>
          <p:txBody>
            <a:bodyPr rtlCol="0" anchor="ctr"/>
            <a:lstStyle/>
            <a:p>
              <a:pPr algn="ctr" defTabSz="914400"/>
              <a:endParaRPr lang="ja-JP" altLang="en-US">
                <a:solidFill>
                  <a:prstClr val="white"/>
                </a:solidFill>
              </a:endParaRPr>
            </a:p>
          </p:txBody>
        </p:sp>
        <p:pic>
          <p:nvPicPr>
            <p:cNvPr id="137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7491" y="5722518"/>
              <a:ext cx="420356" cy="32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53765" y="6051661"/>
              <a:ext cx="420356" cy="32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6" name="テキスト ボックス 1375"/>
            <p:cNvSpPr txBox="1"/>
            <p:nvPr/>
          </p:nvSpPr>
          <p:spPr>
            <a:xfrm>
              <a:off x="6679681" y="6041373"/>
              <a:ext cx="989537" cy="181626"/>
            </a:xfrm>
            <a:prstGeom prst="rect">
              <a:avLst/>
            </a:prstGeom>
            <a:noFill/>
          </p:spPr>
          <p:txBody>
            <a:bodyPr wrap="square" rtlCol="0">
              <a:spAutoFit/>
            </a:bodyPr>
            <a:lstStyle/>
            <a:p>
              <a:pPr algn="ctr" defTabSz="914400"/>
              <a:r>
                <a:rPr lang="ja-JP" altLang="en-US" sz="1200" dirty="0">
                  <a:solidFill>
                    <a:prstClr val="black"/>
                  </a:solidFill>
                </a:rPr>
                <a:t>基地局</a:t>
              </a:r>
            </a:p>
          </p:txBody>
        </p:sp>
        <p:pic>
          <p:nvPicPr>
            <p:cNvPr id="1377" name="Picture 2" descr="C:\Users\006847\AppData\Local\Microsoft\Windows\Temporary Internet Files\Content.IE5\8I31WK2K\MC9004413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8430950" y="6070518"/>
              <a:ext cx="307096" cy="23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8" name="Picture 2" descr="C:\Users\006847\AppData\Local\Microsoft\Windows\Temporary Internet Files\Content.IE5\8I31WK2K\MC900441332[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200000">
              <a:off x="7411193" y="5764919"/>
              <a:ext cx="307096" cy="23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9" name="図 1378" descr="MC900240159[1]"/>
            <p:cNvPicPr>
              <a:picLocks noChangeAspect="1" noChangeArrowheads="1"/>
            </p:cNvPicPr>
            <p:nvPr/>
          </p:nvPicPr>
          <p:blipFill>
            <a:blip r:embed="rId5" cstate="print"/>
            <a:srcRect/>
            <a:stretch>
              <a:fillRect/>
            </a:stretch>
          </p:blipFill>
          <p:spPr bwMode="auto">
            <a:xfrm>
              <a:off x="2694919" y="5991649"/>
              <a:ext cx="508772" cy="287952"/>
            </a:xfrm>
            <a:prstGeom prst="rect">
              <a:avLst/>
            </a:prstGeom>
            <a:noFill/>
          </p:spPr>
        </p:pic>
        <p:pic>
          <p:nvPicPr>
            <p:cNvPr id="1380" name="図 1379" descr="MC900240159[1]"/>
            <p:cNvPicPr>
              <a:picLocks noChangeAspect="1" noChangeArrowheads="1"/>
            </p:cNvPicPr>
            <p:nvPr/>
          </p:nvPicPr>
          <p:blipFill>
            <a:blip r:embed="rId5" cstate="print"/>
            <a:srcRect/>
            <a:stretch>
              <a:fillRect/>
            </a:stretch>
          </p:blipFill>
          <p:spPr bwMode="auto">
            <a:xfrm>
              <a:off x="6096278" y="6015890"/>
              <a:ext cx="508772" cy="287952"/>
            </a:xfrm>
            <a:prstGeom prst="rect">
              <a:avLst/>
            </a:prstGeom>
            <a:noFill/>
          </p:spPr>
        </p:pic>
        <p:cxnSp>
          <p:nvCxnSpPr>
            <p:cNvPr id="1381" name="直線コネクタ 1380"/>
            <p:cNvCxnSpPr/>
            <p:nvPr/>
          </p:nvCxnSpPr>
          <p:spPr>
            <a:xfrm>
              <a:off x="3203691" y="6211246"/>
              <a:ext cx="3035203" cy="92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2" name="直線コネクタ 1381"/>
            <p:cNvCxnSpPr>
              <a:endCxn id="1374" idx="2"/>
            </p:cNvCxnSpPr>
            <p:nvPr/>
          </p:nvCxnSpPr>
          <p:spPr>
            <a:xfrm flipV="1">
              <a:off x="6502901" y="6043545"/>
              <a:ext cx="494769" cy="16770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3" name="直線コネクタ 1382"/>
            <p:cNvCxnSpPr/>
            <p:nvPr/>
          </p:nvCxnSpPr>
          <p:spPr>
            <a:xfrm>
              <a:off x="6502901" y="6231853"/>
              <a:ext cx="1258358" cy="7198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4" name="直線コネクタ 1383"/>
            <p:cNvCxnSpPr/>
            <p:nvPr/>
          </p:nvCxnSpPr>
          <p:spPr>
            <a:xfrm flipH="1">
              <a:off x="2206865" y="6222791"/>
              <a:ext cx="604469" cy="10606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1385"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80272" y="6016887"/>
              <a:ext cx="420356" cy="321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6" name="Group 24"/>
            <p:cNvGrpSpPr>
              <a:grpSpLocks/>
            </p:cNvGrpSpPr>
            <p:nvPr/>
          </p:nvGrpSpPr>
          <p:grpSpPr bwMode="auto">
            <a:xfrm rot="7506143">
              <a:off x="7179125" y="5515839"/>
              <a:ext cx="299824" cy="303739"/>
              <a:chOff x="9600" y="7649"/>
              <a:chExt cx="442" cy="722"/>
            </a:xfrm>
          </p:grpSpPr>
          <p:sp>
            <p:nvSpPr>
              <p:cNvPr id="1401" name="Freeform 25"/>
              <p:cNvSpPr>
                <a:spLocks/>
              </p:cNvSpPr>
              <p:nvPr/>
            </p:nvSpPr>
            <p:spPr bwMode="auto">
              <a:xfrm rot="-241672">
                <a:off x="9600" y="7649"/>
                <a:ext cx="215" cy="376"/>
              </a:xfrm>
              <a:custGeom>
                <a:avLst/>
                <a:gdLst>
                  <a:gd name="T0" fmla="*/ 0 w 928"/>
                  <a:gd name="T1" fmla="*/ 0 h 100"/>
                  <a:gd name="T2" fmla="*/ 0 w 928"/>
                  <a:gd name="T3" fmla="*/ 2147483647 h 100"/>
                  <a:gd name="T4" fmla="*/ 0 w 928"/>
                  <a:gd name="T5" fmla="*/ 2147483647 h 100"/>
                  <a:gd name="T6" fmla="*/ 0 w 928"/>
                  <a:gd name="T7" fmla="*/ 0 h 100"/>
                  <a:gd name="T8" fmla="*/ 0 60000 65536"/>
                  <a:gd name="T9" fmla="*/ 0 60000 65536"/>
                  <a:gd name="T10" fmla="*/ 0 60000 65536"/>
                  <a:gd name="T11" fmla="*/ 0 60000 65536"/>
                  <a:gd name="T12" fmla="*/ 0 w 928"/>
                  <a:gd name="T13" fmla="*/ 0 h 100"/>
                  <a:gd name="T14" fmla="*/ 928 w 928"/>
                  <a:gd name="T15" fmla="*/ 100 h 100"/>
                </a:gdLst>
                <a:ahLst/>
                <a:cxnLst>
                  <a:cxn ang="T8">
                    <a:pos x="T0" y="T1"/>
                  </a:cxn>
                  <a:cxn ang="T9">
                    <a:pos x="T2" y="T3"/>
                  </a:cxn>
                  <a:cxn ang="T10">
                    <a:pos x="T4" y="T5"/>
                  </a:cxn>
                  <a:cxn ang="T11">
                    <a:pos x="T6" y="T7"/>
                  </a:cxn>
                </a:cxnLst>
                <a:rect l="T12" t="T13" r="T14" b="T15"/>
                <a:pathLst>
                  <a:path w="928" h="100">
                    <a:moveTo>
                      <a:pt x="0" y="0"/>
                    </a:moveTo>
                    <a:lnTo>
                      <a:pt x="920" y="100"/>
                    </a:lnTo>
                    <a:lnTo>
                      <a:pt x="928" y="74"/>
                    </a:lnTo>
                    <a:lnTo>
                      <a:pt x="0" y="0"/>
                    </a:lnTo>
                    <a:close/>
                  </a:path>
                </a:pathLst>
              </a:custGeom>
              <a:solidFill>
                <a:srgbClr val="0000FF"/>
              </a:solidFill>
              <a:ln w="4826">
                <a:solidFill>
                  <a:srgbClr val="3366FF"/>
                </a:solidFill>
                <a:round/>
                <a:headEnd/>
                <a:tailEnd/>
              </a:ln>
            </p:spPr>
            <p:txBody>
              <a:bodyPr/>
              <a:lstStyle/>
              <a:p>
                <a:pPr defTabSz="914400"/>
                <a:endParaRPr lang="ja-JP" altLang="en-US">
                  <a:solidFill>
                    <a:prstClr val="black"/>
                  </a:solidFill>
                </a:endParaRPr>
              </a:p>
            </p:txBody>
          </p:sp>
          <p:sp>
            <p:nvSpPr>
              <p:cNvPr id="1402" name="Freeform 26"/>
              <p:cNvSpPr>
                <a:spLocks/>
              </p:cNvSpPr>
              <p:nvPr/>
            </p:nvSpPr>
            <p:spPr bwMode="auto">
              <a:xfrm rot="-241672">
                <a:off x="9827" y="7995"/>
                <a:ext cx="215" cy="376"/>
              </a:xfrm>
              <a:custGeom>
                <a:avLst/>
                <a:gdLst>
                  <a:gd name="T0" fmla="*/ 0 w 927"/>
                  <a:gd name="T1" fmla="*/ 2147483647 h 100"/>
                  <a:gd name="T2" fmla="*/ 0 w 927"/>
                  <a:gd name="T3" fmla="*/ 2147483647 h 100"/>
                  <a:gd name="T4" fmla="*/ 0 w 927"/>
                  <a:gd name="T5" fmla="*/ 0 h 100"/>
                  <a:gd name="T6" fmla="*/ 0 w 927"/>
                  <a:gd name="T7" fmla="*/ 2147483647 h 100"/>
                  <a:gd name="T8" fmla="*/ 0 60000 65536"/>
                  <a:gd name="T9" fmla="*/ 0 60000 65536"/>
                  <a:gd name="T10" fmla="*/ 0 60000 65536"/>
                  <a:gd name="T11" fmla="*/ 0 60000 65536"/>
                  <a:gd name="T12" fmla="*/ 0 w 927"/>
                  <a:gd name="T13" fmla="*/ 0 h 100"/>
                  <a:gd name="T14" fmla="*/ 927 w 927"/>
                  <a:gd name="T15" fmla="*/ 100 h 100"/>
                </a:gdLst>
                <a:ahLst/>
                <a:cxnLst>
                  <a:cxn ang="T8">
                    <a:pos x="T0" y="T1"/>
                  </a:cxn>
                  <a:cxn ang="T9">
                    <a:pos x="T2" y="T3"/>
                  </a:cxn>
                  <a:cxn ang="T10">
                    <a:pos x="T4" y="T5"/>
                  </a:cxn>
                  <a:cxn ang="T11">
                    <a:pos x="T6" y="T7"/>
                  </a:cxn>
                </a:cxnLst>
                <a:rect l="T12" t="T13" r="T14" b="T15"/>
                <a:pathLst>
                  <a:path w="927" h="100">
                    <a:moveTo>
                      <a:pt x="927" y="100"/>
                    </a:moveTo>
                    <a:lnTo>
                      <a:pt x="0" y="24"/>
                    </a:lnTo>
                    <a:lnTo>
                      <a:pt x="7" y="0"/>
                    </a:lnTo>
                    <a:lnTo>
                      <a:pt x="927" y="100"/>
                    </a:lnTo>
                    <a:close/>
                  </a:path>
                </a:pathLst>
              </a:custGeom>
              <a:solidFill>
                <a:srgbClr val="0000FF"/>
              </a:solidFill>
              <a:ln w="4826">
                <a:solidFill>
                  <a:srgbClr val="3366FF"/>
                </a:solidFill>
                <a:round/>
                <a:headEnd/>
                <a:tailEnd/>
              </a:ln>
            </p:spPr>
            <p:txBody>
              <a:bodyPr/>
              <a:lstStyle/>
              <a:p>
                <a:pPr defTabSz="914400"/>
                <a:endParaRPr lang="ja-JP" altLang="en-US">
                  <a:solidFill>
                    <a:prstClr val="black"/>
                  </a:solidFill>
                </a:endParaRPr>
              </a:p>
            </p:txBody>
          </p:sp>
        </p:grpSp>
        <p:grpSp>
          <p:nvGrpSpPr>
            <p:cNvPr id="1387" name="Group 24"/>
            <p:cNvGrpSpPr>
              <a:grpSpLocks/>
            </p:cNvGrpSpPr>
            <p:nvPr/>
          </p:nvGrpSpPr>
          <p:grpSpPr bwMode="auto">
            <a:xfrm rot="7506143">
              <a:off x="8151525" y="5856088"/>
              <a:ext cx="299824" cy="303739"/>
              <a:chOff x="9600" y="7649"/>
              <a:chExt cx="442" cy="722"/>
            </a:xfrm>
          </p:grpSpPr>
          <p:sp>
            <p:nvSpPr>
              <p:cNvPr id="1399" name="Freeform 25"/>
              <p:cNvSpPr>
                <a:spLocks/>
              </p:cNvSpPr>
              <p:nvPr/>
            </p:nvSpPr>
            <p:spPr bwMode="auto">
              <a:xfrm rot="-241672">
                <a:off x="9600" y="7649"/>
                <a:ext cx="215" cy="376"/>
              </a:xfrm>
              <a:custGeom>
                <a:avLst/>
                <a:gdLst>
                  <a:gd name="T0" fmla="*/ 0 w 928"/>
                  <a:gd name="T1" fmla="*/ 0 h 100"/>
                  <a:gd name="T2" fmla="*/ 0 w 928"/>
                  <a:gd name="T3" fmla="*/ 2147483647 h 100"/>
                  <a:gd name="T4" fmla="*/ 0 w 928"/>
                  <a:gd name="T5" fmla="*/ 2147483647 h 100"/>
                  <a:gd name="T6" fmla="*/ 0 w 928"/>
                  <a:gd name="T7" fmla="*/ 0 h 100"/>
                  <a:gd name="T8" fmla="*/ 0 60000 65536"/>
                  <a:gd name="T9" fmla="*/ 0 60000 65536"/>
                  <a:gd name="T10" fmla="*/ 0 60000 65536"/>
                  <a:gd name="T11" fmla="*/ 0 60000 65536"/>
                  <a:gd name="T12" fmla="*/ 0 w 928"/>
                  <a:gd name="T13" fmla="*/ 0 h 100"/>
                  <a:gd name="T14" fmla="*/ 928 w 928"/>
                  <a:gd name="T15" fmla="*/ 100 h 100"/>
                </a:gdLst>
                <a:ahLst/>
                <a:cxnLst>
                  <a:cxn ang="T8">
                    <a:pos x="T0" y="T1"/>
                  </a:cxn>
                  <a:cxn ang="T9">
                    <a:pos x="T2" y="T3"/>
                  </a:cxn>
                  <a:cxn ang="T10">
                    <a:pos x="T4" y="T5"/>
                  </a:cxn>
                  <a:cxn ang="T11">
                    <a:pos x="T6" y="T7"/>
                  </a:cxn>
                </a:cxnLst>
                <a:rect l="T12" t="T13" r="T14" b="T15"/>
                <a:pathLst>
                  <a:path w="928" h="100">
                    <a:moveTo>
                      <a:pt x="0" y="0"/>
                    </a:moveTo>
                    <a:lnTo>
                      <a:pt x="920" y="100"/>
                    </a:lnTo>
                    <a:lnTo>
                      <a:pt x="928" y="74"/>
                    </a:lnTo>
                    <a:lnTo>
                      <a:pt x="0" y="0"/>
                    </a:lnTo>
                    <a:close/>
                  </a:path>
                </a:pathLst>
              </a:custGeom>
              <a:solidFill>
                <a:srgbClr val="0000FF"/>
              </a:solidFill>
              <a:ln w="4826">
                <a:solidFill>
                  <a:srgbClr val="3366FF"/>
                </a:solidFill>
                <a:round/>
                <a:headEnd/>
                <a:tailEnd/>
              </a:ln>
            </p:spPr>
            <p:txBody>
              <a:bodyPr/>
              <a:lstStyle/>
              <a:p>
                <a:pPr defTabSz="914400"/>
                <a:endParaRPr lang="ja-JP" altLang="en-US">
                  <a:solidFill>
                    <a:prstClr val="black"/>
                  </a:solidFill>
                </a:endParaRPr>
              </a:p>
            </p:txBody>
          </p:sp>
          <p:sp>
            <p:nvSpPr>
              <p:cNvPr id="1400" name="Freeform 26"/>
              <p:cNvSpPr>
                <a:spLocks/>
              </p:cNvSpPr>
              <p:nvPr/>
            </p:nvSpPr>
            <p:spPr bwMode="auto">
              <a:xfrm rot="-241672">
                <a:off x="9827" y="7995"/>
                <a:ext cx="215" cy="376"/>
              </a:xfrm>
              <a:custGeom>
                <a:avLst/>
                <a:gdLst>
                  <a:gd name="T0" fmla="*/ 0 w 927"/>
                  <a:gd name="T1" fmla="*/ 2147483647 h 100"/>
                  <a:gd name="T2" fmla="*/ 0 w 927"/>
                  <a:gd name="T3" fmla="*/ 2147483647 h 100"/>
                  <a:gd name="T4" fmla="*/ 0 w 927"/>
                  <a:gd name="T5" fmla="*/ 0 h 100"/>
                  <a:gd name="T6" fmla="*/ 0 w 927"/>
                  <a:gd name="T7" fmla="*/ 2147483647 h 100"/>
                  <a:gd name="T8" fmla="*/ 0 60000 65536"/>
                  <a:gd name="T9" fmla="*/ 0 60000 65536"/>
                  <a:gd name="T10" fmla="*/ 0 60000 65536"/>
                  <a:gd name="T11" fmla="*/ 0 60000 65536"/>
                  <a:gd name="T12" fmla="*/ 0 w 927"/>
                  <a:gd name="T13" fmla="*/ 0 h 100"/>
                  <a:gd name="T14" fmla="*/ 927 w 927"/>
                  <a:gd name="T15" fmla="*/ 100 h 100"/>
                </a:gdLst>
                <a:ahLst/>
                <a:cxnLst>
                  <a:cxn ang="T8">
                    <a:pos x="T0" y="T1"/>
                  </a:cxn>
                  <a:cxn ang="T9">
                    <a:pos x="T2" y="T3"/>
                  </a:cxn>
                  <a:cxn ang="T10">
                    <a:pos x="T4" y="T5"/>
                  </a:cxn>
                  <a:cxn ang="T11">
                    <a:pos x="T6" y="T7"/>
                  </a:cxn>
                </a:cxnLst>
                <a:rect l="T12" t="T13" r="T14" b="T15"/>
                <a:pathLst>
                  <a:path w="927" h="100">
                    <a:moveTo>
                      <a:pt x="927" y="100"/>
                    </a:moveTo>
                    <a:lnTo>
                      <a:pt x="0" y="24"/>
                    </a:lnTo>
                    <a:lnTo>
                      <a:pt x="7" y="0"/>
                    </a:lnTo>
                    <a:lnTo>
                      <a:pt x="927" y="100"/>
                    </a:lnTo>
                    <a:close/>
                  </a:path>
                </a:pathLst>
              </a:custGeom>
              <a:solidFill>
                <a:srgbClr val="0000FF"/>
              </a:solidFill>
              <a:ln w="4826">
                <a:solidFill>
                  <a:srgbClr val="3366FF"/>
                </a:solidFill>
                <a:round/>
                <a:headEnd/>
                <a:tailEnd/>
              </a:ln>
            </p:spPr>
            <p:txBody>
              <a:bodyPr/>
              <a:lstStyle/>
              <a:p>
                <a:pPr defTabSz="914400"/>
                <a:endParaRPr lang="ja-JP" altLang="en-US">
                  <a:solidFill>
                    <a:prstClr val="black"/>
                  </a:solidFill>
                </a:endParaRPr>
              </a:p>
            </p:txBody>
          </p:sp>
        </p:grpSp>
        <p:grpSp>
          <p:nvGrpSpPr>
            <p:cNvPr id="1388" name="Group 24"/>
            <p:cNvGrpSpPr>
              <a:grpSpLocks/>
            </p:cNvGrpSpPr>
            <p:nvPr/>
          </p:nvGrpSpPr>
          <p:grpSpPr bwMode="auto">
            <a:xfrm rot="7506143">
              <a:off x="2258994" y="5856088"/>
              <a:ext cx="299824" cy="303739"/>
              <a:chOff x="9600" y="7649"/>
              <a:chExt cx="442" cy="722"/>
            </a:xfrm>
          </p:grpSpPr>
          <p:sp>
            <p:nvSpPr>
              <p:cNvPr id="1397" name="Freeform 25"/>
              <p:cNvSpPr>
                <a:spLocks/>
              </p:cNvSpPr>
              <p:nvPr/>
            </p:nvSpPr>
            <p:spPr bwMode="auto">
              <a:xfrm rot="-241672">
                <a:off x="9600" y="7649"/>
                <a:ext cx="215" cy="376"/>
              </a:xfrm>
              <a:custGeom>
                <a:avLst/>
                <a:gdLst>
                  <a:gd name="T0" fmla="*/ 0 w 928"/>
                  <a:gd name="T1" fmla="*/ 0 h 100"/>
                  <a:gd name="T2" fmla="*/ 0 w 928"/>
                  <a:gd name="T3" fmla="*/ 2147483647 h 100"/>
                  <a:gd name="T4" fmla="*/ 0 w 928"/>
                  <a:gd name="T5" fmla="*/ 2147483647 h 100"/>
                  <a:gd name="T6" fmla="*/ 0 w 928"/>
                  <a:gd name="T7" fmla="*/ 0 h 100"/>
                  <a:gd name="T8" fmla="*/ 0 60000 65536"/>
                  <a:gd name="T9" fmla="*/ 0 60000 65536"/>
                  <a:gd name="T10" fmla="*/ 0 60000 65536"/>
                  <a:gd name="T11" fmla="*/ 0 60000 65536"/>
                  <a:gd name="T12" fmla="*/ 0 w 928"/>
                  <a:gd name="T13" fmla="*/ 0 h 100"/>
                  <a:gd name="T14" fmla="*/ 928 w 928"/>
                  <a:gd name="T15" fmla="*/ 100 h 100"/>
                </a:gdLst>
                <a:ahLst/>
                <a:cxnLst>
                  <a:cxn ang="T8">
                    <a:pos x="T0" y="T1"/>
                  </a:cxn>
                  <a:cxn ang="T9">
                    <a:pos x="T2" y="T3"/>
                  </a:cxn>
                  <a:cxn ang="T10">
                    <a:pos x="T4" y="T5"/>
                  </a:cxn>
                  <a:cxn ang="T11">
                    <a:pos x="T6" y="T7"/>
                  </a:cxn>
                </a:cxnLst>
                <a:rect l="T12" t="T13" r="T14" b="T15"/>
                <a:pathLst>
                  <a:path w="928" h="100">
                    <a:moveTo>
                      <a:pt x="0" y="0"/>
                    </a:moveTo>
                    <a:lnTo>
                      <a:pt x="920" y="100"/>
                    </a:lnTo>
                    <a:lnTo>
                      <a:pt x="928" y="74"/>
                    </a:lnTo>
                    <a:lnTo>
                      <a:pt x="0" y="0"/>
                    </a:lnTo>
                    <a:close/>
                  </a:path>
                </a:pathLst>
              </a:custGeom>
              <a:solidFill>
                <a:srgbClr val="0000FF"/>
              </a:solidFill>
              <a:ln w="4826">
                <a:solidFill>
                  <a:srgbClr val="3366FF"/>
                </a:solidFill>
                <a:round/>
                <a:headEnd/>
                <a:tailEnd/>
              </a:ln>
            </p:spPr>
            <p:txBody>
              <a:bodyPr/>
              <a:lstStyle/>
              <a:p>
                <a:pPr defTabSz="914400"/>
                <a:endParaRPr lang="ja-JP" altLang="en-US">
                  <a:solidFill>
                    <a:prstClr val="black"/>
                  </a:solidFill>
                </a:endParaRPr>
              </a:p>
            </p:txBody>
          </p:sp>
          <p:sp>
            <p:nvSpPr>
              <p:cNvPr id="1398" name="Freeform 26"/>
              <p:cNvSpPr>
                <a:spLocks/>
              </p:cNvSpPr>
              <p:nvPr/>
            </p:nvSpPr>
            <p:spPr bwMode="auto">
              <a:xfrm rot="-241672">
                <a:off x="9827" y="7995"/>
                <a:ext cx="215" cy="376"/>
              </a:xfrm>
              <a:custGeom>
                <a:avLst/>
                <a:gdLst>
                  <a:gd name="T0" fmla="*/ 0 w 927"/>
                  <a:gd name="T1" fmla="*/ 2147483647 h 100"/>
                  <a:gd name="T2" fmla="*/ 0 w 927"/>
                  <a:gd name="T3" fmla="*/ 2147483647 h 100"/>
                  <a:gd name="T4" fmla="*/ 0 w 927"/>
                  <a:gd name="T5" fmla="*/ 0 h 100"/>
                  <a:gd name="T6" fmla="*/ 0 w 927"/>
                  <a:gd name="T7" fmla="*/ 2147483647 h 100"/>
                  <a:gd name="T8" fmla="*/ 0 60000 65536"/>
                  <a:gd name="T9" fmla="*/ 0 60000 65536"/>
                  <a:gd name="T10" fmla="*/ 0 60000 65536"/>
                  <a:gd name="T11" fmla="*/ 0 60000 65536"/>
                  <a:gd name="T12" fmla="*/ 0 w 927"/>
                  <a:gd name="T13" fmla="*/ 0 h 100"/>
                  <a:gd name="T14" fmla="*/ 927 w 927"/>
                  <a:gd name="T15" fmla="*/ 100 h 100"/>
                </a:gdLst>
                <a:ahLst/>
                <a:cxnLst>
                  <a:cxn ang="T8">
                    <a:pos x="T0" y="T1"/>
                  </a:cxn>
                  <a:cxn ang="T9">
                    <a:pos x="T2" y="T3"/>
                  </a:cxn>
                  <a:cxn ang="T10">
                    <a:pos x="T4" y="T5"/>
                  </a:cxn>
                  <a:cxn ang="T11">
                    <a:pos x="T6" y="T7"/>
                  </a:cxn>
                </a:cxnLst>
                <a:rect l="T12" t="T13" r="T14" b="T15"/>
                <a:pathLst>
                  <a:path w="927" h="100">
                    <a:moveTo>
                      <a:pt x="927" y="100"/>
                    </a:moveTo>
                    <a:lnTo>
                      <a:pt x="0" y="24"/>
                    </a:lnTo>
                    <a:lnTo>
                      <a:pt x="7" y="0"/>
                    </a:lnTo>
                    <a:lnTo>
                      <a:pt x="927" y="100"/>
                    </a:lnTo>
                    <a:close/>
                  </a:path>
                </a:pathLst>
              </a:custGeom>
              <a:solidFill>
                <a:srgbClr val="0000FF"/>
              </a:solidFill>
              <a:ln w="4826">
                <a:solidFill>
                  <a:srgbClr val="3366FF"/>
                </a:solidFill>
                <a:round/>
                <a:headEnd/>
                <a:tailEnd/>
              </a:ln>
            </p:spPr>
            <p:txBody>
              <a:bodyPr/>
              <a:lstStyle/>
              <a:p>
                <a:pPr defTabSz="914400"/>
                <a:endParaRPr lang="ja-JP" altLang="en-US">
                  <a:solidFill>
                    <a:prstClr val="black"/>
                  </a:solidFill>
                </a:endParaRPr>
              </a:p>
            </p:txBody>
          </p:sp>
        </p:grpSp>
        <p:sp>
          <p:nvSpPr>
            <p:cNvPr id="1389" name="左中かっこ 1388"/>
            <p:cNvSpPr/>
            <p:nvPr/>
          </p:nvSpPr>
          <p:spPr>
            <a:xfrm rot="16200000">
              <a:off x="4639508" y="4898670"/>
              <a:ext cx="216000" cy="3042000"/>
            </a:xfrm>
            <a:prstGeom prst="leftBrace">
              <a:avLst>
                <a:gd name="adj1" fmla="val 6363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ja-JP" altLang="en-US">
                <a:solidFill>
                  <a:prstClr val="black"/>
                </a:solidFill>
              </a:endParaRPr>
            </a:p>
          </p:txBody>
        </p:sp>
        <p:sp>
          <p:nvSpPr>
            <p:cNvPr id="1390" name="テキスト ボックス 1389"/>
            <p:cNvSpPr txBox="1"/>
            <p:nvPr/>
          </p:nvSpPr>
          <p:spPr>
            <a:xfrm>
              <a:off x="3622662" y="6518890"/>
              <a:ext cx="2294457" cy="166490"/>
            </a:xfrm>
            <a:prstGeom prst="rect">
              <a:avLst/>
            </a:prstGeom>
            <a:noFill/>
          </p:spPr>
          <p:txBody>
            <a:bodyPr wrap="square" rtlCol="0">
              <a:spAutoFit/>
            </a:bodyPr>
            <a:lstStyle/>
            <a:p>
              <a:pPr algn="ctr" defTabSz="914400"/>
              <a:r>
                <a:rPr lang="ja-JP" altLang="en-US" sz="1050" dirty="0" smtClean="0">
                  <a:solidFill>
                    <a:prstClr val="black"/>
                  </a:solidFill>
                </a:rPr>
                <a:t>海底光ファイバ等</a:t>
              </a:r>
              <a:endParaRPr lang="en-US" altLang="ja-JP" sz="1050" dirty="0" smtClean="0">
                <a:solidFill>
                  <a:prstClr val="black"/>
                </a:solidFill>
              </a:endParaRPr>
            </a:p>
          </p:txBody>
        </p:sp>
        <p:sp>
          <p:nvSpPr>
            <p:cNvPr id="1391" name="テキスト ボックス 1390"/>
            <p:cNvSpPr txBox="1"/>
            <p:nvPr/>
          </p:nvSpPr>
          <p:spPr>
            <a:xfrm>
              <a:off x="6722230" y="6559460"/>
              <a:ext cx="1712726" cy="166490"/>
            </a:xfrm>
            <a:prstGeom prst="rect">
              <a:avLst/>
            </a:prstGeom>
            <a:noFill/>
          </p:spPr>
          <p:txBody>
            <a:bodyPr wrap="square" rtlCol="0">
              <a:spAutoFit/>
            </a:bodyPr>
            <a:lstStyle/>
            <a:p>
              <a:pPr algn="ctr" defTabSz="914400"/>
              <a:r>
                <a:rPr lang="ja-JP" altLang="en-US" sz="1050" dirty="0" smtClean="0">
                  <a:solidFill>
                    <a:prstClr val="black"/>
                  </a:solidFill>
                </a:rPr>
                <a:t>離島</a:t>
              </a:r>
              <a:endParaRPr lang="ja-JP" altLang="en-US" sz="1050" dirty="0">
                <a:solidFill>
                  <a:prstClr val="black"/>
                </a:solidFill>
              </a:endParaRPr>
            </a:p>
          </p:txBody>
        </p:sp>
        <p:sp>
          <p:nvSpPr>
            <p:cNvPr id="1392" name="テキスト ボックス 1391"/>
            <p:cNvSpPr txBox="1"/>
            <p:nvPr/>
          </p:nvSpPr>
          <p:spPr>
            <a:xfrm>
              <a:off x="7568386" y="6309614"/>
              <a:ext cx="1014113" cy="181626"/>
            </a:xfrm>
            <a:prstGeom prst="rect">
              <a:avLst/>
            </a:prstGeom>
            <a:noFill/>
          </p:spPr>
          <p:txBody>
            <a:bodyPr wrap="square" rtlCol="0">
              <a:spAutoFit/>
            </a:bodyPr>
            <a:lstStyle/>
            <a:p>
              <a:pPr algn="ctr" defTabSz="914400"/>
              <a:r>
                <a:rPr lang="ja-JP" altLang="en-US" sz="1200" dirty="0">
                  <a:solidFill>
                    <a:prstClr val="black"/>
                  </a:solidFill>
                </a:rPr>
                <a:t>基地局</a:t>
              </a:r>
            </a:p>
          </p:txBody>
        </p:sp>
        <p:sp>
          <p:nvSpPr>
            <p:cNvPr id="1393" name="テキスト ボックス 1392"/>
            <p:cNvSpPr txBox="1"/>
            <p:nvPr/>
          </p:nvSpPr>
          <p:spPr>
            <a:xfrm>
              <a:off x="1549326" y="6284498"/>
              <a:ext cx="1014113" cy="181626"/>
            </a:xfrm>
            <a:prstGeom prst="rect">
              <a:avLst/>
            </a:prstGeom>
            <a:noFill/>
          </p:spPr>
          <p:txBody>
            <a:bodyPr wrap="square" rtlCol="0">
              <a:spAutoFit/>
            </a:bodyPr>
            <a:lstStyle/>
            <a:p>
              <a:pPr algn="ctr" defTabSz="914400"/>
              <a:r>
                <a:rPr lang="ja-JP" altLang="en-US" sz="1200" dirty="0">
                  <a:solidFill>
                    <a:prstClr val="black"/>
                  </a:solidFill>
                </a:rPr>
                <a:t>基地局</a:t>
              </a:r>
            </a:p>
          </p:txBody>
        </p:sp>
        <p:sp>
          <p:nvSpPr>
            <p:cNvPr id="1395" name="テキスト ボックス 1394"/>
            <p:cNvSpPr txBox="1"/>
            <p:nvPr/>
          </p:nvSpPr>
          <p:spPr>
            <a:xfrm>
              <a:off x="4827257" y="5622085"/>
              <a:ext cx="1777794" cy="272438"/>
            </a:xfrm>
            <a:prstGeom prst="rect">
              <a:avLst/>
            </a:prstGeom>
            <a:noFill/>
          </p:spPr>
          <p:txBody>
            <a:bodyPr wrap="square" rtlCol="0">
              <a:spAutoFit/>
            </a:bodyPr>
            <a:lstStyle/>
            <a:p>
              <a:pPr algn="ctr" defTabSz="914400"/>
              <a:r>
                <a:rPr lang="ja-JP" altLang="en-US" sz="1050" dirty="0" smtClean="0">
                  <a:solidFill>
                    <a:prstClr val="black"/>
                  </a:solidFill>
                </a:rPr>
                <a:t>基地局までの伝送路</a:t>
              </a:r>
              <a:endParaRPr lang="en-US" altLang="ja-JP" sz="1050" dirty="0" smtClean="0">
                <a:solidFill>
                  <a:prstClr val="black"/>
                </a:solidFill>
              </a:endParaRPr>
            </a:p>
            <a:p>
              <a:pPr algn="ctr" defTabSz="914400"/>
              <a:r>
                <a:rPr lang="ja-JP" altLang="en-US" sz="1050" dirty="0" smtClean="0">
                  <a:solidFill>
                    <a:prstClr val="black"/>
                  </a:solidFill>
                </a:rPr>
                <a:t>（光ファイバ網）</a:t>
              </a:r>
              <a:endParaRPr lang="ja-JP" altLang="en-US" sz="1050" dirty="0">
                <a:solidFill>
                  <a:prstClr val="black"/>
                </a:solidFill>
              </a:endParaRPr>
            </a:p>
          </p:txBody>
        </p:sp>
        <p:cxnSp>
          <p:nvCxnSpPr>
            <p:cNvPr id="1396" name="直線矢印コネクタ 1395"/>
            <p:cNvCxnSpPr/>
            <p:nvPr/>
          </p:nvCxnSpPr>
          <p:spPr>
            <a:xfrm>
              <a:off x="6268508" y="5914936"/>
              <a:ext cx="411173" cy="12756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grpSp>
      <p:sp>
        <p:nvSpPr>
          <p:cNvPr id="63" name="角丸四角形 62"/>
          <p:cNvSpPr/>
          <p:nvPr/>
        </p:nvSpPr>
        <p:spPr>
          <a:xfrm>
            <a:off x="192070" y="2132856"/>
            <a:ext cx="9513460" cy="936104"/>
          </a:xfrm>
          <a:prstGeom prst="roundRect">
            <a:avLst>
              <a:gd name="adj" fmla="val 7143"/>
            </a:avLst>
          </a:prstGeom>
          <a:no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0" hangingPunct="0">
              <a:lnSpc>
                <a:spcPts val="1200"/>
              </a:lnSpc>
              <a:spcBef>
                <a:spcPts val="600"/>
              </a:spcBef>
              <a:defRPr/>
            </a:pPr>
            <a:r>
              <a:rPr kumimoji="0" lang="ja-JP" altLang="en-US" sz="1400" b="1" dirty="0">
                <a:solidFill>
                  <a:prstClr val="black"/>
                </a:solidFill>
                <a:latin typeface="ＭＳ ゴシック" pitchFamily="49" charset="-128"/>
                <a:ea typeface="ＭＳ ゴシック" pitchFamily="49" charset="-128"/>
              </a:rPr>
              <a:t>ア　事業主体</a:t>
            </a:r>
            <a:r>
              <a:rPr kumimoji="0" lang="ja-JP" altLang="en-US" sz="1400" dirty="0">
                <a:solidFill>
                  <a:prstClr val="black"/>
                </a:solidFill>
                <a:latin typeface="ＭＳ 明朝" pitchFamily="17" charset="-128"/>
                <a:ea typeface="ＭＳ 明朝" pitchFamily="17" charset="-128"/>
              </a:rPr>
              <a:t>：</a:t>
            </a:r>
            <a:r>
              <a:rPr kumimoji="0" lang="ja-JP" altLang="en-US" sz="1400" dirty="0" smtClean="0">
                <a:solidFill>
                  <a:prstClr val="black"/>
                </a:solidFill>
                <a:latin typeface="ＭＳ 明朝" pitchFamily="17" charset="-128"/>
                <a:ea typeface="ＭＳ 明朝" pitchFamily="17" charset="-128"/>
              </a:rPr>
              <a:t>地方公共団体、無線</a:t>
            </a:r>
            <a:r>
              <a:rPr kumimoji="0" lang="ja-JP" altLang="en-US" sz="1400" dirty="0">
                <a:solidFill>
                  <a:prstClr val="black"/>
                </a:solidFill>
                <a:latin typeface="ＭＳ 明朝" pitchFamily="17" charset="-128"/>
                <a:ea typeface="ＭＳ 明朝" pitchFamily="17" charset="-128"/>
              </a:rPr>
              <a:t>通信事</a:t>
            </a:r>
            <a:r>
              <a:rPr kumimoji="0" lang="ja-JP" altLang="en-US" sz="1400" dirty="0" smtClean="0">
                <a:solidFill>
                  <a:prstClr val="black"/>
                </a:solidFill>
                <a:latin typeface="ＭＳ 明朝" pitchFamily="17" charset="-128"/>
                <a:ea typeface="ＭＳ 明朝" pitchFamily="17" charset="-128"/>
              </a:rPr>
              <a:t>業者</a:t>
            </a:r>
            <a:endParaRPr kumimoji="0" lang="en-US" altLang="ja-JP" sz="1400" dirty="0">
              <a:solidFill>
                <a:prstClr val="black"/>
              </a:solidFill>
              <a:latin typeface="ＭＳ 明朝" pitchFamily="17" charset="-128"/>
              <a:ea typeface="ＭＳ 明朝" pitchFamily="17" charset="-128"/>
            </a:endParaRPr>
          </a:p>
          <a:p>
            <a:pPr defTabSz="914400" eaLnBrk="0" hangingPunct="0">
              <a:lnSpc>
                <a:spcPts val="1200"/>
              </a:lnSpc>
              <a:spcBef>
                <a:spcPts val="600"/>
              </a:spcBef>
              <a:defRPr/>
            </a:pPr>
            <a:r>
              <a:rPr kumimoji="0" lang="ja-JP" altLang="en-US" sz="1400" b="1" dirty="0">
                <a:solidFill>
                  <a:prstClr val="black"/>
                </a:solidFill>
                <a:latin typeface="ＭＳ ゴシック" pitchFamily="49" charset="-128"/>
                <a:ea typeface="ＭＳ ゴシック" pitchFamily="49" charset="-128"/>
              </a:rPr>
              <a:t>イ　対象地域</a:t>
            </a:r>
            <a:r>
              <a:rPr kumimoji="0" lang="ja-JP" altLang="en-US" sz="1400" dirty="0" smtClean="0">
                <a:solidFill>
                  <a:prstClr val="black"/>
                </a:solidFill>
                <a:latin typeface="ＭＳ 明朝" pitchFamily="17" charset="-128"/>
                <a:ea typeface="ＭＳ 明朝" pitchFamily="17" charset="-128"/>
              </a:rPr>
              <a:t>：条件不利地域（離島等）</a:t>
            </a:r>
            <a:endParaRPr kumimoji="0" lang="en-US" altLang="ja-JP" sz="1400" dirty="0">
              <a:solidFill>
                <a:prstClr val="black"/>
              </a:solidFill>
              <a:latin typeface="ＭＳ 明朝" pitchFamily="17" charset="-128"/>
              <a:ea typeface="ＭＳ 明朝" pitchFamily="17" charset="-128"/>
            </a:endParaRPr>
          </a:p>
          <a:p>
            <a:pPr defTabSz="914400" eaLnBrk="0" hangingPunct="0">
              <a:lnSpc>
                <a:spcPts val="1200"/>
              </a:lnSpc>
              <a:spcBef>
                <a:spcPts val="600"/>
              </a:spcBef>
              <a:defRPr/>
            </a:pPr>
            <a:r>
              <a:rPr kumimoji="0" lang="ja-JP" altLang="en-US" sz="1400" b="1" dirty="0">
                <a:solidFill>
                  <a:prstClr val="black"/>
                </a:solidFill>
                <a:latin typeface="ＭＳ ゴシック" pitchFamily="49" charset="-128"/>
                <a:ea typeface="ＭＳ ゴシック" pitchFamily="49" charset="-128"/>
              </a:rPr>
              <a:t>ウ　補助対象</a:t>
            </a:r>
            <a:r>
              <a:rPr kumimoji="0" lang="ja-JP" altLang="en-US" sz="1400" dirty="0" smtClean="0">
                <a:solidFill>
                  <a:prstClr val="black"/>
                </a:solidFill>
                <a:latin typeface="ＭＳ 明朝" pitchFamily="17" charset="-128"/>
                <a:ea typeface="ＭＳ 明朝" pitchFamily="17" charset="-128"/>
              </a:rPr>
              <a:t>：伝送路施設（光ファイバ等）の設置費用　←地方公共団体</a:t>
            </a:r>
            <a:endParaRPr kumimoji="0" lang="en-US" altLang="ja-JP" sz="1400" dirty="0" smtClean="0">
              <a:solidFill>
                <a:prstClr val="black"/>
              </a:solidFill>
              <a:latin typeface="ＭＳ 明朝" pitchFamily="17" charset="-128"/>
              <a:ea typeface="ＭＳ 明朝" pitchFamily="17" charset="-128"/>
            </a:endParaRPr>
          </a:p>
          <a:p>
            <a:pPr defTabSz="914400" eaLnBrk="0" hangingPunct="0">
              <a:lnSpc>
                <a:spcPts val="1200"/>
              </a:lnSpc>
              <a:spcBef>
                <a:spcPts val="600"/>
              </a:spcBef>
              <a:defRPr/>
            </a:pPr>
            <a:r>
              <a:rPr kumimoji="0" lang="ja-JP" altLang="en-US" sz="1400" dirty="0">
                <a:solidFill>
                  <a:prstClr val="black"/>
                </a:solidFill>
                <a:latin typeface="ＭＳ 明朝" pitchFamily="17" charset="-128"/>
                <a:ea typeface="ＭＳ 明朝" pitchFamily="17" charset="-128"/>
              </a:rPr>
              <a:t>　　　</a:t>
            </a:r>
            <a:r>
              <a:rPr kumimoji="0" lang="ja-JP" altLang="en-US" sz="1400" dirty="0" smtClean="0">
                <a:solidFill>
                  <a:prstClr val="black"/>
                </a:solidFill>
                <a:latin typeface="ＭＳ 明朝" pitchFamily="17" charset="-128"/>
                <a:ea typeface="ＭＳ 明朝" pitchFamily="17" charset="-128"/>
              </a:rPr>
              <a:t>　　　　伝送路</a:t>
            </a:r>
            <a:r>
              <a:rPr kumimoji="0" lang="ja-JP" altLang="en-US" sz="1400" dirty="0">
                <a:solidFill>
                  <a:prstClr val="black"/>
                </a:solidFill>
                <a:latin typeface="ＭＳ 明朝" pitchFamily="17" charset="-128"/>
                <a:ea typeface="ＭＳ 明朝" pitchFamily="17" charset="-128"/>
              </a:rPr>
              <a:t>施設</a:t>
            </a:r>
            <a:r>
              <a:rPr kumimoji="0" lang="ja-JP" altLang="en-US" sz="1400" dirty="0" smtClean="0">
                <a:solidFill>
                  <a:prstClr val="black"/>
                </a:solidFill>
                <a:latin typeface="ＭＳ 明朝" pitchFamily="17" charset="-128"/>
                <a:ea typeface="ＭＳ 明朝" pitchFamily="17" charset="-128"/>
              </a:rPr>
              <a:t>の運用費用</a:t>
            </a:r>
            <a:r>
              <a:rPr kumimoji="0" lang="ja-JP" altLang="en-US" sz="1400" dirty="0">
                <a:solidFill>
                  <a:prstClr val="black"/>
                </a:solidFill>
                <a:latin typeface="ＭＳ 明朝" pitchFamily="17" charset="-128"/>
                <a:ea typeface="ＭＳ 明朝" pitchFamily="17" charset="-128"/>
              </a:rPr>
              <a:t>（</a:t>
            </a:r>
            <a:r>
              <a:rPr kumimoji="0" lang="en-US" altLang="ja-JP" sz="1400" dirty="0">
                <a:solidFill>
                  <a:prstClr val="black"/>
                </a:solidFill>
                <a:latin typeface="ＭＳ 明朝" pitchFamily="17" charset="-128"/>
                <a:ea typeface="ＭＳ 明朝" pitchFamily="17" charset="-128"/>
              </a:rPr>
              <a:t>※</a:t>
            </a:r>
            <a:r>
              <a:rPr kumimoji="0" lang="ja-JP" altLang="en-US" sz="1400" dirty="0">
                <a:solidFill>
                  <a:prstClr val="black"/>
                </a:solidFill>
                <a:latin typeface="ＭＳ 明朝" pitchFamily="17" charset="-128"/>
                <a:ea typeface="ＭＳ 明朝" pitchFamily="17" charset="-128"/>
              </a:rPr>
              <a:t>中継回線事業者の設備の</a:t>
            </a:r>
            <a:r>
              <a:rPr kumimoji="0" lang="ja-JP" altLang="en-US" sz="1400" dirty="0" smtClean="0">
                <a:solidFill>
                  <a:prstClr val="black"/>
                </a:solidFill>
                <a:latin typeface="ＭＳ 明朝" pitchFamily="17" charset="-128"/>
                <a:ea typeface="ＭＳ 明朝" pitchFamily="17" charset="-128"/>
              </a:rPr>
              <a:t>１０年分の</a:t>
            </a:r>
            <a:r>
              <a:rPr kumimoji="0" lang="ja-JP" altLang="en-US" sz="1400" dirty="0">
                <a:solidFill>
                  <a:prstClr val="black"/>
                </a:solidFill>
                <a:latin typeface="ＭＳ 明朝" pitchFamily="17" charset="-128"/>
                <a:ea typeface="ＭＳ 明朝" pitchFamily="17" charset="-128"/>
              </a:rPr>
              <a:t>使用料</a:t>
            </a:r>
            <a:r>
              <a:rPr kumimoji="0" lang="ja-JP" altLang="en-US" sz="1400" dirty="0" smtClean="0">
                <a:solidFill>
                  <a:prstClr val="black"/>
                </a:solidFill>
                <a:latin typeface="ＭＳ 明朝" pitchFamily="17" charset="-128"/>
                <a:ea typeface="ＭＳ 明朝" pitchFamily="17" charset="-128"/>
              </a:rPr>
              <a:t>）　←無線通信事業者</a:t>
            </a:r>
            <a:endParaRPr kumimoji="0" lang="en-US" altLang="ja-JP" sz="1400" dirty="0" smtClean="0">
              <a:solidFill>
                <a:prstClr val="black"/>
              </a:solidFill>
              <a:latin typeface="ＭＳ 明朝" pitchFamily="17" charset="-128"/>
              <a:ea typeface="ＭＳ 明朝" pitchFamily="17" charset="-128"/>
            </a:endParaRPr>
          </a:p>
          <a:p>
            <a:pPr defTabSz="914400" eaLnBrk="0" hangingPunct="0">
              <a:lnSpc>
                <a:spcPts val="1200"/>
              </a:lnSpc>
              <a:spcBef>
                <a:spcPts val="600"/>
              </a:spcBef>
              <a:defRPr/>
            </a:pPr>
            <a:r>
              <a:rPr kumimoji="0" lang="ja-JP" altLang="en-US" sz="1400" b="1" dirty="0">
                <a:solidFill>
                  <a:prstClr val="black"/>
                </a:solidFill>
                <a:latin typeface="ＭＳ ゴシック" pitchFamily="49" charset="-128"/>
                <a:ea typeface="ＭＳ ゴシック" pitchFamily="49" charset="-128"/>
              </a:rPr>
              <a:t>エ　負担割合</a:t>
            </a:r>
            <a:r>
              <a:rPr kumimoji="0" lang="ja-JP" altLang="en-US" sz="1400" dirty="0">
                <a:solidFill>
                  <a:prstClr val="black"/>
                </a:solidFill>
                <a:latin typeface="ＭＳ 明朝" pitchFamily="17" charset="-128"/>
                <a:ea typeface="ＭＳ 明朝" pitchFamily="17" charset="-128"/>
              </a:rPr>
              <a:t>：</a:t>
            </a:r>
            <a:r>
              <a:rPr kumimoji="0" lang="ja-JP" altLang="en-US" sz="1400" dirty="0">
                <a:solidFill>
                  <a:prstClr val="black"/>
                </a:solidFill>
                <a:latin typeface="HGS創英角ｺﾞｼｯｸUB" pitchFamily="50" charset="-128"/>
                <a:ea typeface="HGS創英角ｺﾞｼｯｸUB" pitchFamily="50" charset="-128"/>
              </a:rPr>
              <a:t>　</a:t>
            </a:r>
            <a:endParaRPr kumimoji="0" lang="ja-JP" altLang="en-US" sz="1400" dirty="0">
              <a:solidFill>
                <a:prstClr val="black"/>
              </a:solidFill>
            </a:endParaRPr>
          </a:p>
        </p:txBody>
      </p:sp>
      <p:sp>
        <p:nvSpPr>
          <p:cNvPr id="81" name="角丸四角形 80"/>
          <p:cNvSpPr/>
          <p:nvPr/>
        </p:nvSpPr>
        <p:spPr>
          <a:xfrm>
            <a:off x="5492796" y="3329720"/>
            <a:ext cx="2397683" cy="221226"/>
          </a:xfrm>
          <a:prstGeom prst="roundRect">
            <a:avLst>
              <a:gd name="adj" fmla="val 7143"/>
            </a:avLst>
          </a:prstGeom>
          <a:no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0" hangingPunct="0">
              <a:lnSpc>
                <a:spcPts val="1200"/>
              </a:lnSpc>
              <a:spcBef>
                <a:spcPts val="600"/>
              </a:spcBef>
              <a:defRPr/>
            </a:pPr>
            <a:r>
              <a:rPr kumimoji="0" lang="ja-JP" altLang="en-US" sz="1400" dirty="0">
                <a:solidFill>
                  <a:prstClr val="black"/>
                </a:solidFill>
              </a:rPr>
              <a:t>（</a:t>
            </a:r>
            <a:r>
              <a:rPr kumimoji="0" lang="ja-JP" altLang="en-US" sz="1400" dirty="0">
                <a:solidFill>
                  <a:prstClr val="black"/>
                </a:solidFill>
                <a:latin typeface="ＭＳ 明朝" pitchFamily="17" charset="-128"/>
                <a:ea typeface="ＭＳ 明朝" pitchFamily="17" charset="-128"/>
              </a:rPr>
              <a:t>伝送</a:t>
            </a:r>
            <a:r>
              <a:rPr kumimoji="0" lang="ja-JP" altLang="en-US" sz="1400" dirty="0" smtClean="0">
                <a:solidFill>
                  <a:prstClr val="black"/>
                </a:solidFill>
                <a:latin typeface="ＭＳ 明朝" pitchFamily="17" charset="-128"/>
                <a:ea typeface="ＭＳ 明朝" pitchFamily="17" charset="-128"/>
              </a:rPr>
              <a:t>路施設の運用費用</a:t>
            </a:r>
            <a:r>
              <a:rPr kumimoji="0" lang="ja-JP" altLang="en-US" sz="1400" dirty="0" smtClean="0">
                <a:solidFill>
                  <a:prstClr val="black"/>
                </a:solidFill>
              </a:rPr>
              <a:t>）</a:t>
            </a:r>
            <a:endParaRPr kumimoji="0" lang="ja-JP" altLang="en-US" sz="1400" dirty="0">
              <a:solidFill>
                <a:prstClr val="black"/>
              </a:solidFill>
            </a:endParaRPr>
          </a:p>
        </p:txBody>
      </p:sp>
      <p:sp>
        <p:nvSpPr>
          <p:cNvPr id="87" name="角丸四角形 86"/>
          <p:cNvSpPr/>
          <p:nvPr/>
        </p:nvSpPr>
        <p:spPr>
          <a:xfrm>
            <a:off x="740534" y="3352239"/>
            <a:ext cx="2964220" cy="228600"/>
          </a:xfrm>
          <a:prstGeom prst="roundRect">
            <a:avLst>
              <a:gd name="adj" fmla="val 7143"/>
            </a:avLst>
          </a:prstGeom>
          <a:noFill/>
          <a:ln w="15875">
            <a:noFill/>
            <a:prstDash val="sysDot"/>
          </a:ln>
        </p:spPr>
        <p:style>
          <a:lnRef idx="2">
            <a:schemeClr val="accent1">
              <a:shade val="50000"/>
            </a:schemeClr>
          </a:lnRef>
          <a:fillRef idx="1">
            <a:schemeClr val="accent1"/>
          </a:fillRef>
          <a:effectRef idx="0">
            <a:schemeClr val="accent1"/>
          </a:effectRef>
          <a:fontRef idx="minor">
            <a:schemeClr val="lt1"/>
          </a:fontRef>
        </p:style>
        <p:txBody>
          <a:bodyPr/>
          <a:lstStyle/>
          <a:p>
            <a:pPr defTabSz="914400" eaLnBrk="0" hangingPunct="0">
              <a:lnSpc>
                <a:spcPts val="1200"/>
              </a:lnSpc>
              <a:spcBef>
                <a:spcPts val="600"/>
              </a:spcBef>
              <a:defRPr/>
            </a:pPr>
            <a:r>
              <a:rPr kumimoji="0" lang="ja-JP" altLang="en-US" sz="1400" dirty="0" smtClean="0">
                <a:solidFill>
                  <a:prstClr val="black"/>
                </a:solidFill>
                <a:latin typeface="ＭＳ 明朝" pitchFamily="17" charset="-128"/>
                <a:ea typeface="ＭＳ 明朝" pitchFamily="17" charset="-128"/>
              </a:rPr>
              <a:t>（伝送路施設の設置費用）</a:t>
            </a:r>
            <a:endParaRPr kumimoji="0" lang="ja-JP" altLang="en-US" sz="1400" dirty="0">
              <a:solidFill>
                <a:prstClr val="black"/>
              </a:solidFill>
              <a:latin typeface="ＭＳ 明朝" pitchFamily="17" charset="-128"/>
              <a:ea typeface="ＭＳ 明朝" pitchFamily="17" charset="-128"/>
            </a:endParaRPr>
          </a:p>
        </p:txBody>
      </p:sp>
      <p:grpSp>
        <p:nvGrpSpPr>
          <p:cNvPr id="4" name="グループ化 3"/>
          <p:cNvGrpSpPr/>
          <p:nvPr/>
        </p:nvGrpSpPr>
        <p:grpSpPr>
          <a:xfrm>
            <a:off x="1052567" y="3550946"/>
            <a:ext cx="8136904" cy="1174198"/>
            <a:chOff x="1547455" y="3419266"/>
            <a:chExt cx="6285865" cy="1174198"/>
          </a:xfrm>
        </p:grpSpPr>
        <p:sp>
          <p:nvSpPr>
            <p:cNvPr id="75" name="Text Box 54"/>
            <p:cNvSpPr txBox="1">
              <a:spLocks noChangeArrowheads="1"/>
            </p:cNvSpPr>
            <p:nvPr/>
          </p:nvSpPr>
          <p:spPr bwMode="auto">
            <a:xfrm>
              <a:off x="5220127" y="3419266"/>
              <a:ext cx="1413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defTabSz="914400" eaLnBrk="1" hangingPunct="1"/>
              <a:r>
                <a:rPr lang="en-US" altLang="ja-JP" sz="1050" dirty="0">
                  <a:solidFill>
                    <a:prstClr val="black"/>
                  </a:solidFill>
                </a:rPr>
                <a:t>【</a:t>
              </a:r>
              <a:r>
                <a:rPr lang="ja-JP" altLang="en-US" sz="1050" dirty="0">
                  <a:solidFill>
                    <a:prstClr val="black"/>
                  </a:solidFill>
                  <a:latin typeface="ＭＳ 明朝" pitchFamily="17" charset="-128"/>
                  <a:ea typeface="ＭＳ 明朝" pitchFamily="17" charset="-128"/>
                </a:rPr>
                <a:t>１００世帯以上</a:t>
              </a:r>
              <a:r>
                <a:rPr lang="en-US" altLang="ja-JP" sz="1050" dirty="0">
                  <a:solidFill>
                    <a:prstClr val="black"/>
                  </a:solidFill>
                </a:rPr>
                <a:t>】</a:t>
              </a:r>
            </a:p>
          </p:txBody>
        </p:sp>
        <p:sp>
          <p:nvSpPr>
            <p:cNvPr id="76" name="Rectangle 56"/>
            <p:cNvSpPr>
              <a:spLocks noChangeArrowheads="1"/>
            </p:cNvSpPr>
            <p:nvPr/>
          </p:nvSpPr>
          <p:spPr bwMode="auto">
            <a:xfrm>
              <a:off x="6573162" y="3635698"/>
              <a:ext cx="1260158" cy="363281"/>
            </a:xfrm>
            <a:prstGeom prst="rect">
              <a:avLst/>
            </a:prstGeom>
            <a:solidFill>
              <a:srgbClr val="FFFFFF"/>
            </a:solidFill>
            <a:ln w="9525">
              <a:solidFill>
                <a:srgbClr val="000000"/>
              </a:solidFill>
              <a:miter lim="800000"/>
              <a:headEnd/>
              <a:tailEnd/>
            </a:ln>
          </p:spPr>
          <p:txBody>
            <a:bodyPr lIns="0" tIns="8890" rIns="74295" bIns="8890" anchor="ctr"/>
            <a:lstStyle/>
            <a:p>
              <a:pPr algn="ctr" defTabSz="914400">
                <a:lnSpc>
                  <a:spcPts val="1200"/>
                </a:lnSpc>
              </a:pPr>
              <a:r>
                <a:rPr lang="ja-JP" altLang="en-US" sz="1050" dirty="0">
                  <a:solidFill>
                    <a:prstClr val="black"/>
                  </a:solidFill>
                  <a:latin typeface="ＭＳ ゴシック" panose="020B0609070205080204" pitchFamily="49" charset="-128"/>
                  <a:ea typeface="ＭＳ ゴシック" panose="020B0609070205080204" pitchFamily="49" charset="-128"/>
                </a:rPr>
                <a:t>無線通信事業者</a:t>
              </a:r>
              <a:endParaRPr lang="en-US" altLang="ja-JP" sz="1050" dirty="0">
                <a:solidFill>
                  <a:prstClr val="black"/>
                </a:solidFill>
                <a:latin typeface="ＭＳ ゴシック" panose="020B0609070205080204" pitchFamily="49" charset="-128"/>
                <a:ea typeface="ＭＳ ゴシック" panose="020B0609070205080204" pitchFamily="49" charset="-128"/>
              </a:endParaRPr>
            </a:p>
            <a:p>
              <a:pPr algn="ctr" defTabSz="914400">
                <a:lnSpc>
                  <a:spcPts val="1200"/>
                </a:lnSpc>
              </a:pPr>
              <a:r>
                <a:rPr lang="ja-JP" altLang="en-US" sz="1050" dirty="0">
                  <a:solidFill>
                    <a:prstClr val="black"/>
                  </a:solidFill>
                  <a:latin typeface="ＭＳ ゴシック" panose="020B0609070205080204" pitchFamily="49" charset="-128"/>
                  <a:ea typeface="ＭＳ ゴシック" panose="020B0609070205080204" pitchFamily="49" charset="-128"/>
                </a:rPr>
                <a:t>１</a:t>
              </a:r>
              <a:r>
                <a:rPr lang="en-US" altLang="ja-JP" sz="1050" dirty="0">
                  <a:solidFill>
                    <a:prstClr val="black"/>
                  </a:solidFill>
                  <a:latin typeface="ＭＳ ゴシック" panose="020B0609070205080204" pitchFamily="49" charset="-128"/>
                  <a:ea typeface="ＭＳ ゴシック" panose="020B0609070205080204" pitchFamily="49" charset="-128"/>
                </a:rPr>
                <a:t>/</a:t>
              </a:r>
              <a:r>
                <a:rPr lang="ja-JP" altLang="en-US" sz="1050" dirty="0" smtClean="0">
                  <a:solidFill>
                    <a:prstClr val="black"/>
                  </a:solidFill>
                  <a:latin typeface="ＭＳ ゴシック" panose="020B0609070205080204" pitchFamily="49" charset="-128"/>
                  <a:ea typeface="ＭＳ ゴシック" panose="020B0609070205080204" pitchFamily="49" charset="-128"/>
                </a:rPr>
                <a:t>２</a:t>
              </a:r>
              <a:endParaRPr lang="ja-JP" altLang="en-US" sz="1050" dirty="0">
                <a:solidFill>
                  <a:prstClr val="black"/>
                </a:solidFill>
                <a:latin typeface="ＭＳ ゴシック" panose="020B0609070205080204" pitchFamily="49" charset="-128"/>
                <a:ea typeface="ＭＳ ゴシック" panose="020B0609070205080204" pitchFamily="49" charset="-128"/>
              </a:endParaRPr>
            </a:p>
          </p:txBody>
        </p:sp>
        <p:sp>
          <p:nvSpPr>
            <p:cNvPr id="77" name="Text Box 57"/>
            <p:cNvSpPr txBox="1">
              <a:spLocks noChangeArrowheads="1"/>
            </p:cNvSpPr>
            <p:nvPr/>
          </p:nvSpPr>
          <p:spPr bwMode="auto">
            <a:xfrm>
              <a:off x="5220127" y="4023781"/>
              <a:ext cx="1414751"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defTabSz="914400" eaLnBrk="1" hangingPunct="1"/>
              <a:r>
                <a:rPr lang="en-US" altLang="ja-JP" sz="1050" dirty="0">
                  <a:solidFill>
                    <a:prstClr val="black"/>
                  </a:solidFill>
                </a:rPr>
                <a:t>【</a:t>
              </a:r>
              <a:r>
                <a:rPr lang="ja-JP" altLang="en-US" sz="1050" dirty="0">
                  <a:solidFill>
                    <a:prstClr val="black"/>
                  </a:solidFill>
                  <a:latin typeface="ＭＳ 明朝" pitchFamily="17" charset="-128"/>
                  <a:ea typeface="ＭＳ 明朝" pitchFamily="17" charset="-128"/>
                </a:rPr>
                <a:t>１００世帯未満</a:t>
              </a:r>
              <a:r>
                <a:rPr lang="en-US" altLang="ja-JP" sz="1050" dirty="0">
                  <a:solidFill>
                    <a:prstClr val="black"/>
                  </a:solidFill>
                </a:rPr>
                <a:t>】</a:t>
              </a:r>
            </a:p>
          </p:txBody>
        </p:sp>
        <p:sp>
          <p:nvSpPr>
            <p:cNvPr id="78" name="Rectangle 59"/>
            <p:cNvSpPr>
              <a:spLocks noChangeArrowheads="1"/>
            </p:cNvSpPr>
            <p:nvPr/>
          </p:nvSpPr>
          <p:spPr bwMode="auto">
            <a:xfrm>
              <a:off x="6928781" y="4235773"/>
              <a:ext cx="904539" cy="357187"/>
            </a:xfrm>
            <a:prstGeom prst="rect">
              <a:avLst/>
            </a:prstGeom>
            <a:solidFill>
              <a:srgbClr val="FFFFFF"/>
            </a:solidFill>
            <a:ln w="9525">
              <a:solidFill>
                <a:srgbClr val="000000"/>
              </a:solidFill>
              <a:miter lim="800000"/>
              <a:headEnd/>
              <a:tailEnd/>
            </a:ln>
          </p:spPr>
          <p:txBody>
            <a:bodyPr lIns="0" tIns="8890" rIns="74295" bIns="8890" anchor="ctr"/>
            <a:lstStyle/>
            <a:p>
              <a:pPr algn="r" defTabSz="914400">
                <a:lnSpc>
                  <a:spcPts val="1200"/>
                </a:lnSpc>
              </a:pPr>
              <a:r>
                <a:rPr lang="ja-JP" altLang="en-US" sz="1050" dirty="0">
                  <a:solidFill>
                    <a:prstClr val="black"/>
                  </a:solidFill>
                  <a:latin typeface="ＭＳ ゴシック" panose="020B0609070205080204" pitchFamily="49" charset="-128"/>
                  <a:ea typeface="ＭＳ ゴシック" panose="020B0609070205080204" pitchFamily="49" charset="-128"/>
                </a:rPr>
                <a:t> </a:t>
              </a:r>
              <a:r>
                <a:rPr lang="ja-JP" altLang="en-US" sz="1050" dirty="0" smtClean="0">
                  <a:solidFill>
                    <a:prstClr val="black"/>
                  </a:solidFill>
                  <a:latin typeface="ＭＳ ゴシック" panose="020B0609070205080204" pitchFamily="49" charset="-128"/>
                  <a:ea typeface="ＭＳ ゴシック" panose="020B0609070205080204" pitchFamily="49" charset="-128"/>
                </a:rPr>
                <a:t>無線</a:t>
              </a:r>
              <a:r>
                <a:rPr lang="ja-JP" altLang="en-US" sz="1050" dirty="0">
                  <a:solidFill>
                    <a:prstClr val="black"/>
                  </a:solidFill>
                  <a:latin typeface="ＭＳ ゴシック" panose="020B0609070205080204" pitchFamily="49" charset="-128"/>
                  <a:ea typeface="ＭＳ ゴシック" panose="020B0609070205080204" pitchFamily="49" charset="-128"/>
                </a:rPr>
                <a:t>通信事業者</a:t>
              </a:r>
              <a:endParaRPr lang="en-US" altLang="ja-JP" sz="1050" dirty="0">
                <a:solidFill>
                  <a:prstClr val="black"/>
                </a:solidFill>
                <a:latin typeface="ＭＳ ゴシック" panose="020B0609070205080204" pitchFamily="49" charset="-128"/>
                <a:ea typeface="ＭＳ ゴシック" panose="020B0609070205080204" pitchFamily="49" charset="-128"/>
              </a:endParaRPr>
            </a:p>
            <a:p>
              <a:pPr algn="ctr" defTabSz="914400">
                <a:lnSpc>
                  <a:spcPts val="1200"/>
                </a:lnSpc>
              </a:pPr>
              <a:r>
                <a:rPr lang="ja-JP" altLang="en-US" sz="1050" dirty="0">
                  <a:solidFill>
                    <a:prstClr val="black"/>
                  </a:solidFill>
                  <a:latin typeface="ＭＳ ゴシック" panose="020B0609070205080204" pitchFamily="49" charset="-128"/>
                  <a:ea typeface="ＭＳ ゴシック" panose="020B0609070205080204" pitchFamily="49" charset="-128"/>
                </a:rPr>
                <a:t>１</a:t>
              </a:r>
              <a:r>
                <a:rPr lang="en-US" altLang="ja-JP" sz="1050" dirty="0">
                  <a:solidFill>
                    <a:prstClr val="black"/>
                  </a:solidFill>
                  <a:latin typeface="ＭＳ ゴシック" panose="020B0609070205080204" pitchFamily="49" charset="-128"/>
                  <a:ea typeface="ＭＳ ゴシック" panose="020B0609070205080204" pitchFamily="49" charset="-128"/>
                </a:rPr>
                <a:t>/</a:t>
              </a:r>
              <a:r>
                <a:rPr lang="ja-JP" altLang="en-US" sz="1050" dirty="0">
                  <a:solidFill>
                    <a:prstClr val="black"/>
                  </a:solidFill>
                  <a:latin typeface="ＭＳ ゴシック" panose="020B0609070205080204" pitchFamily="49" charset="-128"/>
                  <a:ea typeface="ＭＳ ゴシック" panose="020B0609070205080204" pitchFamily="49" charset="-128"/>
                </a:rPr>
                <a:t>３　　　　　    　</a:t>
              </a:r>
            </a:p>
          </p:txBody>
        </p:sp>
        <p:sp>
          <p:nvSpPr>
            <p:cNvPr id="79" name="Rectangle 13"/>
            <p:cNvSpPr>
              <a:spLocks noChangeArrowheads="1"/>
            </p:cNvSpPr>
            <p:nvPr/>
          </p:nvSpPr>
          <p:spPr bwMode="auto">
            <a:xfrm>
              <a:off x="5315292" y="3635698"/>
              <a:ext cx="1261761" cy="363281"/>
            </a:xfrm>
            <a:prstGeom prst="rect">
              <a:avLst/>
            </a:prstGeom>
            <a:solidFill>
              <a:srgbClr val="FFFF99"/>
            </a:solidFill>
            <a:ln w="9525">
              <a:solidFill>
                <a:srgbClr val="000000"/>
              </a:solidFill>
              <a:miter lim="800000"/>
              <a:headEnd/>
              <a:tailEnd/>
            </a:ln>
          </p:spPr>
          <p:txBody>
            <a:bodyPr lIns="74295" tIns="8890" rIns="74295" bIns="8890" anchor="ctr"/>
            <a:lstStyle/>
            <a:p>
              <a:pPr algn="ctr" defTabSz="914400"/>
              <a:r>
                <a:rPr lang="ja-JP" altLang="en-US" sz="1050" dirty="0">
                  <a:solidFill>
                    <a:prstClr val="black"/>
                  </a:solidFill>
                  <a:latin typeface="ＭＳ ゴシック" pitchFamily="49" charset="-128"/>
                  <a:ea typeface="ＭＳ ゴシック" pitchFamily="49" charset="-128"/>
                  <a:cs typeface="Times New Roman" pitchFamily="18" charset="0"/>
                </a:rPr>
                <a:t>国</a:t>
              </a:r>
            </a:p>
            <a:p>
              <a:pPr algn="ctr" defTabSz="914400"/>
              <a:r>
                <a:rPr lang="ja-JP" altLang="en-US" sz="1050" dirty="0">
                  <a:solidFill>
                    <a:prstClr val="black"/>
                  </a:solidFill>
                  <a:latin typeface="ＭＳ ゴシック" pitchFamily="49" charset="-128"/>
                  <a:ea typeface="ＭＳ ゴシック" pitchFamily="49" charset="-128"/>
                  <a:cs typeface="Times New Roman" pitchFamily="18" charset="0"/>
                </a:rPr>
                <a:t>１</a:t>
              </a:r>
              <a:r>
                <a:rPr lang="en-US" altLang="ja-JP" sz="1050" dirty="0">
                  <a:solidFill>
                    <a:prstClr val="black"/>
                  </a:solidFill>
                  <a:latin typeface="ＭＳ ゴシック" pitchFamily="49" charset="-128"/>
                  <a:ea typeface="ＭＳ ゴシック" pitchFamily="49" charset="-128"/>
                  <a:cs typeface="Times New Roman" pitchFamily="18" charset="0"/>
                </a:rPr>
                <a:t>/</a:t>
              </a:r>
              <a:r>
                <a:rPr lang="ja-JP" altLang="en-US" sz="1050" dirty="0">
                  <a:solidFill>
                    <a:prstClr val="black"/>
                  </a:solidFill>
                  <a:latin typeface="ＭＳ ゴシック" pitchFamily="49" charset="-128"/>
                  <a:ea typeface="ＭＳ ゴシック" pitchFamily="49" charset="-128"/>
                  <a:cs typeface="Times New Roman" pitchFamily="18" charset="0"/>
                </a:rPr>
                <a:t>２</a:t>
              </a:r>
              <a:endParaRPr lang="ja-JP" altLang="en-US" sz="1050" dirty="0">
                <a:solidFill>
                  <a:prstClr val="black"/>
                </a:solidFill>
                <a:ea typeface="ＭＳ ゴシック" pitchFamily="49" charset="-128"/>
                <a:cs typeface="Times New Roman" pitchFamily="18" charset="0"/>
              </a:endParaRPr>
            </a:p>
          </p:txBody>
        </p:sp>
        <p:sp>
          <p:nvSpPr>
            <p:cNvPr id="80" name="Rectangle 13"/>
            <p:cNvSpPr>
              <a:spLocks noChangeArrowheads="1"/>
            </p:cNvSpPr>
            <p:nvPr/>
          </p:nvSpPr>
          <p:spPr bwMode="auto">
            <a:xfrm>
              <a:off x="5315292" y="4235773"/>
              <a:ext cx="1613490" cy="357691"/>
            </a:xfrm>
            <a:prstGeom prst="rect">
              <a:avLst/>
            </a:prstGeom>
            <a:solidFill>
              <a:srgbClr val="FFFF99"/>
            </a:solidFill>
            <a:ln w="9525">
              <a:solidFill>
                <a:srgbClr val="000000"/>
              </a:solidFill>
              <a:miter lim="800000"/>
              <a:headEnd/>
              <a:tailEnd/>
            </a:ln>
          </p:spPr>
          <p:txBody>
            <a:bodyPr lIns="74295" tIns="8890" rIns="74295" bIns="8890" anchor="ctr"/>
            <a:lstStyle/>
            <a:p>
              <a:pPr algn="ctr" defTabSz="914400"/>
              <a:r>
                <a:rPr lang="ja-JP" altLang="en-US" sz="1050" dirty="0">
                  <a:solidFill>
                    <a:prstClr val="black"/>
                  </a:solidFill>
                  <a:latin typeface="ＭＳ ゴシック" pitchFamily="49" charset="-128"/>
                  <a:ea typeface="ＭＳ ゴシック" pitchFamily="49" charset="-128"/>
                  <a:cs typeface="Times New Roman" pitchFamily="18" charset="0"/>
                </a:rPr>
                <a:t>国</a:t>
              </a:r>
            </a:p>
            <a:p>
              <a:pPr algn="ctr" defTabSz="914400"/>
              <a:r>
                <a:rPr lang="ja-JP" altLang="en-US" sz="1050" dirty="0">
                  <a:solidFill>
                    <a:prstClr val="black"/>
                  </a:solidFill>
                  <a:latin typeface="ＭＳ ゴシック" pitchFamily="49" charset="-128"/>
                  <a:ea typeface="ＭＳ ゴシック" pitchFamily="49" charset="-128"/>
                  <a:cs typeface="Times New Roman" pitchFamily="18" charset="0"/>
                </a:rPr>
                <a:t>２</a:t>
              </a:r>
              <a:r>
                <a:rPr lang="en-US" altLang="ja-JP" sz="1050" dirty="0">
                  <a:solidFill>
                    <a:prstClr val="black"/>
                  </a:solidFill>
                  <a:latin typeface="ＭＳ ゴシック" pitchFamily="49" charset="-128"/>
                  <a:ea typeface="ＭＳ ゴシック" pitchFamily="49" charset="-128"/>
                  <a:cs typeface="Times New Roman" pitchFamily="18" charset="0"/>
                </a:rPr>
                <a:t>/</a:t>
              </a:r>
              <a:r>
                <a:rPr lang="ja-JP" altLang="en-US" sz="1050" dirty="0">
                  <a:solidFill>
                    <a:prstClr val="black"/>
                  </a:solidFill>
                  <a:latin typeface="ＭＳ ゴシック" pitchFamily="49" charset="-128"/>
                  <a:ea typeface="ＭＳ ゴシック" pitchFamily="49" charset="-128"/>
                  <a:cs typeface="Times New Roman" pitchFamily="18" charset="0"/>
                </a:rPr>
                <a:t>３</a:t>
              </a:r>
              <a:endParaRPr lang="ja-JP" altLang="en-US" sz="1050" dirty="0">
                <a:solidFill>
                  <a:prstClr val="black"/>
                </a:solidFill>
                <a:ea typeface="ＭＳ ゴシック" pitchFamily="49" charset="-128"/>
                <a:cs typeface="Times New Roman" pitchFamily="18" charset="0"/>
              </a:endParaRPr>
            </a:p>
          </p:txBody>
        </p:sp>
        <p:grpSp>
          <p:nvGrpSpPr>
            <p:cNvPr id="82" name="グループ化 81"/>
            <p:cNvGrpSpPr/>
            <p:nvPr/>
          </p:nvGrpSpPr>
          <p:grpSpPr>
            <a:xfrm>
              <a:off x="1630096" y="3645930"/>
              <a:ext cx="2664296" cy="936779"/>
              <a:chOff x="3871196" y="4563317"/>
              <a:chExt cx="2954012" cy="936779"/>
            </a:xfrm>
          </p:grpSpPr>
          <p:sp>
            <p:nvSpPr>
              <p:cNvPr id="83" name="Rectangle 56"/>
              <p:cNvSpPr>
                <a:spLocks noChangeArrowheads="1"/>
              </p:cNvSpPr>
              <p:nvPr/>
            </p:nvSpPr>
            <p:spPr bwMode="auto">
              <a:xfrm>
                <a:off x="5369183" y="4564998"/>
                <a:ext cx="1456025" cy="342900"/>
              </a:xfrm>
              <a:prstGeom prst="rect">
                <a:avLst/>
              </a:prstGeom>
              <a:solidFill>
                <a:srgbClr val="FFFFFF"/>
              </a:solidFill>
              <a:ln w="9525">
                <a:solidFill>
                  <a:srgbClr val="000000"/>
                </a:solidFill>
                <a:miter lim="800000"/>
                <a:headEnd/>
                <a:tailEnd/>
              </a:ln>
            </p:spPr>
            <p:txBody>
              <a:bodyPr lIns="0" tIns="8890" rIns="74295" bIns="8890" anchor="ctr" anchorCtr="0"/>
              <a:lstStyle/>
              <a:p>
                <a:pPr algn="ctr" defTabSz="914400">
                  <a:lnSpc>
                    <a:spcPts val="1200"/>
                  </a:lnSpc>
                </a:pPr>
                <a:r>
                  <a:rPr lang="ja-JP" altLang="en-US" sz="1050" dirty="0" smtClean="0">
                    <a:solidFill>
                      <a:prstClr val="black"/>
                    </a:solidFill>
                    <a:latin typeface="ＭＳ ゴシック" panose="020B0609070205080204" pitchFamily="49" charset="-128"/>
                    <a:ea typeface="ＭＳ ゴシック" panose="020B0609070205080204" pitchFamily="49" charset="-128"/>
                  </a:rPr>
                  <a:t>地方公共団体</a:t>
                </a:r>
                <a:endParaRPr lang="en-US" altLang="ja-JP" sz="1050" dirty="0" smtClean="0">
                  <a:solidFill>
                    <a:prstClr val="black"/>
                  </a:solidFill>
                  <a:latin typeface="ＭＳ ゴシック" panose="020B0609070205080204" pitchFamily="49" charset="-128"/>
                  <a:ea typeface="ＭＳ ゴシック" panose="020B0609070205080204" pitchFamily="49" charset="-128"/>
                </a:endParaRPr>
              </a:p>
              <a:p>
                <a:pPr algn="ctr" defTabSz="914400">
                  <a:lnSpc>
                    <a:spcPts val="1200"/>
                  </a:lnSpc>
                </a:pPr>
                <a:r>
                  <a:rPr lang="ja-JP" altLang="en-US" sz="1050" dirty="0" smtClean="0">
                    <a:solidFill>
                      <a:prstClr val="black"/>
                    </a:solidFill>
                    <a:latin typeface="ＭＳ ゴシック" panose="020B0609070205080204" pitchFamily="49" charset="-128"/>
                    <a:ea typeface="ＭＳ ゴシック" panose="020B0609070205080204" pitchFamily="49" charset="-128"/>
                  </a:rPr>
                  <a:t>１</a:t>
                </a:r>
                <a:r>
                  <a:rPr lang="en-US" altLang="ja-JP" sz="1050" dirty="0">
                    <a:solidFill>
                      <a:prstClr val="black"/>
                    </a:solidFill>
                    <a:latin typeface="ＭＳ ゴシック" panose="020B0609070205080204" pitchFamily="49" charset="-128"/>
                    <a:ea typeface="ＭＳ ゴシック" panose="020B0609070205080204" pitchFamily="49" charset="-128"/>
                  </a:rPr>
                  <a:t>/</a:t>
                </a:r>
                <a:r>
                  <a:rPr lang="ja-JP" altLang="en-US" sz="1050" dirty="0">
                    <a:solidFill>
                      <a:prstClr val="black"/>
                    </a:solidFill>
                    <a:latin typeface="ＭＳ ゴシック" panose="020B0609070205080204" pitchFamily="49" charset="-128"/>
                    <a:ea typeface="ＭＳ ゴシック" panose="020B0609070205080204" pitchFamily="49" charset="-128"/>
                  </a:rPr>
                  <a:t>２　　　　</a:t>
                </a:r>
                <a:r>
                  <a:rPr lang="ja-JP" altLang="en-US" sz="1050" dirty="0">
                    <a:solidFill>
                      <a:prstClr val="black"/>
                    </a:solidFill>
                  </a:rPr>
                  <a:t>　</a:t>
                </a:r>
                <a:r>
                  <a:rPr lang="ja-JP" altLang="en-US" sz="1200" dirty="0">
                    <a:solidFill>
                      <a:prstClr val="black"/>
                    </a:solidFill>
                  </a:rPr>
                  <a:t>    </a:t>
                </a:r>
                <a:r>
                  <a:rPr lang="ja-JP" altLang="en-US" sz="1050" dirty="0">
                    <a:solidFill>
                      <a:prstClr val="black"/>
                    </a:solidFill>
                  </a:rPr>
                  <a:t>　</a:t>
                </a:r>
              </a:p>
            </p:txBody>
          </p:sp>
          <p:sp>
            <p:nvSpPr>
              <p:cNvPr id="84" name="Rectangle 13"/>
              <p:cNvSpPr>
                <a:spLocks noChangeArrowheads="1"/>
              </p:cNvSpPr>
              <p:nvPr/>
            </p:nvSpPr>
            <p:spPr bwMode="auto">
              <a:xfrm>
                <a:off x="3871196" y="4563317"/>
                <a:ext cx="1499374" cy="344582"/>
              </a:xfrm>
              <a:prstGeom prst="rect">
                <a:avLst/>
              </a:prstGeom>
              <a:solidFill>
                <a:srgbClr val="FFFF99"/>
              </a:solidFill>
              <a:ln w="9525">
                <a:solidFill>
                  <a:srgbClr val="000000"/>
                </a:solidFill>
                <a:miter lim="800000"/>
                <a:headEnd/>
                <a:tailEnd/>
              </a:ln>
            </p:spPr>
            <p:txBody>
              <a:bodyPr lIns="74295" tIns="8890" rIns="74295" bIns="8890"/>
              <a:lstStyle/>
              <a:p>
                <a:pPr algn="ctr" defTabSz="914400"/>
                <a:r>
                  <a:rPr lang="ja-JP" altLang="en-US" sz="1050" dirty="0">
                    <a:solidFill>
                      <a:prstClr val="black"/>
                    </a:solidFill>
                    <a:latin typeface="ＭＳ ゴシック" pitchFamily="49" charset="-128"/>
                    <a:ea typeface="ＭＳ ゴシック" pitchFamily="49" charset="-128"/>
                    <a:cs typeface="Times New Roman" pitchFamily="18" charset="0"/>
                  </a:rPr>
                  <a:t>国</a:t>
                </a:r>
              </a:p>
              <a:p>
                <a:pPr algn="ctr" defTabSz="914400"/>
                <a:r>
                  <a:rPr lang="ja-JP" altLang="en-US" sz="1050" dirty="0">
                    <a:solidFill>
                      <a:prstClr val="black"/>
                    </a:solidFill>
                    <a:latin typeface="ＭＳ ゴシック" pitchFamily="49" charset="-128"/>
                    <a:ea typeface="ＭＳ ゴシック" pitchFamily="49" charset="-128"/>
                    <a:cs typeface="Times New Roman" pitchFamily="18" charset="0"/>
                  </a:rPr>
                  <a:t>１</a:t>
                </a:r>
                <a:r>
                  <a:rPr lang="en-US" altLang="ja-JP" sz="1050" dirty="0">
                    <a:solidFill>
                      <a:prstClr val="black"/>
                    </a:solidFill>
                    <a:latin typeface="ＭＳ ゴシック" pitchFamily="49" charset="-128"/>
                    <a:ea typeface="ＭＳ ゴシック" pitchFamily="49" charset="-128"/>
                    <a:cs typeface="Times New Roman" pitchFamily="18" charset="0"/>
                  </a:rPr>
                  <a:t>/</a:t>
                </a:r>
                <a:r>
                  <a:rPr lang="ja-JP" altLang="en-US" sz="1050" dirty="0">
                    <a:solidFill>
                      <a:prstClr val="black"/>
                    </a:solidFill>
                    <a:latin typeface="ＭＳ ゴシック" pitchFamily="49" charset="-128"/>
                    <a:ea typeface="ＭＳ ゴシック" pitchFamily="49" charset="-128"/>
                    <a:cs typeface="Times New Roman" pitchFamily="18" charset="0"/>
                  </a:rPr>
                  <a:t>２</a:t>
                </a:r>
                <a:endParaRPr lang="ja-JP" altLang="en-US" sz="1050" dirty="0">
                  <a:solidFill>
                    <a:prstClr val="black"/>
                  </a:solidFill>
                  <a:ea typeface="ＭＳ ゴシック" pitchFamily="49" charset="-128"/>
                  <a:cs typeface="Times New Roman" pitchFamily="18" charset="0"/>
                </a:endParaRPr>
              </a:p>
            </p:txBody>
          </p:sp>
          <p:sp>
            <p:nvSpPr>
              <p:cNvPr id="85" name="Rectangle 13"/>
              <p:cNvSpPr>
                <a:spLocks noChangeArrowheads="1"/>
              </p:cNvSpPr>
              <p:nvPr/>
            </p:nvSpPr>
            <p:spPr bwMode="auto">
              <a:xfrm>
                <a:off x="3871196" y="5157192"/>
                <a:ext cx="1930412" cy="342904"/>
              </a:xfrm>
              <a:prstGeom prst="rect">
                <a:avLst/>
              </a:prstGeom>
              <a:solidFill>
                <a:srgbClr val="FFFF99"/>
              </a:solidFill>
              <a:ln w="9525">
                <a:solidFill>
                  <a:srgbClr val="000000"/>
                </a:solidFill>
                <a:miter lim="800000"/>
                <a:headEnd/>
                <a:tailEnd/>
              </a:ln>
            </p:spPr>
            <p:txBody>
              <a:bodyPr lIns="74295" tIns="8890" rIns="74295" bIns="8890" anchor="ctr" anchorCtr="0"/>
              <a:lstStyle/>
              <a:p>
                <a:pPr algn="ctr" defTabSz="914400"/>
                <a:r>
                  <a:rPr lang="ja-JP" altLang="en-US" sz="1050" dirty="0">
                    <a:solidFill>
                      <a:prstClr val="black"/>
                    </a:solidFill>
                    <a:latin typeface="ＭＳ ゴシック" pitchFamily="49" charset="-128"/>
                    <a:ea typeface="ＭＳ ゴシック" pitchFamily="49" charset="-128"/>
                    <a:cs typeface="Times New Roman" pitchFamily="18" charset="0"/>
                  </a:rPr>
                  <a:t>国</a:t>
                </a:r>
              </a:p>
              <a:p>
                <a:pPr algn="ctr" defTabSz="914400"/>
                <a:r>
                  <a:rPr lang="ja-JP" altLang="en-US" sz="1050" dirty="0">
                    <a:solidFill>
                      <a:prstClr val="black"/>
                    </a:solidFill>
                    <a:latin typeface="ＭＳ ゴシック" pitchFamily="49" charset="-128"/>
                    <a:ea typeface="ＭＳ ゴシック" pitchFamily="49" charset="-128"/>
                    <a:cs typeface="Times New Roman" pitchFamily="18" charset="0"/>
                  </a:rPr>
                  <a:t>２</a:t>
                </a:r>
                <a:r>
                  <a:rPr lang="en-US" altLang="ja-JP" sz="1050" dirty="0">
                    <a:solidFill>
                      <a:prstClr val="black"/>
                    </a:solidFill>
                    <a:latin typeface="ＭＳ ゴシック" pitchFamily="49" charset="-128"/>
                    <a:ea typeface="ＭＳ ゴシック" pitchFamily="49" charset="-128"/>
                    <a:cs typeface="Times New Roman" pitchFamily="18" charset="0"/>
                  </a:rPr>
                  <a:t>/</a:t>
                </a:r>
                <a:r>
                  <a:rPr lang="ja-JP" altLang="en-US" sz="1050" dirty="0">
                    <a:solidFill>
                      <a:prstClr val="black"/>
                    </a:solidFill>
                    <a:latin typeface="ＭＳ ゴシック" pitchFamily="49" charset="-128"/>
                    <a:ea typeface="ＭＳ ゴシック" pitchFamily="49" charset="-128"/>
                    <a:cs typeface="Times New Roman" pitchFamily="18" charset="0"/>
                  </a:rPr>
                  <a:t>３</a:t>
                </a:r>
                <a:endParaRPr lang="ja-JP" altLang="en-US" sz="1050" dirty="0">
                  <a:solidFill>
                    <a:prstClr val="black"/>
                  </a:solidFill>
                  <a:ea typeface="ＭＳ ゴシック" pitchFamily="49" charset="-128"/>
                  <a:cs typeface="Times New Roman" pitchFamily="18" charset="0"/>
                </a:endParaRPr>
              </a:p>
            </p:txBody>
          </p:sp>
          <p:sp>
            <p:nvSpPr>
              <p:cNvPr id="86" name="Rectangle 16"/>
              <p:cNvSpPr>
                <a:spLocks noChangeArrowheads="1"/>
              </p:cNvSpPr>
              <p:nvPr/>
            </p:nvSpPr>
            <p:spPr bwMode="auto">
              <a:xfrm>
                <a:off x="5800317" y="5157192"/>
                <a:ext cx="1021764" cy="342904"/>
              </a:xfrm>
              <a:prstGeom prst="rect">
                <a:avLst/>
              </a:prstGeom>
              <a:solidFill>
                <a:schemeClr val="bg1"/>
              </a:solidFill>
              <a:ln w="9525">
                <a:solidFill>
                  <a:srgbClr val="000000"/>
                </a:solidFill>
                <a:miter lim="800000"/>
                <a:headEnd/>
                <a:tailEnd/>
              </a:ln>
            </p:spPr>
            <p:txBody>
              <a:bodyPr lIns="0" tIns="8890" rIns="74295" bIns="8890" anchor="ctr"/>
              <a:lstStyle/>
              <a:p>
                <a:pPr indent="139700" algn="ctr" defTabSz="914400"/>
                <a:r>
                  <a:rPr lang="ja-JP" altLang="en-US" sz="1050" dirty="0" smtClean="0">
                    <a:solidFill>
                      <a:prstClr val="black"/>
                    </a:solidFill>
                    <a:latin typeface="ＭＳ ゴシック" pitchFamily="49" charset="-128"/>
                    <a:ea typeface="ＭＳ ゴシック" pitchFamily="49" charset="-128"/>
                    <a:cs typeface="Times New Roman" pitchFamily="18" charset="0"/>
                  </a:rPr>
                  <a:t>離島市町村</a:t>
                </a:r>
                <a:endParaRPr lang="en-US" altLang="ja-JP" sz="1000" dirty="0">
                  <a:solidFill>
                    <a:prstClr val="black"/>
                  </a:solidFill>
                  <a:latin typeface="ＭＳ ゴシック" pitchFamily="49" charset="-128"/>
                  <a:ea typeface="ＭＳ ゴシック" pitchFamily="49" charset="-128"/>
                  <a:cs typeface="Times New Roman" pitchFamily="18" charset="0"/>
                </a:endParaRPr>
              </a:p>
              <a:p>
                <a:pPr indent="139700" algn="ctr" defTabSz="914400"/>
                <a:r>
                  <a:rPr lang="ja-JP" altLang="en-US" sz="1050" dirty="0">
                    <a:solidFill>
                      <a:prstClr val="black"/>
                    </a:solidFill>
                    <a:latin typeface="ＭＳ ゴシック" pitchFamily="49" charset="-128"/>
                    <a:ea typeface="ＭＳ ゴシック" pitchFamily="49" charset="-128"/>
                    <a:cs typeface="Times New Roman" pitchFamily="18" charset="0"/>
                  </a:rPr>
                  <a:t>１</a:t>
                </a:r>
                <a:r>
                  <a:rPr lang="en-US" altLang="ja-JP" sz="1050" dirty="0" smtClean="0">
                    <a:solidFill>
                      <a:prstClr val="black"/>
                    </a:solidFill>
                    <a:latin typeface="ＭＳ ゴシック" pitchFamily="49" charset="-128"/>
                    <a:ea typeface="ＭＳ ゴシック" pitchFamily="49" charset="-128"/>
                    <a:cs typeface="Times New Roman" pitchFamily="18" charset="0"/>
                  </a:rPr>
                  <a:t>/</a:t>
                </a:r>
                <a:r>
                  <a:rPr lang="ja-JP" altLang="en-US" sz="1050" dirty="0">
                    <a:solidFill>
                      <a:prstClr val="black"/>
                    </a:solidFill>
                    <a:latin typeface="ＭＳ ゴシック" pitchFamily="49" charset="-128"/>
                    <a:ea typeface="ＭＳ ゴシック" pitchFamily="49" charset="-128"/>
                    <a:cs typeface="Times New Roman" pitchFamily="18" charset="0"/>
                  </a:rPr>
                  <a:t>３</a:t>
                </a:r>
                <a:endParaRPr lang="ja-JP" altLang="en-US" sz="1050" dirty="0">
                  <a:solidFill>
                    <a:prstClr val="black"/>
                  </a:solidFill>
                  <a:ea typeface="ＭＳ ゴシック" pitchFamily="49" charset="-128"/>
                  <a:cs typeface="Times New Roman" pitchFamily="18" charset="0"/>
                </a:endParaRPr>
              </a:p>
            </p:txBody>
          </p:sp>
        </p:grpSp>
        <p:sp>
          <p:nvSpPr>
            <p:cNvPr id="88" name="Text Box 50"/>
            <p:cNvSpPr txBox="1">
              <a:spLocks noChangeArrowheads="1"/>
            </p:cNvSpPr>
            <p:nvPr/>
          </p:nvSpPr>
          <p:spPr bwMode="auto">
            <a:xfrm>
              <a:off x="1547455" y="4023781"/>
              <a:ext cx="1413112"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defTabSz="914400" eaLnBrk="1" hangingPunct="1"/>
              <a:r>
                <a:rPr lang="en-US" altLang="ja-JP" sz="1050" dirty="0" smtClean="0">
                  <a:solidFill>
                    <a:prstClr val="black"/>
                  </a:solidFill>
                </a:rPr>
                <a:t>【</a:t>
              </a:r>
              <a:r>
                <a:rPr lang="ja-JP" altLang="en-US" sz="1050" dirty="0">
                  <a:solidFill>
                    <a:prstClr val="black"/>
                  </a:solidFill>
                  <a:latin typeface="ＭＳ 明朝" pitchFamily="17" charset="-128"/>
                  <a:ea typeface="ＭＳ 明朝" pitchFamily="17" charset="-128"/>
                </a:rPr>
                <a:t>離島市町村</a:t>
              </a:r>
              <a:r>
                <a:rPr lang="en-US" altLang="ja-JP" sz="1050" dirty="0" smtClean="0">
                  <a:solidFill>
                    <a:prstClr val="black"/>
                  </a:solidFill>
                </a:rPr>
                <a:t>】</a:t>
              </a:r>
              <a:endParaRPr lang="en-US" altLang="ja-JP" sz="1050" dirty="0">
                <a:solidFill>
                  <a:prstClr val="black"/>
                </a:solidFill>
              </a:endParaRPr>
            </a:p>
          </p:txBody>
        </p:sp>
        <p:sp>
          <p:nvSpPr>
            <p:cNvPr id="89" name="Text Box 50"/>
            <p:cNvSpPr txBox="1">
              <a:spLocks noChangeArrowheads="1"/>
            </p:cNvSpPr>
            <p:nvPr/>
          </p:nvSpPr>
          <p:spPr bwMode="auto">
            <a:xfrm>
              <a:off x="1553236" y="3447718"/>
              <a:ext cx="2401719"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defTabSz="914400" eaLnBrk="1" hangingPunct="1"/>
              <a:r>
                <a:rPr lang="en-US" altLang="ja-JP" sz="1050" dirty="0" smtClean="0">
                  <a:solidFill>
                    <a:prstClr val="black"/>
                  </a:solidFill>
                </a:rPr>
                <a:t>【</a:t>
              </a:r>
              <a:r>
                <a:rPr lang="ja-JP" altLang="en-US" sz="1050" dirty="0">
                  <a:solidFill>
                    <a:prstClr val="black"/>
                  </a:solidFill>
                  <a:latin typeface="ＭＳ 明朝" pitchFamily="17" charset="-128"/>
                  <a:ea typeface="ＭＳ 明朝" pitchFamily="17" charset="-128"/>
                </a:rPr>
                <a:t>地方公共</a:t>
              </a:r>
              <a:r>
                <a:rPr lang="ja-JP" altLang="en-US" sz="1050" dirty="0" smtClean="0">
                  <a:solidFill>
                    <a:prstClr val="black"/>
                  </a:solidFill>
                  <a:latin typeface="ＭＳ 明朝" pitchFamily="17" charset="-128"/>
                  <a:ea typeface="ＭＳ 明朝" pitchFamily="17" charset="-128"/>
                </a:rPr>
                <a:t>団体（離島市町村を除く）</a:t>
              </a:r>
              <a:r>
                <a:rPr lang="en-US" altLang="ja-JP" sz="1050" dirty="0" smtClean="0">
                  <a:solidFill>
                    <a:prstClr val="black"/>
                  </a:solidFill>
                </a:rPr>
                <a:t>】</a:t>
              </a:r>
              <a:endParaRPr lang="en-US" altLang="ja-JP" sz="1050" dirty="0">
                <a:solidFill>
                  <a:prstClr val="black"/>
                </a:solidFill>
              </a:endParaRPr>
            </a:p>
          </p:txBody>
        </p:sp>
      </p:grpSp>
      <p:sp>
        <p:nvSpPr>
          <p:cNvPr id="58" name="正方形/長方形 57"/>
          <p:cNvSpPr/>
          <p:nvPr/>
        </p:nvSpPr>
        <p:spPr>
          <a:xfrm>
            <a:off x="9705528" y="6575693"/>
            <a:ext cx="154067" cy="2498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60" name="テキスト ボックス 59"/>
          <p:cNvSpPr txBox="1">
            <a:spLocks noChangeArrowheads="1"/>
          </p:cNvSpPr>
          <p:nvPr/>
        </p:nvSpPr>
        <p:spPr bwMode="auto">
          <a:xfrm>
            <a:off x="9345488" y="25481"/>
            <a:ext cx="527978" cy="307175"/>
          </a:xfrm>
          <a:prstGeom prst="rect">
            <a:avLst/>
          </a:prstGeom>
          <a:noFill/>
          <a:ln w="9525">
            <a:solidFill>
              <a:sysClr val="windowText" lastClr="000000"/>
            </a:solidFill>
            <a:miter lim="800000"/>
            <a:headEnd/>
            <a:tailEnd/>
          </a:ln>
          <a:extLst>
            <a:ext uri="{909E8E84-426E-40DD-AFC4-6F175D3DCCD1}">
              <a14:hiddenFill xmlns:a14="http://schemas.microsoft.com/office/drawing/2010/main">
                <a:solidFill>
                  <a:srgbClr val="FFFFFF"/>
                </a:solidFill>
              </a14:hiddenFill>
            </a:ext>
          </a:extLst>
        </p:spPr>
        <p:txBody>
          <a:bodyPr lIns="90845" tIns="45422" rIns="90845" bIns="45422">
            <a:spAutoFit/>
          </a:bodyP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ctr" defTabSz="914400" eaLnBrk="1" hangingPunct="1">
              <a:spcBef>
                <a:spcPct val="0"/>
              </a:spcBef>
              <a:defRPr/>
            </a:pPr>
            <a:r>
              <a:rPr lang="en-US" altLang="ja-JP" sz="1400" kern="0" dirty="0">
                <a:solidFill>
                  <a:srgbClr val="000000"/>
                </a:solidFill>
              </a:rPr>
              <a:t>5</a:t>
            </a:r>
            <a:endParaRPr lang="ja-JP" altLang="en-US" sz="1400" kern="0" dirty="0">
              <a:solidFill>
                <a:srgbClr val="000000"/>
              </a:solidFill>
            </a:endParaRPr>
          </a:p>
        </p:txBody>
      </p:sp>
      <p:sp>
        <p:nvSpPr>
          <p:cNvPr id="61" name="円/楕円 60"/>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37</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4369840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3" y="-27384"/>
            <a:ext cx="9905999" cy="4543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tx1"/>
                </a:solidFill>
                <a:latin typeface="+mj-lt"/>
                <a:ea typeface="+mj-ea"/>
                <a:cs typeface="+mj-cs"/>
              </a:defRPr>
            </a:lvl1pPr>
          </a:lstStyle>
          <a:p>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（参考）これまでの交付決定実績</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rPr>
              <a:t>①</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（平成</a:t>
            </a:r>
            <a:r>
              <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rPr>
              <a:t>23</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年度～平成</a:t>
            </a:r>
            <a:r>
              <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rPr>
              <a:t>26</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年度）</a:t>
            </a:r>
            <a:endPar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5069" y="548684"/>
            <a:ext cx="4560864" cy="584775"/>
          </a:xfrm>
          <a:prstGeom prst="rect">
            <a:avLst/>
          </a:prstGeom>
          <a:noFill/>
        </p:spPr>
        <p:txBody>
          <a:bodyPr wrap="none" rtlCol="0">
            <a:spAutoFit/>
          </a:bodyPr>
          <a:lstStyle/>
          <a:p>
            <a:pPr defTabSz="914400"/>
            <a:r>
              <a:rPr lang="ja-JP" altLang="en-US" sz="1600" dirty="0" smtClean="0">
                <a:solidFill>
                  <a:prstClr val="black"/>
                </a:solidFill>
                <a:latin typeface="ＭＳ Ｐゴシック"/>
              </a:rPr>
              <a:t>　　平成</a:t>
            </a:r>
            <a:r>
              <a:rPr lang="en-US" altLang="ja-JP" sz="1600" dirty="0">
                <a:solidFill>
                  <a:prstClr val="black"/>
                </a:solidFill>
                <a:latin typeface="ＭＳ Ｐゴシック"/>
              </a:rPr>
              <a:t>23</a:t>
            </a:r>
            <a:r>
              <a:rPr lang="ja-JP" altLang="en-US" sz="1600" dirty="0" smtClean="0">
                <a:solidFill>
                  <a:prstClr val="black"/>
                </a:solidFill>
                <a:latin typeface="ＭＳ Ｐゴシック"/>
              </a:rPr>
              <a:t>年度</a:t>
            </a:r>
            <a:r>
              <a:rPr lang="ja-JP" altLang="en-US" sz="1600" dirty="0">
                <a:solidFill>
                  <a:prstClr val="black"/>
                </a:solidFill>
                <a:latin typeface="ＭＳ Ｐゴシック"/>
              </a:rPr>
              <a:t>（情報通信利用環境整備推進事業）</a:t>
            </a:r>
            <a:endParaRPr lang="en-US" altLang="ja-JP" sz="1600" dirty="0">
              <a:solidFill>
                <a:prstClr val="black"/>
              </a:solidFill>
              <a:latin typeface="ＭＳ Ｐゴシック"/>
            </a:endParaRPr>
          </a:p>
          <a:p>
            <a:pPr defTabSz="914400"/>
            <a:endParaRPr lang="en-US" altLang="ja-JP" sz="1600" dirty="0" smtClean="0">
              <a:solidFill>
                <a:prstClr val="black"/>
              </a:solidFill>
              <a:latin typeface="ＭＳ Ｐゴシック"/>
            </a:endParaRPr>
          </a:p>
        </p:txBody>
      </p:sp>
      <p:sp>
        <p:nvSpPr>
          <p:cNvPr id="12" name="角丸四角形 11"/>
          <p:cNvSpPr/>
          <p:nvPr/>
        </p:nvSpPr>
        <p:spPr>
          <a:xfrm>
            <a:off x="242809" y="864662"/>
            <a:ext cx="5538615" cy="251619"/>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defTabSz="914400">
              <a:defRPr/>
            </a:pPr>
            <a:r>
              <a:rPr lang="ja-JP" altLang="en-US" sz="1100" dirty="0">
                <a:solidFill>
                  <a:prstClr val="black"/>
                </a:solidFill>
                <a:latin typeface="ＭＳ Ｐゴシック"/>
              </a:rPr>
              <a:t>　</a:t>
            </a:r>
            <a:r>
              <a:rPr lang="ja-JP" altLang="en-US" sz="1100" dirty="0" smtClean="0">
                <a:solidFill>
                  <a:prstClr val="black"/>
                </a:solidFill>
                <a:latin typeface="ＭＳ Ｐゴシック"/>
              </a:rPr>
              <a:t> ●　６市町、交付決定額 １，５００百万円　</a:t>
            </a:r>
            <a:r>
              <a:rPr lang="ja-JP" altLang="en-US" sz="1100" dirty="0">
                <a:solidFill>
                  <a:prstClr val="black"/>
                </a:solidFill>
                <a:latin typeface="ＭＳ Ｐゴシック"/>
              </a:rPr>
              <a:t>（予算</a:t>
            </a:r>
            <a:r>
              <a:rPr lang="ja-JP" altLang="en-US" sz="1100" dirty="0" smtClean="0">
                <a:solidFill>
                  <a:prstClr val="black"/>
                </a:solidFill>
                <a:latin typeface="ＭＳ Ｐゴシック"/>
              </a:rPr>
              <a:t>額</a:t>
            </a:r>
            <a:r>
              <a:rPr lang="ja-JP" altLang="en-US" sz="1100" dirty="0">
                <a:solidFill>
                  <a:prstClr val="black"/>
                </a:solidFill>
                <a:latin typeface="ＭＳ Ｐゴシック"/>
              </a:rPr>
              <a:t> </a:t>
            </a:r>
            <a:r>
              <a:rPr lang="ja-JP" altLang="en-US" sz="1100" dirty="0" smtClean="0">
                <a:solidFill>
                  <a:prstClr val="black"/>
                </a:solidFill>
                <a:latin typeface="ＭＳ Ｐゴシック"/>
              </a:rPr>
              <a:t>２，４００百万円）</a:t>
            </a:r>
            <a:endParaRPr lang="en-US" altLang="ja-JP" sz="1100" dirty="0">
              <a:solidFill>
                <a:prstClr val="black"/>
              </a:solidFill>
              <a:latin typeface="ＭＳ Ｐゴシック"/>
            </a:endParaRPr>
          </a:p>
        </p:txBody>
      </p:sp>
      <p:graphicFrame>
        <p:nvGraphicFramePr>
          <p:cNvPr id="7" name="表 6"/>
          <p:cNvGraphicFramePr>
            <a:graphicFrameLocks noGrp="1"/>
          </p:cNvGraphicFramePr>
          <p:nvPr>
            <p:extLst>
              <p:ext uri="{D42A27DB-BD31-4B8C-83A1-F6EECF244321}">
                <p14:modId xmlns:p14="http://schemas.microsoft.com/office/powerpoint/2010/main" val="1750623563"/>
              </p:ext>
            </p:extLst>
          </p:nvPr>
        </p:nvGraphicFramePr>
        <p:xfrm>
          <a:off x="375024" y="1124745"/>
          <a:ext cx="4256904" cy="2186940"/>
        </p:xfrm>
        <a:graphic>
          <a:graphicData uri="http://schemas.openxmlformats.org/drawingml/2006/table">
            <a:tbl>
              <a:tblPr firstRow="1" bandRow="1">
                <a:tableStyleId>{10A1B5D5-9B99-4C35-A422-299274C87663}</a:tableStyleId>
              </a:tblPr>
              <a:tblGrid>
                <a:gridCol w="675297"/>
                <a:gridCol w="962339"/>
                <a:gridCol w="790583"/>
                <a:gridCol w="854701"/>
                <a:gridCol w="973984"/>
              </a:tblGrid>
              <a:tr h="0">
                <a:tc>
                  <a:txBody>
                    <a:bodyPr/>
                    <a:lstStyle/>
                    <a:p>
                      <a:pPr algn="ctr"/>
                      <a:r>
                        <a:rPr kumimoji="1" lang="ja-JP" altLang="en-US" sz="1100" b="0" dirty="0" smtClean="0">
                          <a:solidFill>
                            <a:sysClr val="windowText" lastClr="000000"/>
                          </a:solidFill>
                          <a:latin typeface="+mj-ea"/>
                          <a:ea typeface="+mj-ea"/>
                        </a:rPr>
                        <a:t>県名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市町村名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整備対象</a:t>
                      </a:r>
                      <a:endParaRPr kumimoji="1" lang="en-US" altLang="ja-JP" sz="1100" b="0" dirty="0" smtClean="0">
                        <a:solidFill>
                          <a:sysClr val="windowText" lastClr="000000"/>
                        </a:solidFill>
                        <a:latin typeface="+mj-ea"/>
                        <a:ea typeface="+mj-ea"/>
                      </a:endParaRPr>
                    </a:p>
                    <a:p>
                      <a:pPr algn="ctr"/>
                      <a:r>
                        <a:rPr kumimoji="1" lang="ja-JP" altLang="en-US" sz="1100" b="0" dirty="0" smtClean="0">
                          <a:solidFill>
                            <a:sysClr val="windowText" lastClr="000000"/>
                          </a:solidFill>
                          <a:latin typeface="+mj-ea"/>
                          <a:ea typeface="+mj-ea"/>
                        </a:rPr>
                        <a:t>世帯数</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事業費 </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交付決定額</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smtClean="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青森県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板柳町</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1,317</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110</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37</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山形県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新庄市</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335</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44</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15</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滋賀県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甲賀市</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77</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9</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3</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島根県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西ノ島町</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1,636</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582</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194</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広島県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安芸高田市</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13,222</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3,035</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1,012</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高知県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東洋町</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1,620</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718</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239</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gridSpan="2">
                  <a:txBody>
                    <a:bodyPr/>
                    <a:lstStyle/>
                    <a:p>
                      <a:pPr algn="ctr"/>
                      <a:r>
                        <a:rPr kumimoji="1" lang="ja-JP" altLang="en-US" sz="1050" dirty="0" smtClean="0">
                          <a:latin typeface="+mj-ea"/>
                          <a:ea typeface="+mj-ea"/>
                        </a:rPr>
                        <a:t>合　　計</a:t>
                      </a:r>
                      <a:endParaRPr kumimoji="1" lang="ja-JP" altLang="en-US" sz="1050" b="1" dirty="0">
                        <a:solidFill>
                          <a:schemeClr val="bg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1400" dirty="0"/>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latin typeface="+mj-ea"/>
                          <a:ea typeface="+mj-ea"/>
                        </a:rPr>
                        <a:t>18,207</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4,498</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1,500</a:t>
                      </a:r>
                      <a:endParaRPr kumimoji="1" lang="ja-JP" altLang="en-US" sz="1050" baseline="300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8" name="テキスト ボックス 7"/>
          <p:cNvSpPr txBox="1"/>
          <p:nvPr/>
        </p:nvSpPr>
        <p:spPr>
          <a:xfrm>
            <a:off x="-17138" y="3515972"/>
            <a:ext cx="4560864" cy="338554"/>
          </a:xfrm>
          <a:prstGeom prst="rect">
            <a:avLst/>
          </a:prstGeom>
          <a:noFill/>
        </p:spPr>
        <p:txBody>
          <a:bodyPr wrap="none" rtlCol="0">
            <a:spAutoFit/>
          </a:bodyPr>
          <a:lstStyle/>
          <a:p>
            <a:pPr defTabSz="914400"/>
            <a:r>
              <a:rPr lang="ja-JP" altLang="en-US" sz="1600" dirty="0" smtClean="0">
                <a:solidFill>
                  <a:prstClr val="black"/>
                </a:solidFill>
                <a:latin typeface="ＭＳ Ｐゴシック"/>
              </a:rPr>
              <a:t>　　平成</a:t>
            </a:r>
            <a:r>
              <a:rPr lang="en-US" altLang="ja-JP" sz="1600" dirty="0">
                <a:solidFill>
                  <a:prstClr val="black"/>
                </a:solidFill>
                <a:latin typeface="ＭＳ Ｐゴシック"/>
              </a:rPr>
              <a:t>2</a:t>
            </a:r>
            <a:r>
              <a:rPr lang="en-US" altLang="ja-JP" sz="1600" dirty="0" smtClean="0">
                <a:solidFill>
                  <a:prstClr val="black"/>
                </a:solidFill>
                <a:latin typeface="ＭＳ Ｐゴシック"/>
              </a:rPr>
              <a:t>4</a:t>
            </a:r>
            <a:r>
              <a:rPr lang="ja-JP" altLang="en-US" sz="1600" dirty="0" smtClean="0">
                <a:solidFill>
                  <a:prstClr val="black"/>
                </a:solidFill>
                <a:latin typeface="ＭＳ Ｐゴシック"/>
              </a:rPr>
              <a:t>年度</a:t>
            </a:r>
            <a:r>
              <a:rPr lang="ja-JP" altLang="en-US" sz="1600" dirty="0">
                <a:solidFill>
                  <a:prstClr val="black"/>
                </a:solidFill>
                <a:latin typeface="ＭＳ Ｐゴシック"/>
              </a:rPr>
              <a:t>（情報通信利用環境整備推進事業</a:t>
            </a:r>
            <a:r>
              <a:rPr lang="ja-JP" altLang="en-US" sz="1600" dirty="0" smtClean="0">
                <a:solidFill>
                  <a:prstClr val="black"/>
                </a:solidFill>
                <a:latin typeface="ＭＳ Ｐゴシック"/>
              </a:rPr>
              <a:t>）</a:t>
            </a:r>
            <a:endParaRPr lang="en-US" altLang="ja-JP" sz="1600" dirty="0">
              <a:solidFill>
                <a:prstClr val="black"/>
              </a:solidFill>
              <a:latin typeface="ＭＳ Ｐゴシック"/>
            </a:endParaRPr>
          </a:p>
        </p:txBody>
      </p:sp>
      <p:sp>
        <p:nvSpPr>
          <p:cNvPr id="9" name="角丸四角形 8"/>
          <p:cNvSpPr/>
          <p:nvPr/>
        </p:nvSpPr>
        <p:spPr>
          <a:xfrm>
            <a:off x="241422" y="3779243"/>
            <a:ext cx="4499967" cy="251619"/>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defTabSz="914400">
              <a:defRPr/>
            </a:pPr>
            <a:r>
              <a:rPr lang="ja-JP" altLang="en-US" sz="1100" dirty="0">
                <a:solidFill>
                  <a:prstClr val="black"/>
                </a:solidFill>
                <a:latin typeface="ＭＳ Ｐゴシック"/>
              </a:rPr>
              <a:t>　</a:t>
            </a:r>
            <a:r>
              <a:rPr lang="ja-JP" altLang="en-US" sz="1100" dirty="0" smtClean="0">
                <a:solidFill>
                  <a:prstClr val="black"/>
                </a:solidFill>
                <a:latin typeface="ＭＳ Ｐゴシック"/>
              </a:rPr>
              <a:t> ●　８市町、交付決定額 １，０５２百万円　（予算額 １，９００百万円）</a:t>
            </a:r>
            <a:endParaRPr lang="en-US" altLang="ja-JP" sz="1100" dirty="0">
              <a:solidFill>
                <a:prstClr val="black"/>
              </a:solidFill>
              <a:latin typeface="ＭＳ Ｐゴシック"/>
            </a:endParaRPr>
          </a:p>
        </p:txBody>
      </p:sp>
      <p:graphicFrame>
        <p:nvGraphicFramePr>
          <p:cNvPr id="10" name="表 9"/>
          <p:cNvGraphicFramePr>
            <a:graphicFrameLocks noGrp="1"/>
          </p:cNvGraphicFramePr>
          <p:nvPr>
            <p:extLst>
              <p:ext uri="{D42A27DB-BD31-4B8C-83A1-F6EECF244321}">
                <p14:modId xmlns:p14="http://schemas.microsoft.com/office/powerpoint/2010/main" val="3612656362"/>
              </p:ext>
            </p:extLst>
          </p:nvPr>
        </p:nvGraphicFramePr>
        <p:xfrm>
          <a:off x="372904" y="4030857"/>
          <a:ext cx="4256904" cy="2689860"/>
        </p:xfrm>
        <a:graphic>
          <a:graphicData uri="http://schemas.openxmlformats.org/drawingml/2006/table">
            <a:tbl>
              <a:tblPr firstRow="1" bandRow="1">
                <a:tableStyleId>{10A1B5D5-9B99-4C35-A422-299274C87663}</a:tableStyleId>
              </a:tblPr>
              <a:tblGrid>
                <a:gridCol w="675297"/>
                <a:gridCol w="962339"/>
                <a:gridCol w="822642"/>
                <a:gridCol w="822642"/>
                <a:gridCol w="973984"/>
              </a:tblGrid>
              <a:tr h="327725">
                <a:tc>
                  <a:txBody>
                    <a:bodyPr/>
                    <a:lstStyle/>
                    <a:p>
                      <a:pPr algn="ctr"/>
                      <a:r>
                        <a:rPr kumimoji="1" lang="ja-JP" altLang="en-US" sz="1100" b="0" dirty="0" smtClean="0">
                          <a:solidFill>
                            <a:sysClr val="windowText" lastClr="000000"/>
                          </a:solidFill>
                          <a:latin typeface="+mj-ea"/>
                          <a:ea typeface="+mj-ea"/>
                        </a:rPr>
                        <a:t>県名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市町村名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整備対象</a:t>
                      </a:r>
                      <a:endParaRPr kumimoji="1" lang="en-US" altLang="ja-JP" sz="1100" b="0" dirty="0" smtClean="0">
                        <a:solidFill>
                          <a:sysClr val="windowText" lastClr="000000"/>
                        </a:solidFill>
                        <a:latin typeface="+mj-ea"/>
                        <a:ea typeface="+mj-ea"/>
                      </a:endParaRPr>
                    </a:p>
                    <a:p>
                      <a:pPr algn="ctr"/>
                      <a:r>
                        <a:rPr kumimoji="1" lang="ja-JP" altLang="en-US" sz="1100" b="0" dirty="0" smtClean="0">
                          <a:solidFill>
                            <a:sysClr val="windowText" lastClr="000000"/>
                          </a:solidFill>
                          <a:latin typeface="+mj-ea"/>
                          <a:ea typeface="+mj-ea"/>
                        </a:rPr>
                        <a:t>世帯数</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事業費 </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交付決定額</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smtClean="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n-ea"/>
                          <a:ea typeface="+mn-ea"/>
                        </a:rPr>
                        <a:t>北海道</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n-ea"/>
                          <a:ea typeface="+mn-ea"/>
                        </a:rPr>
                        <a:t>芽室町</a:t>
                      </a:r>
                      <a:r>
                        <a:rPr kumimoji="1" lang="en-US" altLang="ja-JP" sz="1050" dirty="0" smtClean="0">
                          <a:latin typeface="+mn-ea"/>
                          <a:ea typeface="+mn-ea"/>
                        </a:rPr>
                        <a:t>(1</a:t>
                      </a:r>
                      <a:r>
                        <a:rPr kumimoji="1" lang="ja-JP" altLang="en-US" sz="1050" dirty="0" smtClean="0">
                          <a:latin typeface="+mn-ea"/>
                          <a:ea typeface="+mn-ea"/>
                        </a:rPr>
                        <a:t>期</a:t>
                      </a:r>
                      <a:r>
                        <a:rPr kumimoji="1" lang="en-US" altLang="ja-JP" sz="1050" dirty="0" smtClean="0">
                          <a:latin typeface="+mn-ea"/>
                          <a:ea typeface="+mn-ea"/>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522</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137</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n-ea"/>
                          <a:ea typeface="+mn-ea"/>
                        </a:rPr>
                        <a:t>青森県</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n-ea"/>
                          <a:ea typeface="+mn-ea"/>
                        </a:rPr>
                        <a:t>中泊町</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2,150</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226</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75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n-ea"/>
                          <a:ea typeface="+mn-ea"/>
                        </a:rPr>
                        <a:t>青森県</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n-ea"/>
                          <a:ea typeface="+mn-ea"/>
                        </a:rPr>
                        <a:t>三戸町</a:t>
                      </a:r>
                      <a:endParaRPr kumimoji="1" lang="en-US" altLang="ja-JP" sz="1050" dirty="0" smtClean="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767</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237</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79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n-ea"/>
                          <a:ea typeface="+mn-ea"/>
                        </a:rPr>
                        <a:t>青森県</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n-ea"/>
                          <a:ea typeface="+mn-ea"/>
                        </a:rPr>
                        <a:t>階上町</a:t>
                      </a:r>
                      <a:endParaRPr kumimoji="1" lang="en-US" altLang="ja-JP" sz="1050" dirty="0" smtClean="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1,066</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95</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n-ea"/>
                          <a:ea typeface="+mn-ea"/>
                        </a:rPr>
                        <a:t>岩手県</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n-ea"/>
                          <a:ea typeface="+mn-ea"/>
                        </a:rPr>
                        <a:t>奥州市</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308</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247</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82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n-ea"/>
                          <a:ea typeface="+mn-ea"/>
                        </a:rPr>
                        <a:t>岩手県</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n-ea"/>
                          <a:ea typeface="+mn-ea"/>
                        </a:rPr>
                        <a:t>岩泉町</a:t>
                      </a:r>
                      <a:r>
                        <a:rPr kumimoji="1" lang="en-US" altLang="ja-JP" sz="1050" dirty="0" smtClean="0">
                          <a:latin typeface="+mn-ea"/>
                          <a:ea typeface="+mn-ea"/>
                        </a:rPr>
                        <a:t>(1</a:t>
                      </a:r>
                      <a:r>
                        <a:rPr kumimoji="1" lang="ja-JP" altLang="en-US" sz="1050" dirty="0" smtClean="0">
                          <a:latin typeface="+mn-ea"/>
                          <a:ea typeface="+mn-ea"/>
                        </a:rPr>
                        <a:t>期</a:t>
                      </a:r>
                      <a:r>
                        <a:rPr kumimoji="1" lang="en-US" altLang="ja-JP" sz="1050" dirty="0" smtClean="0">
                          <a:latin typeface="+mn-ea"/>
                          <a:ea typeface="+mn-ea"/>
                        </a:rPr>
                        <a: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3,618</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1,922</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641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n-ea"/>
                          <a:ea typeface="+mn-ea"/>
                        </a:rPr>
                        <a:t>山形県</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n-ea"/>
                          <a:ea typeface="+mn-ea"/>
                        </a:rPr>
                        <a:t>村山市</a:t>
                      </a:r>
                      <a:endParaRPr kumimoji="1" lang="en-US" altLang="ja-JP" sz="1050" dirty="0" smtClean="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968</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125</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n-ea"/>
                          <a:ea typeface="+mn-ea"/>
                        </a:rPr>
                        <a:t>山形県</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n-ea"/>
                          <a:ea typeface="+mn-ea"/>
                        </a:rPr>
                        <a:t>最上町</a:t>
                      </a:r>
                      <a:endParaRPr kumimoji="1" lang="en-US" altLang="ja-JP" sz="1050" dirty="0" smtClean="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1,365</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166</a:t>
                      </a:r>
                      <a:endParaRPr kumimoji="1"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n-ea"/>
                          <a:ea typeface="+mn-ea"/>
                        </a:rPr>
                        <a:t>55</a:t>
                      </a:r>
                      <a:endParaRPr kumimoji="1" lang="en-US" altLang="ja-JP"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gridSpan="2">
                  <a:txBody>
                    <a:bodyPr/>
                    <a:lstStyle/>
                    <a:p>
                      <a:pPr marL="0" algn="ctr" defTabSz="914400" rtl="0" eaLnBrk="1" latinLnBrk="0" hangingPunct="1"/>
                      <a:r>
                        <a:rPr kumimoji="1" lang="ja-JP" altLang="en-US" sz="1050" kern="1200" dirty="0" smtClean="0">
                          <a:latin typeface="+mn-ea"/>
                          <a:ea typeface="+mn-ea"/>
                        </a:rPr>
                        <a:t>合　　計</a:t>
                      </a:r>
                      <a:endParaRPr kumimoji="1" lang="en-US" altLang="ja-JP" sz="1050" b="1" kern="1200" dirty="0" smtClean="0">
                        <a:solidFill>
                          <a:schemeClr val="bg1"/>
                        </a:solidFill>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lang="en-US" altLang="ja-JP" sz="1050" dirty="0" smtClean="0">
                          <a:latin typeface="+mn-ea"/>
                          <a:ea typeface="+mn-ea"/>
                        </a:rPr>
                        <a:t>10,764</a:t>
                      </a:r>
                      <a:endParaRPr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050" dirty="0" smtClean="0">
                          <a:latin typeface="+mn-ea"/>
                          <a:ea typeface="+mn-ea"/>
                        </a:rPr>
                        <a:t>3,155</a:t>
                      </a:r>
                      <a:endParaRPr lang="ja-JP" altLang="en-US" sz="1050" dirty="0">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altLang="ja-JP" sz="1050" dirty="0" smtClean="0">
                          <a:latin typeface="+mn-ea"/>
                          <a:ea typeface="+mn-ea"/>
                        </a:rPr>
                        <a:t>1,052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テキスト ボックス 10"/>
          <p:cNvSpPr txBox="1"/>
          <p:nvPr/>
        </p:nvSpPr>
        <p:spPr>
          <a:xfrm>
            <a:off x="4967128" y="548684"/>
            <a:ext cx="4487126" cy="584775"/>
          </a:xfrm>
          <a:prstGeom prst="rect">
            <a:avLst/>
          </a:prstGeom>
          <a:noFill/>
        </p:spPr>
        <p:txBody>
          <a:bodyPr wrap="none" rtlCol="0">
            <a:spAutoFit/>
          </a:bodyPr>
          <a:lstStyle>
            <a:defPPr>
              <a:defRPr lang="ja-JP"/>
            </a:defPPr>
            <a:lvl1pPr marL="285750" indent="-285750">
              <a:buFont typeface="Wingdings" panose="05000000000000000000" pitchFamily="2" charset="2"/>
              <a:buChar char="Ø"/>
              <a:defRPr sz="1600">
                <a:solidFill>
                  <a:prstClr val="black"/>
                </a:solidFill>
                <a:latin typeface="+mn-ea"/>
              </a:defRPr>
            </a:lvl1pPr>
          </a:lstStyle>
          <a:p>
            <a:pPr marL="0" indent="0" defTabSz="914400">
              <a:buFont typeface="Wingdings" panose="05000000000000000000" pitchFamily="2" charset="2"/>
              <a:buNone/>
            </a:pPr>
            <a:r>
              <a:rPr lang="ja-JP" altLang="en-US" dirty="0" smtClean="0"/>
              <a:t>　 平成</a:t>
            </a:r>
            <a:r>
              <a:rPr lang="en-US" altLang="ja-JP" dirty="0"/>
              <a:t>25</a:t>
            </a:r>
            <a:r>
              <a:rPr lang="ja-JP" altLang="en-US" dirty="0" smtClean="0"/>
              <a:t>年度</a:t>
            </a:r>
            <a:r>
              <a:rPr lang="ja-JP" altLang="en-US" dirty="0"/>
              <a:t>（情報通信利用環境整備推進事業）</a:t>
            </a:r>
            <a:endParaRPr lang="en-US" altLang="ja-JP" dirty="0"/>
          </a:p>
          <a:p>
            <a:pPr marL="0" indent="0" defTabSz="914400">
              <a:buFont typeface="Wingdings" panose="05000000000000000000" pitchFamily="2" charset="2"/>
              <a:buNone/>
            </a:pPr>
            <a:endParaRPr lang="ja-JP" altLang="en-US" dirty="0"/>
          </a:p>
        </p:txBody>
      </p:sp>
      <p:graphicFrame>
        <p:nvGraphicFramePr>
          <p:cNvPr id="13" name="表 12"/>
          <p:cNvGraphicFramePr>
            <a:graphicFrameLocks noGrp="1"/>
          </p:cNvGraphicFramePr>
          <p:nvPr>
            <p:extLst>
              <p:ext uri="{D42A27DB-BD31-4B8C-83A1-F6EECF244321}">
                <p14:modId xmlns:p14="http://schemas.microsoft.com/office/powerpoint/2010/main" val="1071012829"/>
              </p:ext>
            </p:extLst>
          </p:nvPr>
        </p:nvGraphicFramePr>
        <p:xfrm>
          <a:off x="5298607" y="1124744"/>
          <a:ext cx="4256905" cy="2438400"/>
        </p:xfrm>
        <a:graphic>
          <a:graphicData uri="http://schemas.openxmlformats.org/drawingml/2006/table">
            <a:tbl>
              <a:tblPr firstRow="1" bandRow="1">
                <a:tableStyleId>{10A1B5D5-9B99-4C35-A422-299274C87663}</a:tableStyleId>
              </a:tblPr>
              <a:tblGrid>
                <a:gridCol w="675297"/>
                <a:gridCol w="962339"/>
                <a:gridCol w="825069"/>
                <a:gridCol w="820216"/>
                <a:gridCol w="973984"/>
              </a:tblGrid>
              <a:tr h="143957">
                <a:tc>
                  <a:txBody>
                    <a:bodyPr/>
                    <a:lstStyle/>
                    <a:p>
                      <a:pPr algn="ctr"/>
                      <a:r>
                        <a:rPr kumimoji="1" lang="ja-JP" altLang="en-US" sz="1100" b="0" dirty="0" smtClean="0">
                          <a:solidFill>
                            <a:sysClr val="windowText" lastClr="000000"/>
                          </a:solidFill>
                          <a:latin typeface="+mj-ea"/>
                          <a:ea typeface="+mj-ea"/>
                        </a:rPr>
                        <a:t>県名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市町村名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整備対象</a:t>
                      </a:r>
                      <a:endParaRPr kumimoji="1" lang="en-US" altLang="ja-JP" sz="1100" b="0" dirty="0" smtClean="0">
                        <a:solidFill>
                          <a:sysClr val="windowText" lastClr="000000"/>
                        </a:solidFill>
                        <a:latin typeface="+mj-ea"/>
                        <a:ea typeface="+mj-ea"/>
                      </a:endParaRPr>
                    </a:p>
                    <a:p>
                      <a:pPr algn="ctr"/>
                      <a:r>
                        <a:rPr kumimoji="1" lang="ja-JP" altLang="en-US" sz="1100" b="0" dirty="0" smtClean="0">
                          <a:solidFill>
                            <a:sysClr val="windowText" lastClr="000000"/>
                          </a:solidFill>
                          <a:latin typeface="+mj-ea"/>
                          <a:ea typeface="+mj-ea"/>
                        </a:rPr>
                        <a:t>世帯数</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事業費 </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交付決定額</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smtClean="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北海道</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芽室町</a:t>
                      </a:r>
                      <a:r>
                        <a:rPr kumimoji="1" lang="en-US" altLang="ja-JP" sz="1050" dirty="0" smtClean="0">
                          <a:latin typeface="+mj-ea"/>
                          <a:ea typeface="+mj-ea"/>
                        </a:rPr>
                        <a:t>(2</a:t>
                      </a:r>
                      <a:r>
                        <a:rPr kumimoji="1" lang="ja-JP" altLang="en-US" sz="1050" dirty="0" smtClean="0">
                          <a:latin typeface="+mj-ea"/>
                          <a:ea typeface="+mj-ea"/>
                        </a:rPr>
                        <a:t>期</a:t>
                      </a:r>
                      <a:r>
                        <a:rPr kumimoji="1" lang="en-US" altLang="ja-JP" sz="1050" dirty="0" smtClean="0">
                          <a:latin typeface="+mj-ea"/>
                          <a:ea typeface="+mj-ea"/>
                        </a:rPr>
                        <a:t>)</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43</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11</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4</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青森県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蓬田村</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1,154</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162</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050" baseline="0" dirty="0" smtClean="0">
                          <a:latin typeface="+mj-ea"/>
                          <a:ea typeface="+mj-ea"/>
                        </a:rPr>
                        <a:t>54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青森県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横浜町</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2,110</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298</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99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青森県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南部町</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3,934</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440</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050" baseline="0" dirty="0" smtClean="0">
                          <a:latin typeface="+mj-ea"/>
                          <a:ea typeface="+mj-ea"/>
                        </a:rPr>
                        <a:t>147</a:t>
                      </a:r>
                      <a:endParaRPr kumimoji="1" lang="ja-JP" altLang="en-US" sz="1050" baseline="300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岩手県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j-ea"/>
                          <a:ea typeface="+mj-ea"/>
                        </a:rPr>
                        <a:t>岩泉町</a:t>
                      </a:r>
                      <a:r>
                        <a:rPr kumimoji="1" lang="en-US" altLang="ja-JP" sz="1050" dirty="0" smtClean="0">
                          <a:latin typeface="+mj-ea"/>
                          <a:ea typeface="+mj-ea"/>
                        </a:rPr>
                        <a:t>(2</a:t>
                      </a:r>
                      <a:r>
                        <a:rPr kumimoji="1" lang="ja-JP" altLang="en-US" sz="1050" dirty="0" smtClean="0">
                          <a:latin typeface="+mj-ea"/>
                          <a:ea typeface="+mj-ea"/>
                        </a:rPr>
                        <a:t>期</a:t>
                      </a:r>
                      <a:r>
                        <a:rPr kumimoji="1" lang="en-US" altLang="ja-JP" sz="1050" dirty="0" smtClean="0">
                          <a:latin typeface="+mj-ea"/>
                          <a:ea typeface="+mj-ea"/>
                        </a:rPr>
                        <a:t>)</a:t>
                      </a:r>
                      <a:endParaRPr kumimoji="1" lang="ja-JP" altLang="en-US" sz="1050" dirty="0" smtClean="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633</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726</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242</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茨城県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j-ea"/>
                          <a:ea typeface="+mj-ea"/>
                        </a:rPr>
                        <a:t>大子町</a:t>
                      </a:r>
                      <a:r>
                        <a:rPr kumimoji="1" lang="en-US" altLang="ja-JP" sz="1050" dirty="0" smtClean="0">
                          <a:latin typeface="+mj-ea"/>
                          <a:ea typeface="+mj-ea"/>
                        </a:rPr>
                        <a:t>(1</a:t>
                      </a:r>
                      <a:r>
                        <a:rPr kumimoji="1" lang="ja-JP" altLang="en-US" sz="1050" dirty="0" smtClean="0">
                          <a:latin typeface="+mj-ea"/>
                          <a:ea typeface="+mj-ea"/>
                        </a:rPr>
                        <a:t>期</a:t>
                      </a:r>
                      <a:r>
                        <a:rPr kumimoji="1" lang="en-US" altLang="ja-JP" sz="1050" dirty="0" smtClean="0">
                          <a:latin typeface="+mj-ea"/>
                          <a:ea typeface="+mj-ea"/>
                        </a:rPr>
                        <a:t>)</a:t>
                      </a:r>
                      <a:endParaRPr kumimoji="1" lang="ja-JP" altLang="en-US" sz="1050" dirty="0" smtClean="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2,184</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316</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baseline="0" dirty="0" smtClean="0">
                          <a:latin typeface="+mj-ea"/>
                          <a:ea typeface="+mj-ea"/>
                        </a:rPr>
                        <a:t>105</a:t>
                      </a:r>
                      <a:endParaRPr kumimoji="1" lang="ja-JP" altLang="en-US" sz="1050" baseline="300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a:txBody>
                    <a:bodyPr/>
                    <a:lstStyle/>
                    <a:p>
                      <a:pPr algn="ctr"/>
                      <a:r>
                        <a:rPr kumimoji="1" lang="ja-JP" altLang="en-US" sz="1050" dirty="0" smtClean="0">
                          <a:latin typeface="+mj-ea"/>
                          <a:ea typeface="+mj-ea"/>
                        </a:rPr>
                        <a:t>島根県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知夫村</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329</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187</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baseline="0" dirty="0" smtClean="0">
                          <a:latin typeface="+mj-ea"/>
                          <a:ea typeface="+mj-ea"/>
                        </a:rPr>
                        <a:t>124</a:t>
                      </a:r>
                      <a:endParaRPr kumimoji="1" lang="ja-JP" altLang="en-US" sz="1050" baseline="300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gridSpan="2">
                  <a:txBody>
                    <a:bodyPr/>
                    <a:lstStyle/>
                    <a:p>
                      <a:pPr algn="ctr"/>
                      <a:r>
                        <a:rPr kumimoji="1" lang="ja-JP" altLang="en-US" sz="1050" dirty="0" smtClean="0">
                          <a:latin typeface="+mj-ea"/>
                          <a:ea typeface="+mj-ea"/>
                        </a:rPr>
                        <a:t>合　　計</a:t>
                      </a:r>
                      <a:endParaRPr kumimoji="1" lang="ja-JP" altLang="en-US" sz="1050" b="1" dirty="0">
                        <a:solidFill>
                          <a:schemeClr val="bg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latin typeface="+mj-ea"/>
                          <a:ea typeface="+mj-ea"/>
                        </a:rPr>
                        <a:t>10,387</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2,140</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775 </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4" name="角丸四角形 13"/>
          <p:cNvSpPr/>
          <p:nvPr/>
        </p:nvSpPr>
        <p:spPr>
          <a:xfrm>
            <a:off x="5106524" y="818056"/>
            <a:ext cx="5031052" cy="323627"/>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defTabSz="914400">
              <a:defRPr/>
            </a:pPr>
            <a:r>
              <a:rPr lang="ja-JP" altLang="en-US" sz="1100" dirty="0">
                <a:solidFill>
                  <a:prstClr val="black"/>
                </a:solidFill>
                <a:latin typeface="ＭＳ Ｐゴシック"/>
              </a:rPr>
              <a:t>　</a:t>
            </a:r>
            <a:r>
              <a:rPr lang="ja-JP" altLang="en-US" sz="1100" dirty="0" smtClean="0">
                <a:solidFill>
                  <a:prstClr val="black"/>
                </a:solidFill>
                <a:latin typeface="ＭＳ Ｐゴシック"/>
              </a:rPr>
              <a:t>　●　７町村、交付決定額 ７７５百万円　（予算額 ８００百万円）</a:t>
            </a:r>
            <a:endParaRPr lang="en-US" altLang="ja-JP" sz="1100" dirty="0">
              <a:solidFill>
                <a:prstClr val="black"/>
              </a:solidFill>
              <a:latin typeface="ＭＳ Ｐゴシック"/>
            </a:endParaRPr>
          </a:p>
        </p:txBody>
      </p:sp>
      <p:graphicFrame>
        <p:nvGraphicFramePr>
          <p:cNvPr id="15" name="表 14"/>
          <p:cNvGraphicFramePr>
            <a:graphicFrameLocks noGrp="1"/>
          </p:cNvGraphicFramePr>
          <p:nvPr>
            <p:extLst>
              <p:ext uri="{D42A27DB-BD31-4B8C-83A1-F6EECF244321}">
                <p14:modId xmlns:p14="http://schemas.microsoft.com/office/powerpoint/2010/main" val="625828801"/>
              </p:ext>
            </p:extLst>
          </p:nvPr>
        </p:nvGraphicFramePr>
        <p:xfrm>
          <a:off x="5343043" y="4241086"/>
          <a:ext cx="4256904" cy="1483984"/>
        </p:xfrm>
        <a:graphic>
          <a:graphicData uri="http://schemas.openxmlformats.org/drawingml/2006/table">
            <a:tbl>
              <a:tblPr firstRow="1" bandRow="1">
                <a:tableStyleId>{10A1B5D5-9B99-4C35-A422-299274C87663}</a:tableStyleId>
              </a:tblPr>
              <a:tblGrid>
                <a:gridCol w="675297"/>
                <a:gridCol w="962339"/>
                <a:gridCol w="822642"/>
                <a:gridCol w="822642"/>
                <a:gridCol w="973984"/>
              </a:tblGrid>
              <a:tr h="360040">
                <a:tc>
                  <a:txBody>
                    <a:bodyPr/>
                    <a:lstStyle/>
                    <a:p>
                      <a:pPr algn="ctr"/>
                      <a:r>
                        <a:rPr kumimoji="1" lang="ja-JP" altLang="en-US" sz="1100" b="0" dirty="0" smtClean="0">
                          <a:solidFill>
                            <a:sysClr val="windowText" lastClr="000000"/>
                          </a:solidFill>
                          <a:latin typeface="+mj-ea"/>
                          <a:ea typeface="+mj-ea"/>
                        </a:rPr>
                        <a:t>県名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市町村名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整備対象</a:t>
                      </a:r>
                      <a:endParaRPr kumimoji="1" lang="en-US" altLang="ja-JP" sz="1100" b="0" dirty="0" smtClean="0">
                        <a:solidFill>
                          <a:sysClr val="windowText" lastClr="000000"/>
                        </a:solidFill>
                        <a:latin typeface="+mj-ea"/>
                        <a:ea typeface="+mj-ea"/>
                      </a:endParaRPr>
                    </a:p>
                    <a:p>
                      <a:pPr algn="ctr"/>
                      <a:r>
                        <a:rPr kumimoji="1" lang="ja-JP" altLang="en-US" sz="1100" b="0" dirty="0" smtClean="0">
                          <a:solidFill>
                            <a:sysClr val="windowText" lastClr="000000"/>
                          </a:solidFill>
                          <a:latin typeface="+mj-ea"/>
                          <a:ea typeface="+mj-ea"/>
                        </a:rPr>
                        <a:t>世帯数</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事業費 </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交付決定額</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smtClean="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02884">
                <a:tc>
                  <a:txBody>
                    <a:bodyPr/>
                    <a:lstStyle/>
                    <a:p>
                      <a:pPr algn="ctr"/>
                      <a:r>
                        <a:rPr kumimoji="1" lang="ja-JP" altLang="en-US" sz="1050" dirty="0" smtClean="0">
                          <a:latin typeface="+mj-ea"/>
                          <a:ea typeface="+mj-ea"/>
                        </a:rPr>
                        <a:t>秋田県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050" dirty="0" smtClean="0">
                          <a:latin typeface="+mj-ea"/>
                          <a:ea typeface="+mj-ea"/>
                        </a:rPr>
                        <a:t>横手市</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412</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151</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baseline="0" dirty="0" smtClean="0">
                          <a:latin typeface="+mj-ea"/>
                          <a:ea typeface="+mj-ea"/>
                        </a:rPr>
                        <a:t>50</a:t>
                      </a:r>
                      <a:endParaRPr kumimoji="1" lang="ja-JP" altLang="en-US" sz="1050" baseline="300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j-ea"/>
                          <a:ea typeface="+mj-ea"/>
                        </a:rPr>
                        <a:t>茨城県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50" dirty="0" smtClean="0">
                          <a:latin typeface="+mj-ea"/>
                          <a:ea typeface="+mj-ea"/>
                        </a:rPr>
                        <a:t>大子町</a:t>
                      </a:r>
                      <a:r>
                        <a:rPr kumimoji="1" lang="en-US" altLang="ja-JP" sz="1050" dirty="0" smtClean="0">
                          <a:latin typeface="+mj-ea"/>
                          <a:ea typeface="+mj-ea"/>
                        </a:rPr>
                        <a:t>(2</a:t>
                      </a:r>
                      <a:r>
                        <a:rPr kumimoji="1" lang="ja-JP" altLang="en-US" sz="1050" dirty="0" smtClean="0">
                          <a:latin typeface="+mj-ea"/>
                          <a:ea typeface="+mj-ea"/>
                        </a:rPr>
                        <a:t>期</a:t>
                      </a:r>
                      <a:r>
                        <a:rPr kumimoji="1" lang="en-US" altLang="ja-JP" sz="1050" dirty="0" smtClean="0">
                          <a:latin typeface="+mj-ea"/>
                          <a:ea typeface="+mj-ea"/>
                        </a:rPr>
                        <a:t>)</a:t>
                      </a:r>
                      <a:endParaRPr kumimoji="1" lang="ja-JP" altLang="en-US" sz="1050" dirty="0" smtClean="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757</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123</a:t>
                      </a:r>
                      <a:endParaRPr kumimoji="1" lang="ja-JP" altLang="en-US" sz="1050" baseline="300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baseline="0" dirty="0" smtClean="0">
                          <a:latin typeface="+mj-ea"/>
                          <a:ea typeface="+mj-ea"/>
                        </a:rPr>
                        <a:t>41</a:t>
                      </a:r>
                      <a:endParaRPr kumimoji="1" lang="ja-JP" altLang="en-US" sz="1050" baseline="3000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050" dirty="0" smtClean="0">
                          <a:latin typeface="+mj-ea"/>
                          <a:ea typeface="+mj-ea"/>
                        </a:rPr>
                        <a:t>静岡県</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kumimoji="1" lang="ja-JP" altLang="en-US" sz="1050" dirty="0" smtClean="0">
                          <a:latin typeface="+mj-ea"/>
                          <a:ea typeface="+mj-ea"/>
                        </a:rPr>
                        <a:t>川根本町</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2,920</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1,247</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416</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gridSpan="2">
                  <a:txBody>
                    <a:bodyPr/>
                    <a:lstStyle/>
                    <a:p>
                      <a:pPr algn="ctr"/>
                      <a:r>
                        <a:rPr kumimoji="1" lang="ja-JP" altLang="en-US" sz="1050" dirty="0" smtClean="0">
                          <a:latin typeface="+mj-ea"/>
                          <a:ea typeface="+mj-ea"/>
                        </a:rPr>
                        <a:t>合　　計</a:t>
                      </a:r>
                      <a:endParaRPr kumimoji="1" lang="ja-JP" altLang="en-US" sz="1050" b="1" dirty="0">
                        <a:solidFill>
                          <a:schemeClr val="bg1"/>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50" dirty="0" smtClean="0">
                          <a:latin typeface="+mj-ea"/>
                          <a:ea typeface="+mj-ea"/>
                        </a:rPr>
                        <a:t>4,089</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1,521 </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050" dirty="0" smtClean="0">
                          <a:latin typeface="+mj-ea"/>
                          <a:ea typeface="+mj-ea"/>
                        </a:rPr>
                        <a:t>507 </a:t>
                      </a:r>
                      <a:endParaRPr kumimoji="1" lang="ja-JP" altLang="en-US" sz="1050" dirty="0">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6" name="角丸四角形 15"/>
          <p:cNvSpPr/>
          <p:nvPr/>
        </p:nvSpPr>
        <p:spPr>
          <a:xfrm>
            <a:off x="5187026" y="4005068"/>
            <a:ext cx="5070563" cy="251619"/>
          </a:xfrm>
          <a:prstGeom prst="roundRect">
            <a:avLst/>
          </a:prstGeom>
          <a:noFill/>
          <a:ln>
            <a:noFill/>
          </a:ln>
          <a:effectLst/>
        </p:spPr>
        <p:style>
          <a:lnRef idx="1">
            <a:schemeClr val="accent1"/>
          </a:lnRef>
          <a:fillRef idx="2">
            <a:schemeClr val="accent1"/>
          </a:fillRef>
          <a:effectRef idx="1">
            <a:schemeClr val="accent1"/>
          </a:effectRef>
          <a:fontRef idx="minor">
            <a:schemeClr val="dk1"/>
          </a:fontRef>
        </p:style>
        <p:txBody>
          <a:bodyPr lIns="0" tIns="0" rIns="0" bIns="0" anchor="ctr"/>
          <a:lstStyle/>
          <a:p>
            <a:pPr defTabSz="914400">
              <a:defRPr/>
            </a:pPr>
            <a:r>
              <a:rPr lang="ja-JP" altLang="en-US" sz="1100" dirty="0" smtClean="0">
                <a:solidFill>
                  <a:prstClr val="black"/>
                </a:solidFill>
                <a:latin typeface="ＭＳ Ｐゴシック"/>
              </a:rPr>
              <a:t> </a:t>
            </a:r>
            <a:r>
              <a:rPr lang="ja-JP" altLang="en-US" sz="1100" dirty="0">
                <a:solidFill>
                  <a:prstClr val="black"/>
                </a:solidFill>
                <a:latin typeface="ＭＳ Ｐゴシック"/>
              </a:rPr>
              <a:t>　</a:t>
            </a:r>
            <a:r>
              <a:rPr lang="ja-JP" altLang="en-US" sz="1100" dirty="0" smtClean="0">
                <a:solidFill>
                  <a:prstClr val="black"/>
                </a:solidFill>
                <a:latin typeface="ＭＳ Ｐゴシック"/>
              </a:rPr>
              <a:t>●　３市町、交付決定額 ５０７百万円　（予算額 ５１０百万円）　 </a:t>
            </a:r>
            <a:endParaRPr lang="en-US" altLang="ja-JP" sz="1100" dirty="0">
              <a:solidFill>
                <a:prstClr val="black"/>
              </a:solidFill>
              <a:latin typeface="ＭＳ Ｐゴシック"/>
            </a:endParaRPr>
          </a:p>
        </p:txBody>
      </p:sp>
      <p:sp>
        <p:nvSpPr>
          <p:cNvPr id="17" name="テキスト ボックス 16"/>
          <p:cNvSpPr txBox="1"/>
          <p:nvPr/>
        </p:nvSpPr>
        <p:spPr>
          <a:xfrm>
            <a:off x="4941569" y="3708325"/>
            <a:ext cx="4560864" cy="584775"/>
          </a:xfrm>
          <a:prstGeom prst="rect">
            <a:avLst/>
          </a:prstGeom>
          <a:noFill/>
        </p:spPr>
        <p:txBody>
          <a:bodyPr wrap="none" rtlCol="0">
            <a:spAutoFit/>
          </a:bodyPr>
          <a:lstStyle>
            <a:defPPr>
              <a:defRPr lang="ja-JP"/>
            </a:defPPr>
            <a:lvl1pPr marL="285750" indent="-285750">
              <a:buFont typeface="Wingdings" panose="05000000000000000000" pitchFamily="2" charset="2"/>
              <a:buChar char="Ø"/>
              <a:defRPr sz="1600">
                <a:solidFill>
                  <a:prstClr val="black"/>
                </a:solidFill>
                <a:latin typeface="+mn-ea"/>
              </a:defRPr>
            </a:lvl1pPr>
          </a:lstStyle>
          <a:p>
            <a:pPr marL="0" indent="0" defTabSz="914400">
              <a:buFont typeface="Wingdings" panose="05000000000000000000" pitchFamily="2" charset="2"/>
              <a:buNone/>
            </a:pPr>
            <a:r>
              <a:rPr lang="ja-JP" altLang="en-US" dirty="0" smtClean="0"/>
              <a:t>　　平成</a:t>
            </a:r>
            <a:r>
              <a:rPr lang="en-US" altLang="ja-JP" dirty="0" smtClean="0"/>
              <a:t>2</a:t>
            </a:r>
            <a:r>
              <a:rPr lang="en-US" altLang="ja-JP" dirty="0"/>
              <a:t>6</a:t>
            </a:r>
            <a:r>
              <a:rPr lang="ja-JP" altLang="en-US" dirty="0" smtClean="0"/>
              <a:t>年度</a:t>
            </a:r>
            <a:r>
              <a:rPr lang="ja-JP" altLang="en-US" dirty="0"/>
              <a:t>（情報通信利用環境整備推進事業）</a:t>
            </a:r>
            <a:endParaRPr lang="en-US" altLang="ja-JP" dirty="0"/>
          </a:p>
          <a:p>
            <a:pPr marL="0" indent="0" defTabSz="914400">
              <a:buFont typeface="Wingdings" panose="05000000000000000000" pitchFamily="2" charset="2"/>
              <a:buNone/>
            </a:pPr>
            <a:endParaRPr lang="ja-JP" altLang="en-US" dirty="0"/>
          </a:p>
        </p:txBody>
      </p:sp>
      <p:sp>
        <p:nvSpPr>
          <p:cNvPr id="2" name="正方形/長方形 1"/>
          <p:cNvSpPr/>
          <p:nvPr/>
        </p:nvSpPr>
        <p:spPr>
          <a:xfrm>
            <a:off x="5313040" y="5790893"/>
            <a:ext cx="4290477" cy="261610"/>
          </a:xfrm>
          <a:prstGeom prst="rect">
            <a:avLst/>
          </a:prstGeom>
        </p:spPr>
        <p:txBody>
          <a:bodyPr wrap="square">
            <a:spAutoFit/>
          </a:bodyPr>
          <a:lstStyle/>
          <a:p>
            <a:pPr defTabSz="914400"/>
            <a:r>
              <a:rPr lang="en-US" altLang="ja-JP" sz="1100" dirty="0" smtClean="0">
                <a:solidFill>
                  <a:prstClr val="black"/>
                </a:solidFill>
                <a:latin typeface="ＭＳ Ｐゴシック"/>
              </a:rPr>
              <a:t>※</a:t>
            </a:r>
            <a:r>
              <a:rPr lang="ja-JP" altLang="en-US" sz="1100" dirty="0" smtClean="0">
                <a:solidFill>
                  <a:prstClr val="black"/>
                </a:solidFill>
                <a:latin typeface="ＭＳ Ｐゴシック"/>
              </a:rPr>
              <a:t>補助率 </a:t>
            </a:r>
            <a:r>
              <a:rPr lang="ja-JP" altLang="en-US" sz="1100" dirty="0">
                <a:solidFill>
                  <a:prstClr val="black"/>
                </a:solidFill>
                <a:latin typeface="ＭＳ Ｐゴシック"/>
              </a:rPr>
              <a:t>１／</a:t>
            </a:r>
            <a:r>
              <a:rPr lang="ja-JP" altLang="en-US" sz="1100" dirty="0" smtClean="0">
                <a:solidFill>
                  <a:prstClr val="black"/>
                </a:solidFill>
                <a:latin typeface="ＭＳ Ｐゴシック"/>
              </a:rPr>
              <a:t>３（平成２５年度から離島</a:t>
            </a:r>
            <a:r>
              <a:rPr lang="ja-JP" altLang="en-US" sz="1100" dirty="0">
                <a:solidFill>
                  <a:prstClr val="black"/>
                </a:solidFill>
                <a:latin typeface="ＭＳ Ｐゴシック"/>
              </a:rPr>
              <a:t>の場合 </a:t>
            </a:r>
            <a:r>
              <a:rPr lang="ja-JP" altLang="en-US" sz="1100" dirty="0" smtClean="0">
                <a:solidFill>
                  <a:prstClr val="black"/>
                </a:solidFill>
                <a:latin typeface="ＭＳ Ｐゴシック"/>
              </a:rPr>
              <a:t>補助率２</a:t>
            </a:r>
            <a:r>
              <a:rPr lang="ja-JP" altLang="en-US" sz="1100" dirty="0">
                <a:solidFill>
                  <a:prstClr val="black"/>
                </a:solidFill>
                <a:latin typeface="ＭＳ Ｐゴシック"/>
              </a:rPr>
              <a:t>／</a:t>
            </a:r>
            <a:r>
              <a:rPr lang="ja-JP" altLang="en-US" sz="1100" dirty="0" smtClean="0">
                <a:solidFill>
                  <a:prstClr val="black"/>
                </a:solidFill>
                <a:latin typeface="ＭＳ Ｐゴシック"/>
              </a:rPr>
              <a:t>３）</a:t>
            </a:r>
            <a:endParaRPr lang="ja-JP" altLang="en-US" sz="1100" dirty="0">
              <a:solidFill>
                <a:prstClr val="black"/>
              </a:solidFill>
              <a:latin typeface="ＭＳ Ｐゴシック"/>
            </a:endParaRPr>
          </a:p>
        </p:txBody>
      </p:sp>
      <p:grpSp>
        <p:nvGrpSpPr>
          <p:cNvPr id="18" name="グループ化 17"/>
          <p:cNvGrpSpPr/>
          <p:nvPr/>
        </p:nvGrpSpPr>
        <p:grpSpPr>
          <a:xfrm>
            <a:off x="0" y="404664"/>
            <a:ext cx="9906000" cy="72006"/>
            <a:chOff x="-15552" y="980999"/>
            <a:chExt cx="9919851" cy="90001"/>
          </a:xfrm>
          <a:effectLst>
            <a:outerShdw blurRad="50800" dist="38100" dir="2700000" algn="tl" rotWithShape="0">
              <a:prstClr val="black">
                <a:alpha val="40000"/>
              </a:prstClr>
            </a:outerShdw>
          </a:effectLst>
        </p:grpSpPr>
        <p:sp>
          <p:nvSpPr>
            <p:cNvPr id="19" name="正方形/長方形 18"/>
            <p:cNvSpPr/>
            <p:nvPr/>
          </p:nvSpPr>
          <p:spPr>
            <a:xfrm rot="16200000" flipV="1">
              <a:off x="4889448" y="-3924000"/>
              <a:ext cx="90000" cy="9900000"/>
            </a:xfrm>
            <a:prstGeom prst="rect">
              <a:avLst/>
            </a:prstGeom>
            <a:gradFill>
              <a:gsLst>
                <a:gs pos="0">
                  <a:schemeClr val="accent6">
                    <a:lumMod val="40000"/>
                    <a:lumOff val="60000"/>
                  </a:schemeClr>
                </a:gs>
                <a:gs pos="57000">
                  <a:schemeClr val="accent6">
                    <a:lumMod val="20000"/>
                    <a:lumOff val="80000"/>
                  </a:schemeClr>
                </a:gs>
                <a:gs pos="49989">
                  <a:srgbClr val="FFFF99"/>
                </a:gs>
                <a:gs pos="100000">
                  <a:schemeClr val="accent6">
                    <a:lumMod val="40000"/>
                    <a:lumOff val="60000"/>
                  </a:schemeClr>
                </a:gs>
              </a:gsLst>
              <a:lin ang="0" scaled="0"/>
            </a:gradFill>
            <a:ln w="3175">
              <a:solidFill>
                <a:schemeClr val="accent6">
                  <a:lumMod val="50000"/>
                </a:schemeClr>
              </a:solidFill>
            </a:ln>
            <a:effectLst/>
            <a:scene3d>
              <a:camera prst="orthographicFront"/>
              <a:lightRig rig="chilly" dir="t"/>
            </a:scene3d>
            <a:sp3d extrusionH="76200">
              <a:bevelT w="127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latin typeface="ＭＳ Ｐゴシック"/>
              </a:endParaRPr>
            </a:p>
          </p:txBody>
        </p:sp>
        <p:sp>
          <p:nvSpPr>
            <p:cNvPr id="20" name="フローチャート : 手操作入力 19"/>
            <p:cNvSpPr/>
            <p:nvPr/>
          </p:nvSpPr>
          <p:spPr>
            <a:xfrm rot="16200000" flipH="1">
              <a:off x="8910625" y="77327"/>
              <a:ext cx="90001" cy="1897346"/>
            </a:xfrm>
            <a:prstGeom prst="flowChartManualInput">
              <a:avLst/>
            </a:prstGeom>
            <a:gradFill>
              <a:gsLst>
                <a:gs pos="0">
                  <a:schemeClr val="accent6">
                    <a:lumMod val="75000"/>
                  </a:schemeClr>
                </a:gs>
                <a:gs pos="50000">
                  <a:srgbClr val="FFC000"/>
                </a:gs>
                <a:gs pos="39150">
                  <a:schemeClr val="accent6"/>
                </a:gs>
                <a:gs pos="69986">
                  <a:schemeClr val="accent6"/>
                </a:gs>
                <a:gs pos="57000">
                  <a:schemeClr val="accent6">
                    <a:lumMod val="60000"/>
                    <a:lumOff val="40000"/>
                  </a:schemeClr>
                </a:gs>
                <a:gs pos="100000">
                  <a:schemeClr val="accent6">
                    <a:lumMod val="75000"/>
                  </a:schemeClr>
                </a:gs>
              </a:gsLst>
              <a:lin ang="0" scaled="0"/>
            </a:gradFill>
            <a:ln w="6350">
              <a:noFill/>
            </a:ln>
            <a:effectLst/>
            <a:scene3d>
              <a:camera prst="orthographicFront"/>
              <a:lightRig rig="chilly" dir="t"/>
            </a:scene3d>
            <a:sp3d>
              <a:bevelT w="127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latin typeface="ＭＳ Ｐゴシック"/>
              </a:endParaRPr>
            </a:p>
          </p:txBody>
        </p:sp>
      </p:grpSp>
      <p:cxnSp>
        <p:nvCxnSpPr>
          <p:cNvPr id="5" name="直線コネクタ 4"/>
          <p:cNvCxnSpPr/>
          <p:nvPr/>
        </p:nvCxnSpPr>
        <p:spPr>
          <a:xfrm>
            <a:off x="4967127" y="570167"/>
            <a:ext cx="0" cy="6243210"/>
          </a:xfrm>
          <a:prstGeom prst="line">
            <a:avLst/>
          </a:prstGeom>
          <a:ln w="12700">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22" name="円/楕円 21"/>
          <p:cNvSpPr/>
          <p:nvPr/>
        </p:nvSpPr>
        <p:spPr>
          <a:xfrm>
            <a:off x="929935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38</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12912874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ホームベース 4"/>
          <p:cNvSpPr/>
          <p:nvPr/>
        </p:nvSpPr>
        <p:spPr>
          <a:xfrm>
            <a:off x="52458" y="1083684"/>
            <a:ext cx="4080250" cy="2526719"/>
          </a:xfrm>
          <a:prstGeom prst="homePlate">
            <a:avLst>
              <a:gd name="adj" fmla="val 13241"/>
            </a:avLst>
          </a:prstGeom>
          <a:solidFill>
            <a:srgbClr val="CCFFFF">
              <a:alpha val="20000"/>
            </a:srgb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19" name="角丸四角形 18"/>
          <p:cNvSpPr/>
          <p:nvPr/>
        </p:nvSpPr>
        <p:spPr>
          <a:xfrm rot="16200000">
            <a:off x="5741371" y="-502190"/>
            <a:ext cx="2530629" cy="5694558"/>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defTabSz="914400" fontAlgn="base">
              <a:spcBef>
                <a:spcPct val="0"/>
              </a:spcBef>
              <a:spcAft>
                <a:spcPct val="0"/>
              </a:spcAft>
            </a:pPr>
            <a:endParaRPr lang="ja-JP" altLang="en-US" dirty="0">
              <a:solidFill>
                <a:prstClr val="black"/>
              </a:solidFill>
            </a:endParaRPr>
          </a:p>
        </p:txBody>
      </p:sp>
      <p:sp>
        <p:nvSpPr>
          <p:cNvPr id="2" name="テキスト ボックス 1"/>
          <p:cNvSpPr txBox="1"/>
          <p:nvPr/>
        </p:nvSpPr>
        <p:spPr>
          <a:xfrm>
            <a:off x="1471" y="525808"/>
            <a:ext cx="9904530" cy="523196"/>
          </a:xfrm>
          <a:prstGeom prst="rect">
            <a:avLst/>
          </a:prstGeom>
          <a:noFill/>
        </p:spPr>
        <p:txBody>
          <a:bodyPr wrap="square" lIns="91417" tIns="45708" rIns="91417" bIns="45708" rtlCol="0">
            <a:spAutoFit/>
          </a:bodyPr>
          <a:lstStyle/>
          <a:p>
            <a:pPr marL="1828800"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①</a:t>
            </a:r>
            <a:r>
              <a:rPr lang="en-US" altLang="ja-JP" sz="1400" b="1" dirty="0" err="1" smtClean="0">
                <a:solidFill>
                  <a:srgbClr val="E78A5C">
                    <a:lumMod val="50000"/>
                  </a:srgbClr>
                </a:solidFill>
                <a:latin typeface="ＭＳ Ｐ明朝" panose="02020600040205080304" pitchFamily="18" charset="-128"/>
                <a:ea typeface="ＭＳ Ｐ明朝" panose="02020600040205080304" pitchFamily="18" charset="-128"/>
              </a:rPr>
              <a:t>IoT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サービス創出支援事業　１３．３億円　（２８補正７．０億円、２７補正２．９億円）</a:t>
            </a:r>
            <a:r>
              <a:rPr lang="en-US" altLang="ja-JP" sz="1400" b="1" dirty="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新規</a:t>
            </a:r>
            <a:r>
              <a:rPr lang="en-US" altLang="ja-JP" sz="1400" b="1" dirty="0">
                <a:solidFill>
                  <a:srgbClr val="E78A5C">
                    <a:lumMod val="50000"/>
                  </a:srgbClr>
                </a:solidFill>
                <a:latin typeface="ＭＳ Ｐ明朝" panose="02020600040205080304" pitchFamily="18" charset="-128"/>
                <a:ea typeface="ＭＳ Ｐ明朝" panose="02020600040205080304" pitchFamily="18" charset="-128"/>
              </a:rPr>
              <a:t>】</a:t>
            </a:r>
            <a:endParaRPr lang="en-US" altLang="ja-JP" sz="1600" b="1" dirty="0">
              <a:solidFill>
                <a:srgbClr val="E78A5C">
                  <a:lumMod val="50000"/>
                </a:srgbClr>
              </a:solidFill>
              <a:latin typeface="ＭＳ Ｐ明朝" panose="02020600040205080304" pitchFamily="18" charset="-128"/>
              <a:ea typeface="ＭＳ Ｐ明朝" panose="02020600040205080304" pitchFamily="18" charset="-128"/>
            </a:endParaRPr>
          </a:p>
          <a:p>
            <a:pPr marL="1828800"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②</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ICT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スマートシティ整備推進事業　１８．０億円　（２８補正３．０億円、２８当初２．８億円）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拡充</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endParaRPr lang="en-US" altLang="ja-JP" sz="1600" b="1" dirty="0">
              <a:solidFill>
                <a:srgbClr val="E78A5C">
                  <a:lumMod val="50000"/>
                </a:srgbClr>
              </a:solidFill>
              <a:latin typeface="ＭＳ Ｐ明朝" panose="02020600040205080304" pitchFamily="18" charset="-128"/>
              <a:ea typeface="ＭＳ Ｐ明朝" panose="02020600040205080304" pitchFamily="18" charset="-128"/>
            </a:endParaRPr>
          </a:p>
        </p:txBody>
      </p:sp>
      <p:sp>
        <p:nvSpPr>
          <p:cNvPr id="72" name="正方形/長方形 71"/>
          <p:cNvSpPr/>
          <p:nvPr/>
        </p:nvSpPr>
        <p:spPr>
          <a:xfrm>
            <a:off x="-93517" y="12047"/>
            <a:ext cx="9905999" cy="430863"/>
          </a:xfrm>
          <a:prstGeom prst="rect">
            <a:avLst/>
          </a:prstGeom>
        </p:spPr>
        <p:txBody>
          <a:bodyPr wrap="square" lIns="91417" tIns="45708" rIns="91417" bIns="45708">
            <a:spAutoFit/>
          </a:bodyPr>
          <a:lstStyle/>
          <a:p>
            <a:pPr algn="ctr" defTabSz="914400" fontAlgn="base">
              <a:spcBef>
                <a:spcPct val="0"/>
              </a:spcBef>
              <a:spcAft>
                <a:spcPct val="0"/>
              </a:spcAft>
              <a:tabLst>
                <a:tab pos="2691719" algn="l"/>
              </a:tabLst>
              <a:defRPr/>
            </a:pPr>
            <a:r>
              <a:rPr lang="ja-JP" altLang="en-US" sz="2200" dirty="0" smtClean="0">
                <a:ln w="1905"/>
                <a:solidFill>
                  <a:srgbClr val="000000"/>
                </a:solidFill>
                <a:latin typeface="HGP創英角ｺﾞｼｯｸUB" pitchFamily="50" charset="-128"/>
                <a:ea typeface="HGP創英角ｺﾞｼｯｸUB" pitchFamily="50" charset="-128"/>
              </a:rPr>
              <a:t>☆ポイント</a:t>
            </a:r>
            <a:r>
              <a:rPr lang="en-US" altLang="ja-JP" sz="2200" dirty="0" smtClean="0">
                <a:ln w="1905"/>
                <a:solidFill>
                  <a:srgbClr val="000000"/>
                </a:solidFill>
                <a:latin typeface="HGP創英角ｺﾞｼｯｸUB" pitchFamily="50" charset="-128"/>
                <a:ea typeface="HGP創英角ｺﾞｼｯｸUB" pitchFamily="50" charset="-128"/>
              </a:rPr>
              <a:t>Ⅰ</a:t>
            </a:r>
            <a:r>
              <a:rPr lang="ja-JP" altLang="en-US" sz="2200" dirty="0" smtClean="0">
                <a:ln w="1905"/>
                <a:solidFill>
                  <a:srgbClr val="000000"/>
                </a:solidFill>
                <a:latin typeface="HGP創英角ｺﾞｼｯｸUB" pitchFamily="50" charset="-128"/>
                <a:ea typeface="HGP創英角ｺﾞｼｯｸUB" pitchFamily="50" charset="-128"/>
              </a:rPr>
              <a:t>：　</a:t>
            </a:r>
            <a:r>
              <a:rPr lang="en-US" altLang="ja-JP" sz="2200" dirty="0" smtClean="0">
                <a:ln w="1905"/>
                <a:solidFill>
                  <a:srgbClr val="000000"/>
                </a:solidFill>
                <a:latin typeface="HGP創英角ｺﾞｼｯｸUB" pitchFamily="50" charset="-128"/>
                <a:ea typeface="HGP創英角ｺﾞｼｯｸUB" pitchFamily="50" charset="-128"/>
              </a:rPr>
              <a:t>ICT</a:t>
            </a:r>
            <a:r>
              <a:rPr lang="ja-JP" altLang="en-US" sz="2200" dirty="0" smtClean="0">
                <a:ln w="1905"/>
                <a:solidFill>
                  <a:srgbClr val="000000"/>
                </a:solidFill>
                <a:latin typeface="HGP創英角ｺﾞｼｯｸUB" pitchFamily="50" charset="-128"/>
                <a:ea typeface="HGP創英角ｺﾞｼｯｸUB" pitchFamily="50" charset="-128"/>
              </a:rPr>
              <a:t>関連施策の好循環を実現（モデル実証から地域実装へ）</a:t>
            </a:r>
            <a:endParaRPr lang="ja-JP" altLang="en-US" sz="2200" dirty="0">
              <a:ln w="1905"/>
              <a:solidFill>
                <a:srgbClr val="000000"/>
              </a:solidFill>
              <a:latin typeface="HGP創英角ｺﾞｼｯｸUB" pitchFamily="50" charset="-128"/>
              <a:ea typeface="HGP創英角ｺﾞｼｯｸUB" pitchFamily="50" charset="-128"/>
            </a:endParaRPr>
          </a:p>
        </p:txBody>
      </p:sp>
      <p:sp>
        <p:nvSpPr>
          <p:cNvPr id="18" name="Rectangle 4"/>
          <p:cNvSpPr>
            <a:spLocks noChangeArrowheads="1"/>
          </p:cNvSpPr>
          <p:nvPr/>
        </p:nvSpPr>
        <p:spPr bwMode="auto">
          <a:xfrm>
            <a:off x="4048236" y="1425213"/>
            <a:ext cx="5857764" cy="1969746"/>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marL="180975" indent="-95250" defTabSz="914400" fontAlgn="base">
              <a:spcBef>
                <a:spcPts val="600"/>
              </a:spcBef>
              <a:buClr>
                <a:srgbClr val="FF9900"/>
              </a:buClr>
              <a:buSzPct val="120000"/>
              <a:tabLst>
                <a:tab pos="180975" algn="l"/>
              </a:tabLst>
              <a:defRPr/>
            </a:pPr>
            <a:r>
              <a:rPr lang="ja-JP" altLang="en-US" sz="1400" dirty="0" smtClean="0">
                <a:solidFill>
                  <a:srgbClr val="000000"/>
                </a:solidFill>
              </a:rPr>
              <a:t>事業</a:t>
            </a:r>
            <a:r>
              <a:rPr lang="ja-JP" altLang="en-US" sz="1400" dirty="0">
                <a:solidFill>
                  <a:srgbClr val="000000"/>
                </a:solidFill>
              </a:rPr>
              <a:t>の自立的・継続的な推進体制にも留意し、</a:t>
            </a:r>
            <a:r>
              <a:rPr lang="ja-JP" altLang="en-US" sz="1400" b="1" dirty="0">
                <a:solidFill>
                  <a:srgbClr val="FF0000"/>
                </a:solidFill>
              </a:rPr>
              <a:t>「先進サービスの創出」と「実証成果の地域実装」を強力に</a:t>
            </a:r>
            <a:r>
              <a:rPr lang="ja-JP" altLang="en-US" sz="1400" b="1" dirty="0" smtClean="0">
                <a:solidFill>
                  <a:srgbClr val="FF0000"/>
                </a:solidFill>
              </a:rPr>
              <a:t>推進</a:t>
            </a:r>
            <a:r>
              <a:rPr lang="ja-JP" altLang="en-US" sz="1400" dirty="0" smtClean="0">
                <a:solidFill>
                  <a:srgbClr val="000000"/>
                </a:solidFill>
              </a:rPr>
              <a:t>。</a:t>
            </a:r>
            <a:endParaRPr lang="ja-JP" altLang="en-US" sz="1400" dirty="0">
              <a:solidFill>
                <a:srgbClr val="000000"/>
              </a:solidFill>
            </a:endParaRPr>
          </a:p>
          <a:p>
            <a:pPr marL="428625" indent="-342900" defTabSz="914400" fontAlgn="base">
              <a:spcBef>
                <a:spcPts val="600"/>
              </a:spcBef>
              <a:buClr>
                <a:srgbClr val="FF9900"/>
              </a:buClr>
              <a:buSzPct val="120000"/>
              <a:buFont typeface="+mj-ea"/>
              <a:buAutoNum type="circleNumDbPlain"/>
              <a:tabLst>
                <a:tab pos="180975" algn="l"/>
              </a:tabLst>
              <a:defRPr/>
            </a:pPr>
            <a:r>
              <a:rPr lang="ja-JP" altLang="en-US" sz="1400" dirty="0" smtClean="0">
                <a:solidFill>
                  <a:srgbClr val="000000"/>
                </a:solidFill>
              </a:rPr>
              <a:t>「</a:t>
            </a:r>
            <a:r>
              <a:rPr lang="en-US" altLang="ja-JP" sz="1400" dirty="0" err="1">
                <a:solidFill>
                  <a:srgbClr val="000000"/>
                </a:solidFill>
              </a:rPr>
              <a:t>IoT</a:t>
            </a:r>
            <a:r>
              <a:rPr lang="ja-JP" altLang="en-US" sz="1400" dirty="0">
                <a:solidFill>
                  <a:srgbClr val="000000"/>
                </a:solidFill>
              </a:rPr>
              <a:t>サービス創出支援事業</a:t>
            </a:r>
            <a:r>
              <a:rPr lang="ja-JP" altLang="en-US" sz="1400" dirty="0" smtClean="0">
                <a:solidFill>
                  <a:srgbClr val="000000"/>
                </a:solidFill>
              </a:rPr>
              <a:t>」（モデル</a:t>
            </a:r>
            <a:r>
              <a:rPr lang="ja-JP" altLang="en-US" sz="1400" dirty="0">
                <a:solidFill>
                  <a:srgbClr val="000000"/>
                </a:solidFill>
              </a:rPr>
              <a:t>実証</a:t>
            </a:r>
            <a:r>
              <a:rPr lang="ja-JP" altLang="en-US" sz="1400" dirty="0" smtClean="0">
                <a:solidFill>
                  <a:srgbClr val="000000"/>
                </a:solidFill>
              </a:rPr>
              <a:t>）により</a:t>
            </a:r>
            <a:r>
              <a:rPr lang="ja-JP" altLang="en-US" sz="1400" dirty="0" smtClean="0">
                <a:solidFill>
                  <a:srgbClr val="7030A0"/>
                </a:solidFill>
              </a:rPr>
              <a:t>、</a:t>
            </a:r>
            <a:r>
              <a:rPr lang="ja-JP" altLang="en-US" sz="1400" b="1" dirty="0" smtClean="0">
                <a:solidFill>
                  <a:srgbClr val="0000CC"/>
                </a:solidFill>
              </a:rPr>
              <a:t>国民</a:t>
            </a:r>
            <a:r>
              <a:rPr lang="ja-JP" altLang="en-US" sz="1400" b="1" dirty="0">
                <a:solidFill>
                  <a:srgbClr val="0000CC"/>
                </a:solidFill>
              </a:rPr>
              <a:t>の生活に身近で地方創生に</a:t>
            </a:r>
            <a:r>
              <a:rPr lang="ja-JP" altLang="en-US" sz="1400" b="1" dirty="0" smtClean="0">
                <a:solidFill>
                  <a:srgbClr val="0000CC"/>
                </a:solidFill>
              </a:rPr>
              <a:t>つながる</a:t>
            </a:r>
            <a:r>
              <a:rPr lang="en-US" altLang="ja-JP" sz="1400" b="1" dirty="0" err="1">
                <a:solidFill>
                  <a:srgbClr val="0000CC"/>
                </a:solidFill>
              </a:rPr>
              <a:t>IoT</a:t>
            </a:r>
            <a:r>
              <a:rPr lang="ja-JP" altLang="en-US" sz="1400" b="1" dirty="0" smtClean="0">
                <a:solidFill>
                  <a:srgbClr val="0000CC"/>
                </a:solidFill>
              </a:rPr>
              <a:t>プロジェクトを推進</a:t>
            </a:r>
            <a:r>
              <a:rPr lang="ja-JP" altLang="en-US" sz="1400" dirty="0" smtClean="0">
                <a:solidFill>
                  <a:srgbClr val="000000"/>
                </a:solidFill>
              </a:rPr>
              <a:t>し、データ</a:t>
            </a:r>
            <a:r>
              <a:rPr lang="ja-JP" altLang="en-US" sz="1400" dirty="0">
                <a:solidFill>
                  <a:srgbClr val="000000"/>
                </a:solidFill>
              </a:rPr>
              <a:t>利活用に関する規格やガイドラインの策定等を後押し。</a:t>
            </a:r>
          </a:p>
          <a:p>
            <a:pPr marL="428625" indent="-342900" defTabSz="914400" fontAlgn="base">
              <a:spcBef>
                <a:spcPts val="600"/>
              </a:spcBef>
              <a:buClr>
                <a:srgbClr val="FF9900"/>
              </a:buClr>
              <a:buSzPct val="120000"/>
              <a:buFont typeface="+mj-ea"/>
              <a:buAutoNum type="circleNumDbPlain"/>
              <a:tabLst>
                <a:tab pos="180975" algn="l"/>
              </a:tabLst>
              <a:defRPr/>
            </a:pPr>
            <a:r>
              <a:rPr lang="ja-JP" altLang="en-US" sz="1400" dirty="0" smtClean="0">
                <a:solidFill>
                  <a:srgbClr val="000000"/>
                </a:solidFill>
              </a:rPr>
              <a:t>波及</a:t>
            </a:r>
            <a:r>
              <a:rPr lang="ja-JP" altLang="en-US" sz="1400" dirty="0">
                <a:solidFill>
                  <a:srgbClr val="000000"/>
                </a:solidFill>
              </a:rPr>
              <a:t>効果の</a:t>
            </a:r>
            <a:r>
              <a:rPr lang="ja-JP" altLang="en-US" sz="1400" dirty="0" smtClean="0">
                <a:solidFill>
                  <a:srgbClr val="000000"/>
                </a:solidFill>
              </a:rPr>
              <a:t>高いモデル</a:t>
            </a:r>
            <a:r>
              <a:rPr lang="ja-JP" altLang="en-US" sz="1400" dirty="0">
                <a:solidFill>
                  <a:srgbClr val="000000"/>
                </a:solidFill>
              </a:rPr>
              <a:t>の</a:t>
            </a:r>
            <a:r>
              <a:rPr lang="ja-JP" altLang="en-US" sz="1400" dirty="0" smtClean="0">
                <a:solidFill>
                  <a:srgbClr val="000000"/>
                </a:solidFill>
              </a:rPr>
              <a:t>成果を「</a:t>
            </a:r>
            <a:r>
              <a:rPr lang="en-US" altLang="ja-JP" sz="1400" dirty="0">
                <a:solidFill>
                  <a:srgbClr val="000000"/>
                </a:solidFill>
              </a:rPr>
              <a:t>ICT</a:t>
            </a:r>
            <a:r>
              <a:rPr lang="ja-JP" altLang="en-US" sz="1400" dirty="0">
                <a:solidFill>
                  <a:srgbClr val="000000"/>
                </a:solidFill>
              </a:rPr>
              <a:t>スマートシティ整備推進事業</a:t>
            </a:r>
            <a:r>
              <a:rPr lang="ja-JP" altLang="en-US" sz="1400" dirty="0" smtClean="0">
                <a:solidFill>
                  <a:srgbClr val="000000"/>
                </a:solidFill>
              </a:rPr>
              <a:t>」に</a:t>
            </a:r>
            <a:r>
              <a:rPr lang="ja-JP" altLang="en-US" sz="1400" dirty="0">
                <a:solidFill>
                  <a:srgbClr val="000000"/>
                </a:solidFill>
              </a:rPr>
              <a:t>より、</a:t>
            </a:r>
            <a:r>
              <a:rPr lang="ja-JP" altLang="en-US" sz="1400" b="1" dirty="0" smtClean="0">
                <a:solidFill>
                  <a:srgbClr val="0000CC"/>
                </a:solidFill>
              </a:rPr>
              <a:t>地域実装</a:t>
            </a:r>
            <a:r>
              <a:rPr lang="ja-JP" altLang="en-US" sz="1400" b="1" dirty="0">
                <a:solidFill>
                  <a:srgbClr val="0000CC"/>
                </a:solidFill>
              </a:rPr>
              <a:t>や全国の自治体への速やかな横展開を支援（都市で</a:t>
            </a:r>
            <a:r>
              <a:rPr lang="ja-JP" altLang="en-US" sz="1400" b="1" dirty="0" smtClean="0">
                <a:solidFill>
                  <a:srgbClr val="0000CC"/>
                </a:solidFill>
              </a:rPr>
              <a:t>は</a:t>
            </a:r>
            <a:r>
              <a:rPr lang="ja-JP" altLang="en-US" sz="1400" b="1" dirty="0">
                <a:solidFill>
                  <a:srgbClr val="0000CC"/>
                </a:solidFill>
              </a:rPr>
              <a:t>多機能</a:t>
            </a:r>
            <a:r>
              <a:rPr lang="ja-JP" altLang="en-US" sz="1400" b="1" dirty="0" smtClean="0">
                <a:solidFill>
                  <a:srgbClr val="0000CC"/>
                </a:solidFill>
              </a:rPr>
              <a:t>型</a:t>
            </a:r>
            <a:r>
              <a:rPr lang="ja-JP" altLang="en-US" sz="1400" b="1" dirty="0">
                <a:solidFill>
                  <a:srgbClr val="0000CC"/>
                </a:solidFill>
              </a:rPr>
              <a:t>を展開）</a:t>
            </a:r>
            <a:r>
              <a:rPr lang="ja-JP" altLang="en-US" sz="1400" dirty="0" smtClean="0">
                <a:solidFill>
                  <a:srgbClr val="000000"/>
                </a:solidFill>
              </a:rPr>
              <a:t>。</a:t>
            </a:r>
            <a:endParaRPr lang="ja-JP" altLang="en-US" sz="1400" dirty="0">
              <a:solidFill>
                <a:srgbClr val="000000"/>
              </a:solidFill>
            </a:endParaRPr>
          </a:p>
        </p:txBody>
      </p:sp>
      <p:sp>
        <p:nvSpPr>
          <p:cNvPr id="105" name="正方形/長方形 104"/>
          <p:cNvSpPr/>
          <p:nvPr/>
        </p:nvSpPr>
        <p:spPr>
          <a:xfrm>
            <a:off x="-139700" y="443351"/>
            <a:ext cx="10083802" cy="49754"/>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lIns="91417" tIns="45708" rIns="91417" bIns="45708" rtlCol="0" anchor="ctr"/>
          <a:lstStyle/>
          <a:p>
            <a:pPr algn="ctr" defTabSz="914400" fontAlgn="base">
              <a:spcBef>
                <a:spcPct val="0"/>
              </a:spcBef>
              <a:spcAft>
                <a:spcPct val="0"/>
              </a:spcAft>
            </a:pPr>
            <a:endParaRPr lang="ja-JP" altLang="en-US" dirty="0">
              <a:solidFill>
                <a:srgbClr val="FFFFFF"/>
              </a:solidFill>
            </a:endParaRPr>
          </a:p>
        </p:txBody>
      </p:sp>
      <p:sp>
        <p:nvSpPr>
          <p:cNvPr id="157" name="テキスト ボックス 156"/>
          <p:cNvSpPr txBox="1"/>
          <p:nvPr/>
        </p:nvSpPr>
        <p:spPr>
          <a:xfrm>
            <a:off x="4132707" y="1086416"/>
            <a:ext cx="968462" cy="338554"/>
          </a:xfrm>
          <a:prstGeom prst="rect">
            <a:avLst/>
          </a:prstGeom>
          <a:noFill/>
        </p:spPr>
        <p:txBody>
          <a:bodyPr wrap="square" rtlCol="0">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概　要：</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3" name="正方形/長方形 22"/>
          <p:cNvSpPr/>
          <p:nvPr/>
        </p:nvSpPr>
        <p:spPr>
          <a:xfrm>
            <a:off x="78385" y="1080155"/>
            <a:ext cx="1685077" cy="338554"/>
          </a:xfrm>
          <a:prstGeom prst="rect">
            <a:avLst/>
          </a:prstGeom>
        </p:spPr>
        <p:txBody>
          <a:bodyPr wrap="none">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主な政府</a:t>
            </a:r>
            <a:r>
              <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rPr>
              <a:t>の</a:t>
            </a: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方針：</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2" name="円/楕円 51"/>
          <p:cNvSpPr/>
          <p:nvPr/>
        </p:nvSpPr>
        <p:spPr>
          <a:xfrm>
            <a:off x="9301429"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a:t>
            </a:fld>
            <a:endParaRPr lang="ja-JP" altLang="en-US" sz="1600" dirty="0">
              <a:solidFill>
                <a:srgbClr val="F79646">
                  <a:lumMod val="75000"/>
                </a:srgbClr>
              </a:solidFill>
              <a:latin typeface="Impact" pitchFamily="34" charset="0"/>
            </a:endParaRPr>
          </a:p>
        </p:txBody>
      </p:sp>
      <p:sp>
        <p:nvSpPr>
          <p:cNvPr id="53" name="Rectangle 4"/>
          <p:cNvSpPr>
            <a:spLocks noChangeArrowheads="1"/>
          </p:cNvSpPr>
          <p:nvPr/>
        </p:nvSpPr>
        <p:spPr bwMode="auto">
          <a:xfrm>
            <a:off x="67707" y="1380613"/>
            <a:ext cx="3980529" cy="2279061"/>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lnSpc>
                <a:spcPct val="110000"/>
              </a:lnSpc>
              <a:buClr>
                <a:srgbClr val="FF9900"/>
              </a:buClr>
              <a:buSzPct val="120000"/>
              <a:defRPr/>
            </a:pPr>
            <a:r>
              <a:rPr lang="ja-JP" altLang="en-US" sz="1500" b="1" u="sng" dirty="0" smtClean="0">
                <a:ln w="1905"/>
                <a:solidFill>
                  <a:srgbClr val="000000"/>
                </a:solidFill>
                <a:latin typeface="AR Pゴシック体M" panose="020B0600000000000000" pitchFamily="50" charset="-128"/>
                <a:ea typeface="AR Pゴシック体M" panose="020B0600000000000000" pitchFamily="50" charset="-128"/>
              </a:rPr>
              <a:t>○</a:t>
            </a:r>
            <a:r>
              <a:rPr lang="zh-TW" altLang="en-US" sz="1500" b="1" u="sng" dirty="0" smtClean="0">
                <a:solidFill>
                  <a:srgbClr val="000000"/>
                </a:solidFill>
                <a:latin typeface="AR Pゴシック体M" panose="020B0600000000000000" pitchFamily="50" charset="-128"/>
                <a:ea typeface="AR Pゴシック体M" panose="020B0600000000000000" pitchFamily="50" charset="-128"/>
              </a:rPr>
              <a:t>日</a:t>
            </a:r>
            <a:r>
              <a:rPr lang="zh-TW" altLang="en-US" sz="1500" b="1" u="sng" dirty="0">
                <a:solidFill>
                  <a:srgbClr val="000000"/>
                </a:solidFill>
                <a:latin typeface="AR Pゴシック体M" panose="020B0600000000000000" pitchFamily="50" charset="-128"/>
                <a:ea typeface="AR Pゴシック体M" panose="020B0600000000000000" pitchFamily="50" charset="-128"/>
              </a:rPr>
              <a:t>本再興戦略</a:t>
            </a:r>
            <a:r>
              <a:rPr lang="en-US" altLang="zh-TW" sz="1500" b="1" u="sng" dirty="0" smtClean="0">
                <a:solidFill>
                  <a:srgbClr val="000000"/>
                </a:solidFill>
                <a:latin typeface="AR Pゴシック体M" panose="020B0600000000000000" pitchFamily="50" charset="-128"/>
                <a:ea typeface="AR Pゴシック体M" panose="020B0600000000000000" pitchFamily="50" charset="-128"/>
              </a:rPr>
              <a:t>2016</a:t>
            </a:r>
            <a:endParaRPr lang="en-US" altLang="zh-TW" sz="1500" b="1" u="sng" dirty="0" smtClean="0">
              <a:ln w="1905"/>
              <a:solidFill>
                <a:srgbClr val="000000"/>
              </a:solidFill>
              <a:latin typeface="AR Pゴシック体M" panose="020B0600000000000000" pitchFamily="50" charset="-128"/>
              <a:ea typeface="AR Pゴシック体M" panose="020B0600000000000000" pitchFamily="50" charset="-128"/>
            </a:endParaRPr>
          </a:p>
          <a:p>
            <a:pPr defTabSz="914400" fontAlgn="base">
              <a:lnSpc>
                <a:spcPct val="110000"/>
              </a:lnSpc>
              <a:buClr>
                <a:srgbClr val="FF9900"/>
              </a:buClr>
              <a:buSzPct val="120000"/>
              <a:defRPr/>
            </a:pPr>
            <a:r>
              <a:rPr lang="ja-JP" altLang="en-US" sz="1200" dirty="0" smtClean="0">
                <a:solidFill>
                  <a:srgbClr val="000000"/>
                </a:solidFill>
                <a:latin typeface="AR P明朝体L" panose="02020300000000000000" pitchFamily="18" charset="-128"/>
                <a:ea typeface="AR P明朝体L" panose="02020300000000000000" pitchFamily="18" charset="-128"/>
              </a:rPr>
              <a:t>通信・放送・農業・医療・都市／住まいといった、生活に身近で地方創生につながる重点分野におけるサービスの創出支援を行う。</a:t>
            </a:r>
            <a:endParaRPr lang="en-US" altLang="ja-JP" sz="1200" dirty="0" smtClean="0">
              <a:solidFill>
                <a:srgbClr val="000000"/>
              </a:solidFill>
              <a:latin typeface="AR P明朝体L" panose="02020300000000000000" pitchFamily="18" charset="-128"/>
              <a:ea typeface="AR P明朝体L" panose="02020300000000000000" pitchFamily="18" charset="-128"/>
            </a:endParaRPr>
          </a:p>
          <a:p>
            <a:pPr defTabSz="914400" fontAlgn="base">
              <a:lnSpc>
                <a:spcPct val="110000"/>
              </a:lnSpc>
              <a:spcBef>
                <a:spcPts val="1200"/>
              </a:spcBef>
              <a:buClr>
                <a:srgbClr val="FF9900"/>
              </a:buClr>
              <a:buSzPct val="120000"/>
              <a:defRPr/>
            </a:pPr>
            <a:r>
              <a:rPr lang="ja-JP" altLang="en-US" sz="1200" dirty="0" smtClean="0">
                <a:solidFill>
                  <a:srgbClr val="000000"/>
                </a:solidFill>
                <a:latin typeface="AR P明朝体L" panose="02020300000000000000" pitchFamily="18" charset="-128"/>
                <a:ea typeface="AR P明朝体L" panose="02020300000000000000" pitchFamily="18" charset="-128"/>
              </a:rPr>
              <a:t>（データ</a:t>
            </a:r>
            <a:r>
              <a:rPr lang="ja-JP" altLang="en-US" sz="1200" dirty="0">
                <a:solidFill>
                  <a:srgbClr val="000000"/>
                </a:solidFill>
                <a:latin typeface="AR P明朝体L" panose="02020300000000000000" pitchFamily="18" charset="-128"/>
                <a:ea typeface="AR P明朝体L" panose="02020300000000000000" pitchFamily="18" charset="-128"/>
              </a:rPr>
              <a:t>利活用</a:t>
            </a:r>
            <a:r>
              <a:rPr lang="ja-JP" altLang="en-US" sz="1200" dirty="0" smtClean="0">
                <a:solidFill>
                  <a:srgbClr val="000000"/>
                </a:solidFill>
                <a:latin typeface="AR P明朝体L" panose="02020300000000000000" pitchFamily="18" charset="-128"/>
                <a:ea typeface="AR P明朝体L" panose="02020300000000000000" pitchFamily="18" charset="-128"/>
              </a:rPr>
              <a:t>が期待される分野の特定等については、）　具体的</a:t>
            </a:r>
            <a:r>
              <a:rPr lang="ja-JP" altLang="en-US" sz="1200" dirty="0">
                <a:solidFill>
                  <a:srgbClr val="000000"/>
                </a:solidFill>
                <a:latin typeface="AR P明朝体L" panose="02020300000000000000" pitchFamily="18" charset="-128"/>
                <a:ea typeface="AR P明朝体L" panose="02020300000000000000" pitchFamily="18" charset="-128"/>
              </a:rPr>
              <a:t>なデータ利活用プロジェクトを通じて得られる知見等を踏まえて</a:t>
            </a:r>
            <a:r>
              <a:rPr lang="ja-JP" altLang="en-US" sz="1200" dirty="0" smtClean="0">
                <a:solidFill>
                  <a:srgbClr val="000000"/>
                </a:solidFill>
                <a:latin typeface="AR P明朝体L" panose="02020300000000000000" pitchFamily="18" charset="-128"/>
                <a:ea typeface="AR P明朝体L" panose="02020300000000000000" pitchFamily="18" charset="-128"/>
              </a:rPr>
              <a:t>、本年中</a:t>
            </a:r>
            <a:r>
              <a:rPr lang="ja-JP" altLang="en-US" sz="1200" dirty="0">
                <a:solidFill>
                  <a:srgbClr val="000000"/>
                </a:solidFill>
                <a:latin typeface="AR P明朝体L" panose="02020300000000000000" pitchFamily="18" charset="-128"/>
                <a:ea typeface="AR P明朝体L" panose="02020300000000000000" pitchFamily="18" charset="-128"/>
              </a:rPr>
              <a:t>を目途に結論を得る。</a:t>
            </a:r>
            <a:r>
              <a:rPr lang="ja-JP" altLang="en-US" sz="1200" dirty="0" smtClean="0">
                <a:solidFill>
                  <a:srgbClr val="000000"/>
                </a:solidFill>
                <a:latin typeface="AR P明朝体L" panose="02020300000000000000" pitchFamily="18" charset="-128"/>
                <a:ea typeface="AR P明朝体L" panose="02020300000000000000" pitchFamily="18" charset="-128"/>
              </a:rPr>
              <a:t> </a:t>
            </a:r>
            <a:endParaRPr lang="en-US" altLang="ja-JP" sz="1200" dirty="0" smtClean="0">
              <a:solidFill>
                <a:srgbClr val="000000"/>
              </a:solidFill>
              <a:latin typeface="AR P明朝体L" panose="02020300000000000000" pitchFamily="18" charset="-128"/>
              <a:ea typeface="AR P明朝体L" panose="02020300000000000000" pitchFamily="18" charset="-128"/>
            </a:endParaRPr>
          </a:p>
          <a:p>
            <a:pPr defTabSz="914400" fontAlgn="base">
              <a:lnSpc>
                <a:spcPct val="110000"/>
              </a:lnSpc>
              <a:spcBef>
                <a:spcPts val="1200"/>
              </a:spcBef>
              <a:buClr>
                <a:srgbClr val="FF9900"/>
              </a:buClr>
              <a:buSzPct val="120000"/>
              <a:defRPr/>
            </a:pPr>
            <a:r>
              <a:rPr lang="ja-JP" altLang="en-US" sz="1200" dirty="0" smtClean="0">
                <a:solidFill>
                  <a:srgbClr val="000000"/>
                </a:solidFill>
                <a:latin typeface="AR P明朝体L" panose="02020300000000000000" pitchFamily="18" charset="-128"/>
                <a:ea typeface="AR P明朝体L" panose="02020300000000000000" pitchFamily="18" charset="-128"/>
              </a:rPr>
              <a:t>成功モデルについて、２０２０年度までに、</a:t>
            </a:r>
            <a:r>
              <a:rPr lang="en-US" altLang="ja-JP" sz="1200" dirty="0" smtClean="0">
                <a:solidFill>
                  <a:srgbClr val="000000"/>
                </a:solidFill>
                <a:latin typeface="AR P明朝体L" panose="02020300000000000000" pitchFamily="18" charset="-128"/>
                <a:ea typeface="AR P明朝体L" panose="02020300000000000000" pitchFamily="18" charset="-128"/>
              </a:rPr>
              <a:t>100</a:t>
            </a:r>
            <a:r>
              <a:rPr lang="ja-JP" altLang="en-US" sz="1200" dirty="0">
                <a:solidFill>
                  <a:srgbClr val="000000"/>
                </a:solidFill>
                <a:latin typeface="AR P明朝体L" panose="02020300000000000000" pitchFamily="18" charset="-128"/>
                <a:ea typeface="AR P明朝体L" panose="02020300000000000000" pitchFamily="18" charset="-128"/>
              </a:rPr>
              <a:t>自治体</a:t>
            </a:r>
            <a:r>
              <a:rPr lang="ja-JP" altLang="en-US" sz="1200" dirty="0" smtClean="0">
                <a:solidFill>
                  <a:srgbClr val="000000"/>
                </a:solidFill>
                <a:latin typeface="AR P明朝体L" panose="02020300000000000000" pitchFamily="18" charset="-128"/>
                <a:ea typeface="AR P明朝体L" panose="02020300000000000000" pitchFamily="18" charset="-128"/>
              </a:rPr>
              <a:t>以上（自主</a:t>
            </a:r>
            <a:r>
              <a:rPr lang="ja-JP" altLang="en-US" sz="1200" dirty="0">
                <a:solidFill>
                  <a:srgbClr val="000000"/>
                </a:solidFill>
                <a:latin typeface="AR P明朝体L" panose="02020300000000000000" pitchFamily="18" charset="-128"/>
                <a:ea typeface="AR P明朝体L" panose="02020300000000000000" pitchFamily="18" charset="-128"/>
              </a:rPr>
              <a:t>財源によるものを</a:t>
            </a:r>
            <a:r>
              <a:rPr lang="ja-JP" altLang="en-US" sz="1200" dirty="0" smtClean="0">
                <a:solidFill>
                  <a:srgbClr val="000000"/>
                </a:solidFill>
                <a:latin typeface="AR P明朝体L" panose="02020300000000000000" pitchFamily="18" charset="-128"/>
                <a:ea typeface="AR P明朝体L" panose="02020300000000000000" pitchFamily="18" charset="-128"/>
              </a:rPr>
              <a:t>含む）の普及展開を目指す。</a:t>
            </a:r>
            <a:endParaRPr lang="en-US" altLang="ja-JP" sz="1200" dirty="0" smtClean="0">
              <a:solidFill>
                <a:srgbClr val="000000"/>
              </a:solidFill>
              <a:latin typeface="AR P明朝体L" panose="02020300000000000000" pitchFamily="18" charset="-128"/>
              <a:ea typeface="AR P明朝体L" panose="02020300000000000000" pitchFamily="18" charset="-128"/>
            </a:endParaRPr>
          </a:p>
        </p:txBody>
      </p:sp>
      <p:sp>
        <p:nvSpPr>
          <p:cNvPr id="13" name="正方形/長方形 12"/>
          <p:cNvSpPr/>
          <p:nvPr/>
        </p:nvSpPr>
        <p:spPr>
          <a:xfrm>
            <a:off x="4398432" y="4015652"/>
            <a:ext cx="2514600" cy="281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ja-JP"/>
            </a:defPPr>
            <a:lvl1pPr marL="0" algn="l" defTabSz="914283" rtl="0" eaLnBrk="1" latinLnBrk="0" hangingPunct="1">
              <a:defRPr kumimoji="1" sz="1800" kern="1200">
                <a:solidFill>
                  <a:schemeClr val="lt1"/>
                </a:solidFill>
                <a:latin typeface="+mn-lt"/>
                <a:ea typeface="+mn-ea"/>
                <a:cs typeface="+mn-cs"/>
              </a:defRPr>
            </a:lvl1pPr>
            <a:lvl2pPr marL="457141" algn="l" defTabSz="914283" rtl="0" eaLnBrk="1" latinLnBrk="0" hangingPunct="1">
              <a:defRPr kumimoji="1" sz="1800" kern="1200">
                <a:solidFill>
                  <a:schemeClr val="lt1"/>
                </a:solidFill>
                <a:latin typeface="+mn-lt"/>
                <a:ea typeface="+mn-ea"/>
                <a:cs typeface="+mn-cs"/>
              </a:defRPr>
            </a:lvl2pPr>
            <a:lvl3pPr marL="914283" algn="l" defTabSz="914283" rtl="0" eaLnBrk="1" latinLnBrk="0" hangingPunct="1">
              <a:defRPr kumimoji="1" sz="1800" kern="1200">
                <a:solidFill>
                  <a:schemeClr val="lt1"/>
                </a:solidFill>
                <a:latin typeface="+mn-lt"/>
                <a:ea typeface="+mn-ea"/>
                <a:cs typeface="+mn-cs"/>
              </a:defRPr>
            </a:lvl3pPr>
            <a:lvl4pPr marL="1371424" algn="l" defTabSz="914283" rtl="0" eaLnBrk="1" latinLnBrk="0" hangingPunct="1">
              <a:defRPr kumimoji="1" sz="1800" kern="1200">
                <a:solidFill>
                  <a:schemeClr val="lt1"/>
                </a:solidFill>
                <a:latin typeface="+mn-lt"/>
                <a:ea typeface="+mn-ea"/>
                <a:cs typeface="+mn-cs"/>
              </a:defRPr>
            </a:lvl4pPr>
            <a:lvl5pPr marL="1828565" algn="l" defTabSz="914283" rtl="0" eaLnBrk="1" latinLnBrk="0" hangingPunct="1">
              <a:defRPr kumimoji="1" sz="1800" kern="1200">
                <a:solidFill>
                  <a:schemeClr val="lt1"/>
                </a:solidFill>
                <a:latin typeface="+mn-lt"/>
                <a:ea typeface="+mn-ea"/>
                <a:cs typeface="+mn-cs"/>
              </a:defRPr>
            </a:lvl5pPr>
            <a:lvl6pPr marL="2285706" algn="l" defTabSz="914283" rtl="0" eaLnBrk="1" latinLnBrk="0" hangingPunct="1">
              <a:defRPr kumimoji="1" sz="1800" kern="1200">
                <a:solidFill>
                  <a:schemeClr val="lt1"/>
                </a:solidFill>
                <a:latin typeface="+mn-lt"/>
                <a:ea typeface="+mn-ea"/>
                <a:cs typeface="+mn-cs"/>
              </a:defRPr>
            </a:lvl6pPr>
            <a:lvl7pPr marL="2742848" algn="l" defTabSz="914283" rtl="0" eaLnBrk="1" latinLnBrk="0" hangingPunct="1">
              <a:defRPr kumimoji="1" sz="1800" kern="1200">
                <a:solidFill>
                  <a:schemeClr val="lt1"/>
                </a:solidFill>
                <a:latin typeface="+mn-lt"/>
                <a:ea typeface="+mn-ea"/>
                <a:cs typeface="+mn-cs"/>
              </a:defRPr>
            </a:lvl7pPr>
            <a:lvl8pPr marL="3199990" algn="l" defTabSz="914283" rtl="0" eaLnBrk="1" latinLnBrk="0" hangingPunct="1">
              <a:defRPr kumimoji="1" sz="1800" kern="1200">
                <a:solidFill>
                  <a:schemeClr val="lt1"/>
                </a:solidFill>
                <a:latin typeface="+mn-lt"/>
                <a:ea typeface="+mn-ea"/>
                <a:cs typeface="+mn-cs"/>
              </a:defRPr>
            </a:lvl8pPr>
            <a:lvl9pPr marL="3657131" algn="l" defTabSz="914283" rtl="0" eaLnBrk="1" latinLnBrk="0" hangingPunct="1">
              <a:defRPr kumimoji="1" sz="1800" kern="1200">
                <a:solidFill>
                  <a:schemeClr val="lt1"/>
                </a:solidFill>
                <a:latin typeface="+mn-lt"/>
                <a:ea typeface="+mn-ea"/>
                <a:cs typeface="+mn-cs"/>
              </a:defRPr>
            </a:lvl9pPr>
          </a:lstStyle>
          <a:p>
            <a:pPr algn="ctr" fontAlgn="base">
              <a:spcBef>
                <a:spcPct val="0"/>
              </a:spcBef>
            </a:pPr>
            <a:r>
              <a:rPr lang="ja-JP" altLang="en-US" sz="1200" kern="100" dirty="0" smtClean="0">
                <a:solidFill>
                  <a:srgbClr val="000000"/>
                </a:solidFill>
                <a:latin typeface="HGP創英角ｺﾞｼｯｸUB" panose="020B0900000000000000" pitchFamily="50" charset="-128"/>
                <a:ea typeface="HGP創英角ｺﾞｼｯｸUB" panose="020B0900000000000000" pitchFamily="50" charset="-128"/>
                <a:cs typeface="Times New Roman"/>
              </a:rPr>
              <a:t>＜成功モデル＞</a:t>
            </a:r>
            <a:endParaRPr lang="ja-JP" altLang="en-US" sz="1200" kern="100" dirty="0">
              <a:solidFill>
                <a:srgbClr val="FFFFFF"/>
              </a:solidFill>
              <a:latin typeface="HGP創英角ｺﾞｼｯｸUB" panose="020B0900000000000000" pitchFamily="50" charset="-128"/>
              <a:ea typeface="HGP創英角ｺﾞｼｯｸUB" panose="020B0900000000000000" pitchFamily="50" charset="-128"/>
              <a:cs typeface="Times New Roman"/>
            </a:endParaRPr>
          </a:p>
        </p:txBody>
      </p:sp>
      <p:pic>
        <p:nvPicPr>
          <p:cNvPr id="2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4083" y="4367697"/>
            <a:ext cx="2785236" cy="2423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正方形/長方形 23"/>
          <p:cNvSpPr/>
          <p:nvPr/>
        </p:nvSpPr>
        <p:spPr>
          <a:xfrm>
            <a:off x="550933" y="4015652"/>
            <a:ext cx="2514600" cy="281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ja-JP"/>
            </a:defPPr>
            <a:lvl1pPr marL="0" algn="l" defTabSz="914283" rtl="0" eaLnBrk="1" latinLnBrk="0" hangingPunct="1">
              <a:defRPr kumimoji="1" sz="1800" kern="1200">
                <a:solidFill>
                  <a:schemeClr val="lt1"/>
                </a:solidFill>
                <a:latin typeface="+mn-lt"/>
                <a:ea typeface="+mn-ea"/>
                <a:cs typeface="+mn-cs"/>
              </a:defRPr>
            </a:lvl1pPr>
            <a:lvl2pPr marL="457141" algn="l" defTabSz="914283" rtl="0" eaLnBrk="1" latinLnBrk="0" hangingPunct="1">
              <a:defRPr kumimoji="1" sz="1800" kern="1200">
                <a:solidFill>
                  <a:schemeClr val="lt1"/>
                </a:solidFill>
                <a:latin typeface="+mn-lt"/>
                <a:ea typeface="+mn-ea"/>
                <a:cs typeface="+mn-cs"/>
              </a:defRPr>
            </a:lvl2pPr>
            <a:lvl3pPr marL="914283" algn="l" defTabSz="914283" rtl="0" eaLnBrk="1" latinLnBrk="0" hangingPunct="1">
              <a:defRPr kumimoji="1" sz="1800" kern="1200">
                <a:solidFill>
                  <a:schemeClr val="lt1"/>
                </a:solidFill>
                <a:latin typeface="+mn-lt"/>
                <a:ea typeface="+mn-ea"/>
                <a:cs typeface="+mn-cs"/>
              </a:defRPr>
            </a:lvl3pPr>
            <a:lvl4pPr marL="1371424" algn="l" defTabSz="914283" rtl="0" eaLnBrk="1" latinLnBrk="0" hangingPunct="1">
              <a:defRPr kumimoji="1" sz="1800" kern="1200">
                <a:solidFill>
                  <a:schemeClr val="lt1"/>
                </a:solidFill>
                <a:latin typeface="+mn-lt"/>
                <a:ea typeface="+mn-ea"/>
                <a:cs typeface="+mn-cs"/>
              </a:defRPr>
            </a:lvl4pPr>
            <a:lvl5pPr marL="1828565" algn="l" defTabSz="914283" rtl="0" eaLnBrk="1" latinLnBrk="0" hangingPunct="1">
              <a:defRPr kumimoji="1" sz="1800" kern="1200">
                <a:solidFill>
                  <a:schemeClr val="lt1"/>
                </a:solidFill>
                <a:latin typeface="+mn-lt"/>
                <a:ea typeface="+mn-ea"/>
                <a:cs typeface="+mn-cs"/>
              </a:defRPr>
            </a:lvl5pPr>
            <a:lvl6pPr marL="2285706" algn="l" defTabSz="914283" rtl="0" eaLnBrk="1" latinLnBrk="0" hangingPunct="1">
              <a:defRPr kumimoji="1" sz="1800" kern="1200">
                <a:solidFill>
                  <a:schemeClr val="lt1"/>
                </a:solidFill>
                <a:latin typeface="+mn-lt"/>
                <a:ea typeface="+mn-ea"/>
                <a:cs typeface="+mn-cs"/>
              </a:defRPr>
            </a:lvl6pPr>
            <a:lvl7pPr marL="2742848" algn="l" defTabSz="914283" rtl="0" eaLnBrk="1" latinLnBrk="0" hangingPunct="1">
              <a:defRPr kumimoji="1" sz="1800" kern="1200">
                <a:solidFill>
                  <a:schemeClr val="lt1"/>
                </a:solidFill>
                <a:latin typeface="+mn-lt"/>
                <a:ea typeface="+mn-ea"/>
                <a:cs typeface="+mn-cs"/>
              </a:defRPr>
            </a:lvl7pPr>
            <a:lvl8pPr marL="3199990" algn="l" defTabSz="914283" rtl="0" eaLnBrk="1" latinLnBrk="0" hangingPunct="1">
              <a:defRPr kumimoji="1" sz="1800" kern="1200">
                <a:solidFill>
                  <a:schemeClr val="lt1"/>
                </a:solidFill>
                <a:latin typeface="+mn-lt"/>
                <a:ea typeface="+mn-ea"/>
                <a:cs typeface="+mn-cs"/>
              </a:defRPr>
            </a:lvl8pPr>
            <a:lvl9pPr marL="3657131" algn="l" defTabSz="914283" rtl="0" eaLnBrk="1" latinLnBrk="0" hangingPunct="1">
              <a:defRPr kumimoji="1" sz="1800" kern="1200">
                <a:solidFill>
                  <a:schemeClr val="lt1"/>
                </a:solidFill>
                <a:latin typeface="+mn-lt"/>
                <a:ea typeface="+mn-ea"/>
                <a:cs typeface="+mn-cs"/>
              </a:defRPr>
            </a:lvl9pPr>
          </a:lstStyle>
          <a:p>
            <a:pPr algn="ctr" fontAlgn="base">
              <a:spcBef>
                <a:spcPct val="0"/>
              </a:spcBef>
            </a:pPr>
            <a:r>
              <a:rPr lang="ja-JP" altLang="en-US" sz="1200" kern="100" dirty="0" smtClean="0">
                <a:solidFill>
                  <a:srgbClr val="000000"/>
                </a:solidFill>
                <a:latin typeface="HGP創英角ｺﾞｼｯｸUB" panose="020B0900000000000000" pitchFamily="50" charset="-128"/>
                <a:ea typeface="HGP創英角ｺﾞｼｯｸUB" panose="020B0900000000000000" pitchFamily="50" charset="-128"/>
                <a:cs typeface="Times New Roman"/>
              </a:rPr>
              <a:t>＜モデル実証＞</a:t>
            </a:r>
            <a:endParaRPr lang="ja-JP" altLang="en-US" sz="1200" kern="100" dirty="0">
              <a:solidFill>
                <a:srgbClr val="FFFFFF"/>
              </a:solidFill>
              <a:latin typeface="HGP創英角ｺﾞｼｯｸUB" panose="020B0900000000000000" pitchFamily="50" charset="-128"/>
              <a:ea typeface="HGP創英角ｺﾞｼｯｸUB" panose="020B0900000000000000" pitchFamily="50" charset="-128"/>
              <a:cs typeface="Times New Roman"/>
            </a:endParaRPr>
          </a:p>
        </p:txBody>
      </p:sp>
      <p:sp>
        <p:nvSpPr>
          <p:cNvPr id="25" name="右矢印 24"/>
          <p:cNvSpPr/>
          <p:nvPr/>
        </p:nvSpPr>
        <p:spPr>
          <a:xfrm>
            <a:off x="3673003" y="5273310"/>
            <a:ext cx="586366" cy="472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26" name="正方形/長方形 25"/>
          <p:cNvSpPr/>
          <p:nvPr/>
        </p:nvSpPr>
        <p:spPr>
          <a:xfrm>
            <a:off x="7790011" y="4015652"/>
            <a:ext cx="1896302" cy="2819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0" tIns="0" rIns="0" bIns="0" numCol="1" spcCol="0" rtlCol="0" fromWordArt="0" anchor="t" anchorCtr="0" forceAA="0" compatLnSpc="1">
            <a:prstTxWarp prst="textNoShape">
              <a:avLst/>
            </a:prstTxWarp>
            <a:noAutofit/>
          </a:bodyPr>
          <a:lstStyle>
            <a:defPPr>
              <a:defRPr lang="ja-JP"/>
            </a:defPPr>
            <a:lvl1pPr marL="0" algn="l" defTabSz="914283" rtl="0" eaLnBrk="1" latinLnBrk="0" hangingPunct="1">
              <a:defRPr kumimoji="1" sz="1800" kern="1200">
                <a:solidFill>
                  <a:schemeClr val="lt1"/>
                </a:solidFill>
                <a:latin typeface="+mn-lt"/>
                <a:ea typeface="+mn-ea"/>
                <a:cs typeface="+mn-cs"/>
              </a:defRPr>
            </a:lvl1pPr>
            <a:lvl2pPr marL="457141" algn="l" defTabSz="914283" rtl="0" eaLnBrk="1" latinLnBrk="0" hangingPunct="1">
              <a:defRPr kumimoji="1" sz="1800" kern="1200">
                <a:solidFill>
                  <a:schemeClr val="lt1"/>
                </a:solidFill>
                <a:latin typeface="+mn-lt"/>
                <a:ea typeface="+mn-ea"/>
                <a:cs typeface="+mn-cs"/>
              </a:defRPr>
            </a:lvl2pPr>
            <a:lvl3pPr marL="914283" algn="l" defTabSz="914283" rtl="0" eaLnBrk="1" latinLnBrk="0" hangingPunct="1">
              <a:defRPr kumimoji="1" sz="1800" kern="1200">
                <a:solidFill>
                  <a:schemeClr val="lt1"/>
                </a:solidFill>
                <a:latin typeface="+mn-lt"/>
                <a:ea typeface="+mn-ea"/>
                <a:cs typeface="+mn-cs"/>
              </a:defRPr>
            </a:lvl3pPr>
            <a:lvl4pPr marL="1371424" algn="l" defTabSz="914283" rtl="0" eaLnBrk="1" latinLnBrk="0" hangingPunct="1">
              <a:defRPr kumimoji="1" sz="1800" kern="1200">
                <a:solidFill>
                  <a:schemeClr val="lt1"/>
                </a:solidFill>
                <a:latin typeface="+mn-lt"/>
                <a:ea typeface="+mn-ea"/>
                <a:cs typeface="+mn-cs"/>
              </a:defRPr>
            </a:lvl4pPr>
            <a:lvl5pPr marL="1828565" algn="l" defTabSz="914283" rtl="0" eaLnBrk="1" latinLnBrk="0" hangingPunct="1">
              <a:defRPr kumimoji="1" sz="1800" kern="1200">
                <a:solidFill>
                  <a:schemeClr val="lt1"/>
                </a:solidFill>
                <a:latin typeface="+mn-lt"/>
                <a:ea typeface="+mn-ea"/>
                <a:cs typeface="+mn-cs"/>
              </a:defRPr>
            </a:lvl5pPr>
            <a:lvl6pPr marL="2285706" algn="l" defTabSz="914283" rtl="0" eaLnBrk="1" latinLnBrk="0" hangingPunct="1">
              <a:defRPr kumimoji="1" sz="1800" kern="1200">
                <a:solidFill>
                  <a:schemeClr val="lt1"/>
                </a:solidFill>
                <a:latin typeface="+mn-lt"/>
                <a:ea typeface="+mn-ea"/>
                <a:cs typeface="+mn-cs"/>
              </a:defRPr>
            </a:lvl6pPr>
            <a:lvl7pPr marL="2742848" algn="l" defTabSz="914283" rtl="0" eaLnBrk="1" latinLnBrk="0" hangingPunct="1">
              <a:defRPr kumimoji="1" sz="1800" kern="1200">
                <a:solidFill>
                  <a:schemeClr val="lt1"/>
                </a:solidFill>
                <a:latin typeface="+mn-lt"/>
                <a:ea typeface="+mn-ea"/>
                <a:cs typeface="+mn-cs"/>
              </a:defRPr>
            </a:lvl7pPr>
            <a:lvl8pPr marL="3199990" algn="l" defTabSz="914283" rtl="0" eaLnBrk="1" latinLnBrk="0" hangingPunct="1">
              <a:defRPr kumimoji="1" sz="1800" kern="1200">
                <a:solidFill>
                  <a:schemeClr val="lt1"/>
                </a:solidFill>
                <a:latin typeface="+mn-lt"/>
                <a:ea typeface="+mn-ea"/>
                <a:cs typeface="+mn-cs"/>
              </a:defRPr>
            </a:lvl8pPr>
            <a:lvl9pPr marL="3657131" algn="l" defTabSz="914283" rtl="0" eaLnBrk="1" latinLnBrk="0" hangingPunct="1">
              <a:defRPr kumimoji="1" sz="1800" kern="1200">
                <a:solidFill>
                  <a:schemeClr val="lt1"/>
                </a:solidFill>
                <a:latin typeface="+mn-lt"/>
                <a:ea typeface="+mn-ea"/>
                <a:cs typeface="+mn-cs"/>
              </a:defRPr>
            </a:lvl9pPr>
          </a:lstStyle>
          <a:p>
            <a:pPr algn="ctr" fontAlgn="base">
              <a:spcBef>
                <a:spcPct val="0"/>
              </a:spcBef>
            </a:pPr>
            <a:r>
              <a:rPr lang="ja-JP" altLang="en-US" sz="1200" kern="100" dirty="0" smtClean="0">
                <a:solidFill>
                  <a:srgbClr val="000000"/>
                </a:solidFill>
                <a:latin typeface="HGP創英角ｺﾞｼｯｸUB" panose="020B0900000000000000" pitchFamily="50" charset="-128"/>
                <a:ea typeface="HGP創英角ｺﾞｼｯｸUB" panose="020B0900000000000000" pitchFamily="50" charset="-128"/>
                <a:cs typeface="Times New Roman"/>
              </a:rPr>
              <a:t>＜成功モデルの普及展開＞</a:t>
            </a:r>
            <a:endParaRPr lang="ja-JP" altLang="en-US" sz="1200" kern="100" dirty="0">
              <a:solidFill>
                <a:srgbClr val="FFFFFF"/>
              </a:solidFill>
              <a:latin typeface="HGP創英角ｺﾞｼｯｸUB" panose="020B0900000000000000" pitchFamily="50" charset="-128"/>
              <a:ea typeface="HGP創英角ｺﾞｼｯｸUB" panose="020B0900000000000000" pitchFamily="50" charset="-128"/>
              <a:cs typeface="Times New Roman"/>
            </a:endParaRPr>
          </a:p>
        </p:txBody>
      </p:sp>
      <p:sp>
        <p:nvSpPr>
          <p:cNvPr id="27" name="右矢印 26"/>
          <p:cNvSpPr/>
          <p:nvPr/>
        </p:nvSpPr>
        <p:spPr>
          <a:xfrm>
            <a:off x="7181345" y="4476940"/>
            <a:ext cx="586366" cy="472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pic>
        <p:nvPicPr>
          <p:cNvPr id="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6904" y="5128533"/>
            <a:ext cx="781767" cy="628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91796" y="4397764"/>
            <a:ext cx="771983" cy="631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28052" y="5899354"/>
            <a:ext cx="899471" cy="532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右矢印 30"/>
          <p:cNvSpPr/>
          <p:nvPr/>
        </p:nvSpPr>
        <p:spPr>
          <a:xfrm>
            <a:off x="7181345" y="5206241"/>
            <a:ext cx="586366" cy="472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32" name="右矢印 31"/>
          <p:cNvSpPr/>
          <p:nvPr/>
        </p:nvSpPr>
        <p:spPr>
          <a:xfrm>
            <a:off x="7181345" y="5929480"/>
            <a:ext cx="586366" cy="4727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33" name="テキスト ボックス 32"/>
          <p:cNvSpPr txBox="1"/>
          <p:nvPr/>
        </p:nvSpPr>
        <p:spPr>
          <a:xfrm>
            <a:off x="8796118" y="4420921"/>
            <a:ext cx="800219" cy="584775"/>
          </a:xfrm>
          <a:prstGeom prst="rect">
            <a:avLst/>
          </a:prstGeom>
          <a:noFill/>
        </p:spPr>
        <p:txBody>
          <a:bodyPr wrap="none" rtlCol="0">
            <a:spAutoFit/>
          </a:bodyPr>
          <a:lstStyle/>
          <a:p>
            <a:pPr algn="ctr" defTabSz="914400" fontAlgn="base">
              <a:spcBef>
                <a:spcPct val="0"/>
              </a:spcBef>
              <a:spcAft>
                <a:spcPct val="0"/>
              </a:spcAft>
            </a:pPr>
            <a:r>
              <a:rPr lang="ja-JP" altLang="en-US" sz="1600" dirty="0" smtClean="0">
                <a:solidFill>
                  <a:srgbClr val="000000"/>
                </a:solidFill>
              </a:rPr>
              <a:t>自治体</a:t>
            </a:r>
            <a:endParaRPr lang="en-US" altLang="ja-JP" sz="1600" dirty="0" smtClean="0">
              <a:solidFill>
                <a:srgbClr val="000000"/>
              </a:solidFill>
            </a:endParaRPr>
          </a:p>
          <a:p>
            <a:pPr algn="ctr" defTabSz="914400" fontAlgn="base">
              <a:spcBef>
                <a:spcPct val="0"/>
              </a:spcBef>
              <a:spcAft>
                <a:spcPct val="0"/>
              </a:spcAft>
            </a:pPr>
            <a:r>
              <a:rPr lang="en-US" altLang="ja-JP" sz="1600" dirty="0">
                <a:solidFill>
                  <a:srgbClr val="000000"/>
                </a:solidFill>
              </a:rPr>
              <a:t>A</a:t>
            </a:r>
            <a:endParaRPr lang="ja-JP" altLang="en-US" sz="1600" dirty="0">
              <a:solidFill>
                <a:srgbClr val="000000"/>
              </a:solidFill>
            </a:endParaRPr>
          </a:p>
        </p:txBody>
      </p:sp>
      <p:sp>
        <p:nvSpPr>
          <p:cNvPr id="34" name="テキスト ボックス 33"/>
          <p:cNvSpPr txBox="1"/>
          <p:nvPr/>
        </p:nvSpPr>
        <p:spPr>
          <a:xfrm>
            <a:off x="8796118" y="5150222"/>
            <a:ext cx="800219" cy="584775"/>
          </a:xfrm>
          <a:prstGeom prst="rect">
            <a:avLst/>
          </a:prstGeom>
          <a:noFill/>
        </p:spPr>
        <p:txBody>
          <a:bodyPr wrap="none" rtlCol="0">
            <a:spAutoFit/>
          </a:bodyPr>
          <a:lstStyle/>
          <a:p>
            <a:pPr algn="ctr" defTabSz="914400" fontAlgn="base">
              <a:spcBef>
                <a:spcPct val="0"/>
              </a:spcBef>
              <a:spcAft>
                <a:spcPct val="0"/>
              </a:spcAft>
            </a:pPr>
            <a:r>
              <a:rPr lang="ja-JP" altLang="en-US" sz="1600" dirty="0" smtClean="0">
                <a:solidFill>
                  <a:srgbClr val="000000"/>
                </a:solidFill>
              </a:rPr>
              <a:t>自治体</a:t>
            </a:r>
            <a:endParaRPr lang="en-US" altLang="ja-JP" sz="1600" dirty="0" smtClean="0">
              <a:solidFill>
                <a:srgbClr val="000000"/>
              </a:solidFill>
            </a:endParaRPr>
          </a:p>
          <a:p>
            <a:pPr algn="ctr" defTabSz="914400" fontAlgn="base">
              <a:spcBef>
                <a:spcPct val="0"/>
              </a:spcBef>
              <a:spcAft>
                <a:spcPct val="0"/>
              </a:spcAft>
            </a:pPr>
            <a:r>
              <a:rPr lang="en-US" altLang="ja-JP" sz="1600" dirty="0" smtClean="0">
                <a:solidFill>
                  <a:srgbClr val="000000"/>
                </a:solidFill>
              </a:rPr>
              <a:t>B</a:t>
            </a:r>
            <a:endParaRPr lang="ja-JP" altLang="en-US" sz="1600" dirty="0">
              <a:solidFill>
                <a:srgbClr val="000000"/>
              </a:solidFill>
            </a:endParaRPr>
          </a:p>
        </p:txBody>
      </p:sp>
      <p:sp>
        <p:nvSpPr>
          <p:cNvPr id="35" name="テキスト ボックス 34"/>
          <p:cNvSpPr txBox="1"/>
          <p:nvPr/>
        </p:nvSpPr>
        <p:spPr>
          <a:xfrm>
            <a:off x="8162695" y="5942907"/>
            <a:ext cx="1917749" cy="746358"/>
          </a:xfrm>
          <a:prstGeom prst="rect">
            <a:avLst/>
          </a:prstGeom>
          <a:noFill/>
        </p:spPr>
        <p:txBody>
          <a:bodyPr wrap="square" rtlCol="0">
            <a:spAutoFit/>
          </a:bodyPr>
          <a:lstStyle/>
          <a:p>
            <a:pPr algn="ctr" defTabSz="914400" fontAlgn="base">
              <a:spcBef>
                <a:spcPct val="0"/>
              </a:spcBef>
              <a:spcAft>
                <a:spcPct val="0"/>
              </a:spcAft>
            </a:pPr>
            <a:r>
              <a:rPr lang="ja-JP" altLang="en-US" sz="1600" dirty="0" smtClean="0">
                <a:solidFill>
                  <a:srgbClr val="000000"/>
                </a:solidFill>
              </a:rPr>
              <a:t>　自治体</a:t>
            </a:r>
            <a:endParaRPr lang="en-US" altLang="ja-JP" sz="1600" dirty="0" smtClean="0">
              <a:solidFill>
                <a:srgbClr val="000000"/>
              </a:solidFill>
            </a:endParaRPr>
          </a:p>
          <a:p>
            <a:pPr algn="ctr" defTabSz="914400" fontAlgn="base">
              <a:spcBef>
                <a:spcPct val="0"/>
              </a:spcBef>
              <a:spcAft>
                <a:spcPct val="0"/>
              </a:spcAft>
            </a:pPr>
            <a:r>
              <a:rPr lang="ja-JP" altLang="en-US" sz="1600" dirty="0" smtClean="0">
                <a:solidFill>
                  <a:srgbClr val="000000"/>
                </a:solidFill>
              </a:rPr>
              <a:t>　</a:t>
            </a:r>
            <a:r>
              <a:rPr lang="en-US" altLang="ja-JP" sz="1600" dirty="0" smtClean="0">
                <a:solidFill>
                  <a:srgbClr val="000000"/>
                </a:solidFill>
              </a:rPr>
              <a:t>C</a:t>
            </a:r>
          </a:p>
          <a:p>
            <a:pPr algn="ctr" defTabSz="914400" fontAlgn="base">
              <a:spcBef>
                <a:spcPct val="0"/>
              </a:spcBef>
              <a:spcAft>
                <a:spcPct val="0"/>
              </a:spcAft>
            </a:pPr>
            <a:r>
              <a:rPr lang="ja-JP" altLang="en-US" sz="1050" dirty="0">
                <a:solidFill>
                  <a:srgbClr val="000000"/>
                </a:solidFill>
              </a:rPr>
              <a:t>（都市で</a:t>
            </a:r>
            <a:r>
              <a:rPr lang="ja-JP" altLang="en-US" sz="1050" dirty="0" smtClean="0">
                <a:solidFill>
                  <a:srgbClr val="000000"/>
                </a:solidFill>
              </a:rPr>
              <a:t>は多機能型</a:t>
            </a:r>
            <a:r>
              <a:rPr lang="ja-JP" altLang="en-US" sz="1050" dirty="0">
                <a:solidFill>
                  <a:srgbClr val="000000"/>
                </a:solidFill>
              </a:rPr>
              <a:t>を展開</a:t>
            </a:r>
            <a:r>
              <a:rPr lang="ja-JP" altLang="en-US" sz="1050" dirty="0" smtClean="0">
                <a:solidFill>
                  <a:srgbClr val="000000"/>
                </a:solidFill>
              </a:rPr>
              <a:t>）</a:t>
            </a:r>
            <a:endParaRPr lang="en-US" altLang="ja-JP" sz="1050" dirty="0">
              <a:solidFill>
                <a:srgbClr val="000000"/>
              </a:solidFill>
            </a:endParaRPr>
          </a:p>
        </p:txBody>
      </p:sp>
      <p:pic>
        <p:nvPicPr>
          <p:cNvPr id="3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70" y="4468766"/>
            <a:ext cx="3699521" cy="22986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20893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タイトル 1"/>
          <p:cNvSpPr txBox="1">
            <a:spLocks/>
          </p:cNvSpPr>
          <p:nvPr/>
        </p:nvSpPr>
        <p:spPr>
          <a:xfrm>
            <a:off x="3" y="-27384"/>
            <a:ext cx="9905999" cy="454360"/>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2400" kern="1200">
                <a:solidFill>
                  <a:schemeClr val="tx1"/>
                </a:solidFill>
                <a:latin typeface="+mj-lt"/>
                <a:ea typeface="+mj-ea"/>
                <a:cs typeface="+mj-cs"/>
              </a:defRPr>
            </a:lvl1pPr>
          </a:lstStyle>
          <a:p>
            <a:r>
              <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参考</a:t>
            </a:r>
            <a:r>
              <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rPr>
              <a:t>)</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これまでの交付決定実績②（平成</a:t>
            </a:r>
            <a:r>
              <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rPr>
              <a:t>27</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年度、平成</a:t>
            </a:r>
            <a:r>
              <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rPr>
              <a:t>28</a:t>
            </a:r>
            <a:r>
              <a:rPr lang="ja-JP" altLang="en-US" sz="2000" dirty="0" smtClean="0">
                <a:solidFill>
                  <a:prstClr val="black"/>
                </a:solidFill>
                <a:latin typeface="HGP創英角ｺﾞｼｯｸUB" panose="020B0900000000000000" pitchFamily="50" charset="-128"/>
                <a:ea typeface="HGP創英角ｺﾞｼｯｸUB" panose="020B0900000000000000" pitchFamily="50" charset="-128"/>
              </a:rPr>
              <a:t>年度）</a:t>
            </a:r>
            <a:endParaRPr lang="en-US" altLang="ja-JP" sz="2000" dirty="0" smtClean="0">
              <a:solidFill>
                <a:prstClr val="black"/>
              </a:solidFill>
              <a:latin typeface="HGP創英角ｺﾞｼｯｸUB" panose="020B0900000000000000" pitchFamily="50" charset="-128"/>
              <a:ea typeface="HGP創英角ｺﾞｼｯｸUB" panose="020B0900000000000000" pitchFamily="50" charset="-128"/>
            </a:endParaRPr>
          </a:p>
        </p:txBody>
      </p:sp>
      <p:sp>
        <p:nvSpPr>
          <p:cNvPr id="6" name="テキスト ボックス 5"/>
          <p:cNvSpPr txBox="1"/>
          <p:nvPr/>
        </p:nvSpPr>
        <p:spPr>
          <a:xfrm>
            <a:off x="132325" y="583340"/>
            <a:ext cx="4413388" cy="507831"/>
          </a:xfrm>
          <a:prstGeom prst="rect">
            <a:avLst/>
          </a:prstGeom>
          <a:solidFill>
            <a:schemeClr val="bg1"/>
          </a:solidFill>
          <a:ln>
            <a:noFill/>
          </a:ln>
        </p:spPr>
        <p:txBody>
          <a:bodyPr wrap="none" rtlCol="0">
            <a:spAutoFit/>
          </a:bodyPr>
          <a:lstStyle/>
          <a:p>
            <a:pPr defTabSz="914400"/>
            <a:r>
              <a:rPr lang="ja-JP" altLang="en-US" sz="1600" dirty="0" smtClean="0">
                <a:solidFill>
                  <a:prstClr val="black"/>
                </a:solidFill>
                <a:latin typeface="ＭＳ Ｐゴシック"/>
              </a:rPr>
              <a:t>  平成</a:t>
            </a:r>
            <a:r>
              <a:rPr lang="en-US" altLang="ja-JP" sz="1600" dirty="0" smtClean="0">
                <a:solidFill>
                  <a:prstClr val="black"/>
                </a:solidFill>
                <a:latin typeface="ＭＳ Ｐゴシック"/>
              </a:rPr>
              <a:t>2</a:t>
            </a:r>
            <a:r>
              <a:rPr lang="en-US" altLang="ja-JP" sz="1600" dirty="0">
                <a:solidFill>
                  <a:prstClr val="black"/>
                </a:solidFill>
                <a:latin typeface="ＭＳ Ｐゴシック"/>
              </a:rPr>
              <a:t>7</a:t>
            </a:r>
            <a:r>
              <a:rPr lang="ja-JP" altLang="en-US" sz="1600" dirty="0" smtClean="0">
                <a:solidFill>
                  <a:prstClr val="black"/>
                </a:solidFill>
                <a:latin typeface="ＭＳ Ｐゴシック"/>
              </a:rPr>
              <a:t>年度（情報通信利用環境整備推進事業）</a:t>
            </a:r>
            <a:endParaRPr lang="en-US" altLang="ja-JP" sz="1600" dirty="0" smtClean="0">
              <a:solidFill>
                <a:prstClr val="black"/>
              </a:solidFill>
              <a:latin typeface="ＭＳ Ｐゴシック"/>
            </a:endParaRPr>
          </a:p>
          <a:p>
            <a:pPr marL="180975" defTabSz="914400">
              <a:defRPr/>
            </a:pPr>
            <a:r>
              <a:rPr lang="ja-JP" altLang="en-US" sz="1100" dirty="0" smtClean="0">
                <a:solidFill>
                  <a:prstClr val="black"/>
                </a:solidFill>
              </a:rPr>
              <a:t> ●</a:t>
            </a:r>
            <a:r>
              <a:rPr lang="ja-JP" altLang="en-US" sz="1100" dirty="0">
                <a:solidFill>
                  <a:prstClr val="black"/>
                </a:solidFill>
              </a:rPr>
              <a:t>　７市町、交付決定額３７３百万円　（予算額 ４３３百万円</a:t>
            </a:r>
            <a:r>
              <a:rPr lang="ja-JP" altLang="en-US" sz="1100" dirty="0" smtClean="0">
                <a:solidFill>
                  <a:prstClr val="black"/>
                </a:solidFill>
              </a:rPr>
              <a:t>）</a:t>
            </a:r>
            <a:endParaRPr lang="en-US" altLang="ja-JP" sz="1100" dirty="0">
              <a:solidFill>
                <a:prstClr val="black"/>
              </a:solidFill>
            </a:endParaRPr>
          </a:p>
        </p:txBody>
      </p:sp>
      <p:graphicFrame>
        <p:nvGraphicFramePr>
          <p:cNvPr id="7" name="表 6"/>
          <p:cNvGraphicFramePr>
            <a:graphicFrameLocks noGrp="1"/>
          </p:cNvGraphicFramePr>
          <p:nvPr>
            <p:extLst>
              <p:ext uri="{D42A27DB-BD31-4B8C-83A1-F6EECF244321}">
                <p14:modId xmlns:p14="http://schemas.microsoft.com/office/powerpoint/2010/main" val="3645477048"/>
              </p:ext>
            </p:extLst>
          </p:nvPr>
        </p:nvGraphicFramePr>
        <p:xfrm>
          <a:off x="382141" y="1137914"/>
          <a:ext cx="4256904" cy="2499360"/>
        </p:xfrm>
        <a:graphic>
          <a:graphicData uri="http://schemas.openxmlformats.org/drawingml/2006/table">
            <a:tbl>
              <a:tblPr firstRow="1" bandRow="1">
                <a:tableStyleId>{10A1B5D5-9B99-4C35-A422-299274C87663}</a:tableStyleId>
              </a:tblPr>
              <a:tblGrid>
                <a:gridCol w="675297"/>
                <a:gridCol w="962339"/>
                <a:gridCol w="790583"/>
                <a:gridCol w="854701"/>
                <a:gridCol w="973984"/>
              </a:tblGrid>
              <a:tr h="248715">
                <a:tc>
                  <a:txBody>
                    <a:bodyPr/>
                    <a:lstStyle/>
                    <a:p>
                      <a:pPr algn="ctr"/>
                      <a:r>
                        <a:rPr kumimoji="1" lang="ja-JP" altLang="en-US" sz="1100" b="0" dirty="0" smtClean="0">
                          <a:solidFill>
                            <a:sysClr val="windowText" lastClr="000000"/>
                          </a:solidFill>
                          <a:latin typeface="+mn-ea"/>
                          <a:ea typeface="+mn-ea"/>
                        </a:rPr>
                        <a:t>県名</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n-ea"/>
                          <a:ea typeface="+mn-ea"/>
                        </a:rPr>
                        <a:t>市町村名</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n-ea"/>
                          <a:ea typeface="+mn-ea"/>
                        </a:rPr>
                        <a:t>整備対象</a:t>
                      </a:r>
                      <a:endParaRPr kumimoji="1" lang="en-US" altLang="ja-JP" sz="1100" b="0" dirty="0" smtClean="0">
                        <a:solidFill>
                          <a:sysClr val="windowText" lastClr="000000"/>
                        </a:solidFill>
                        <a:latin typeface="+mn-ea"/>
                        <a:ea typeface="+mn-ea"/>
                      </a:endParaRPr>
                    </a:p>
                    <a:p>
                      <a:pPr algn="ctr"/>
                      <a:r>
                        <a:rPr kumimoji="1" lang="ja-JP" altLang="en-US" sz="1100" b="0" dirty="0" smtClean="0">
                          <a:solidFill>
                            <a:sysClr val="windowText" lastClr="000000"/>
                          </a:solidFill>
                          <a:latin typeface="+mn-ea"/>
                          <a:ea typeface="+mn-ea"/>
                        </a:rPr>
                        <a:t>世帯数</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n-ea"/>
                          <a:ea typeface="+mn-ea"/>
                        </a:rPr>
                        <a:t>事業費 </a:t>
                      </a:r>
                      <a:endParaRPr kumimoji="1" lang="en-US" altLang="ja-JP" sz="1100" b="0" dirty="0" smtClean="0">
                        <a:solidFill>
                          <a:sysClr val="windowText" lastClr="000000"/>
                        </a:solidFill>
                        <a:latin typeface="+mn-ea"/>
                        <a:ea typeface="+mn-ea"/>
                      </a:endParaRPr>
                    </a:p>
                    <a:p>
                      <a:pPr algn="ctr"/>
                      <a:r>
                        <a:rPr kumimoji="1" lang="en-US" altLang="ja-JP" sz="1100" b="0" dirty="0" smtClean="0">
                          <a:solidFill>
                            <a:sysClr val="windowText" lastClr="000000"/>
                          </a:solidFill>
                          <a:latin typeface="+mn-ea"/>
                          <a:ea typeface="+mn-ea"/>
                        </a:rPr>
                        <a:t>【</a:t>
                      </a:r>
                      <a:r>
                        <a:rPr kumimoji="1" lang="ja-JP" altLang="en-US" sz="1100" b="0" dirty="0" smtClean="0">
                          <a:solidFill>
                            <a:sysClr val="windowText" lastClr="000000"/>
                          </a:solidFill>
                          <a:latin typeface="+mn-ea"/>
                          <a:ea typeface="+mn-ea"/>
                        </a:rPr>
                        <a:t>百万円</a:t>
                      </a:r>
                      <a:r>
                        <a:rPr kumimoji="1" lang="en-US" altLang="ja-JP" sz="1100" b="0" dirty="0" smtClean="0">
                          <a:solidFill>
                            <a:sysClr val="windowText" lastClr="000000"/>
                          </a:solidFill>
                          <a:latin typeface="+mn-ea"/>
                          <a:ea typeface="+mn-ea"/>
                        </a:rPr>
                        <a:t>】</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n-ea"/>
                          <a:ea typeface="+mn-ea"/>
                        </a:rPr>
                        <a:t>交付決定額</a:t>
                      </a:r>
                      <a:endParaRPr kumimoji="1" lang="en-US" altLang="ja-JP" sz="1100" b="0" dirty="0" smtClean="0">
                        <a:solidFill>
                          <a:sysClr val="windowText" lastClr="000000"/>
                        </a:solidFill>
                        <a:latin typeface="+mn-ea"/>
                        <a:ea typeface="+mn-ea"/>
                      </a:endParaRPr>
                    </a:p>
                    <a:p>
                      <a:pPr algn="ctr"/>
                      <a:r>
                        <a:rPr kumimoji="1" lang="en-US" altLang="ja-JP" sz="1100" b="0" dirty="0" smtClean="0">
                          <a:solidFill>
                            <a:sysClr val="windowText" lastClr="000000"/>
                          </a:solidFill>
                          <a:latin typeface="+mn-ea"/>
                          <a:ea typeface="+mn-ea"/>
                        </a:rPr>
                        <a:t>【</a:t>
                      </a:r>
                      <a:r>
                        <a:rPr kumimoji="1" lang="ja-JP" altLang="en-US" sz="1100" b="0" dirty="0" smtClean="0">
                          <a:solidFill>
                            <a:sysClr val="windowText" lastClr="000000"/>
                          </a:solidFill>
                          <a:latin typeface="+mn-ea"/>
                          <a:ea typeface="+mn-ea"/>
                        </a:rPr>
                        <a:t>百万円</a:t>
                      </a:r>
                      <a:r>
                        <a:rPr kumimoji="1" lang="en-US" altLang="ja-JP" sz="1100" b="0" dirty="0" smtClean="0">
                          <a:solidFill>
                            <a:sysClr val="windowText" lastClr="000000"/>
                          </a:solidFill>
                          <a:latin typeface="+mn-ea"/>
                          <a:ea typeface="+mn-ea"/>
                        </a:rPr>
                        <a:t>】</a:t>
                      </a:r>
                      <a:endParaRPr kumimoji="1" lang="ja-JP" altLang="en-US" sz="1100" b="0" dirty="0" smtClean="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n-ea"/>
                          <a:ea typeface="+mn-ea"/>
                        </a:rPr>
                        <a:t>青森県</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n-ea"/>
                          <a:ea typeface="+mn-ea"/>
                        </a:rPr>
                        <a:t>青森市</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2,460</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179</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60</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n-ea"/>
                          <a:ea typeface="+mn-ea"/>
                        </a:rPr>
                        <a:t>山形県</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n-ea"/>
                          <a:ea typeface="+mn-ea"/>
                        </a:rPr>
                        <a:t>上山市</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133</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55</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18</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n-ea"/>
                          <a:ea typeface="+mn-ea"/>
                        </a:rPr>
                        <a:t>東京都</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n-ea"/>
                          <a:ea typeface="+mn-ea"/>
                        </a:rPr>
                        <a:t>御蔵島村</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245</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146</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98</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n-ea"/>
                          <a:ea typeface="+mn-ea"/>
                        </a:rPr>
                        <a:t>東京都</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n-ea"/>
                          <a:ea typeface="+mn-ea"/>
                        </a:rPr>
                        <a:t>神津島村</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889</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50</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33</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n-ea"/>
                          <a:ea typeface="+mn-ea"/>
                        </a:rPr>
                        <a:t>徳島県</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n-ea"/>
                          <a:ea typeface="+mn-ea"/>
                        </a:rPr>
                        <a:t>那賀町</a:t>
                      </a:r>
                      <a:r>
                        <a:rPr kumimoji="1" lang="en-US" altLang="ja-JP" sz="1100" b="0" dirty="0" smtClean="0">
                          <a:solidFill>
                            <a:sysClr val="windowText" lastClr="000000"/>
                          </a:solidFill>
                          <a:latin typeface="+mn-ea"/>
                          <a:ea typeface="+mn-ea"/>
                        </a:rPr>
                        <a:t>(1</a:t>
                      </a:r>
                      <a:r>
                        <a:rPr kumimoji="1" lang="ja-JP" altLang="en-US" sz="1100" b="0" dirty="0" smtClean="0">
                          <a:solidFill>
                            <a:sysClr val="windowText" lastClr="000000"/>
                          </a:solidFill>
                          <a:latin typeface="+mn-ea"/>
                          <a:ea typeface="+mn-ea"/>
                        </a:rPr>
                        <a:t>期</a:t>
                      </a:r>
                      <a:r>
                        <a:rPr kumimoji="1" lang="en-US" altLang="ja-JP" sz="1100" b="0" dirty="0" smtClean="0">
                          <a:solidFill>
                            <a:sysClr val="windowText" lastClr="000000"/>
                          </a:solidFill>
                          <a:latin typeface="+mn-ea"/>
                          <a:ea typeface="+mn-ea"/>
                        </a:rPr>
                        <a:t>)</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500</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186</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62</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n-ea"/>
                          <a:ea typeface="+mn-ea"/>
                        </a:rPr>
                        <a:t>愛媛県</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n-ea"/>
                          <a:ea typeface="+mn-ea"/>
                        </a:rPr>
                        <a:t>上島町</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126</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79</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53</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n-ea"/>
                          <a:ea typeface="+mn-ea"/>
                        </a:rPr>
                        <a:t>熊本県</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n-ea"/>
                          <a:ea typeface="+mn-ea"/>
                        </a:rPr>
                        <a:t>天草市</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1,250</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73</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49</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gridSpan="2">
                  <a:txBody>
                    <a:bodyPr/>
                    <a:lstStyle/>
                    <a:p>
                      <a:pPr algn="ctr"/>
                      <a:r>
                        <a:rPr kumimoji="1" lang="ja-JP" altLang="en-US" sz="1100" b="0" dirty="0" smtClean="0">
                          <a:solidFill>
                            <a:sysClr val="windowText" lastClr="000000"/>
                          </a:solidFill>
                          <a:latin typeface="+mn-ea"/>
                          <a:ea typeface="+mn-ea"/>
                        </a:rPr>
                        <a:t>合　　計</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sz="1400" dirty="0"/>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100" b="0" dirty="0" smtClean="0">
                          <a:solidFill>
                            <a:sysClr val="windowText" lastClr="000000"/>
                          </a:solidFill>
                          <a:latin typeface="+mn-ea"/>
                          <a:ea typeface="+mn-ea"/>
                        </a:rPr>
                        <a:t>5,603</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n-ea"/>
                          <a:ea typeface="+mn-ea"/>
                        </a:rPr>
                        <a:t>768</a:t>
                      </a:r>
                      <a:endParaRPr kumimoji="1" lang="ja-JP" altLang="en-US" sz="1100" b="0" dirty="0">
                        <a:solidFill>
                          <a:sysClr val="windowText" lastClr="000000"/>
                        </a:solidFill>
                        <a:latin typeface="+mn-ea"/>
                        <a:ea typeface="+mn-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r" defTabSz="914400" rtl="0" eaLnBrk="1" latinLnBrk="0" hangingPunct="1"/>
                      <a:r>
                        <a:rPr kumimoji="1" lang="en-US" altLang="ja-JP" sz="1100" b="0" kern="1200" dirty="0" smtClean="0">
                          <a:solidFill>
                            <a:sysClr val="windowText" lastClr="000000"/>
                          </a:solidFill>
                          <a:latin typeface="+mn-ea"/>
                          <a:ea typeface="+mn-ea"/>
                        </a:rPr>
                        <a:t>373</a:t>
                      </a:r>
                      <a:endParaRPr kumimoji="1" lang="ja-JP" altLang="en-US" sz="1100" b="0" kern="1200" dirty="0">
                        <a:solidFill>
                          <a:sysClr val="windowText" lastClr="000000"/>
                        </a:solidFill>
                        <a:latin typeface="+mn-ea"/>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1" name="テキスト ボックス 10"/>
          <p:cNvSpPr txBox="1"/>
          <p:nvPr/>
        </p:nvSpPr>
        <p:spPr>
          <a:xfrm>
            <a:off x="4953000" y="548683"/>
            <a:ext cx="3940502" cy="507831"/>
          </a:xfrm>
          <a:prstGeom prst="rect">
            <a:avLst/>
          </a:prstGeom>
          <a:solidFill>
            <a:schemeClr val="bg1"/>
          </a:solidFill>
          <a:ln>
            <a:noFill/>
          </a:ln>
        </p:spPr>
        <p:txBody>
          <a:bodyPr wrap="none" rtlCol="0">
            <a:spAutoFit/>
          </a:bodyPr>
          <a:lstStyle>
            <a:defPPr>
              <a:defRPr lang="ja-JP"/>
            </a:defPPr>
            <a:lvl1pPr marL="361950" indent="-361950">
              <a:buFont typeface="Wingdings" panose="05000000000000000000" pitchFamily="2" charset="2"/>
              <a:buChar char="Ø"/>
              <a:defRPr sz="1600">
                <a:solidFill>
                  <a:prstClr val="black"/>
                </a:solidFill>
                <a:latin typeface="+mn-ea"/>
              </a:defRPr>
            </a:lvl1pPr>
          </a:lstStyle>
          <a:p>
            <a:pPr marL="0" indent="0" defTabSz="914400">
              <a:buFont typeface="Wingdings" panose="05000000000000000000" pitchFamily="2" charset="2"/>
              <a:buNone/>
            </a:pPr>
            <a:r>
              <a:rPr lang="ja-JP" altLang="en-US" dirty="0" smtClean="0"/>
              <a:t> 平成</a:t>
            </a:r>
            <a:r>
              <a:rPr lang="en-US" altLang="ja-JP" dirty="0"/>
              <a:t>28</a:t>
            </a:r>
            <a:r>
              <a:rPr lang="ja-JP" altLang="en-US" dirty="0" smtClean="0"/>
              <a:t>年度（情報通信基盤整備推進事業）</a:t>
            </a:r>
            <a:endParaRPr lang="en-US" altLang="ja-JP" dirty="0" smtClean="0"/>
          </a:p>
          <a:p>
            <a:pPr marL="0" indent="0" defTabSz="914400">
              <a:buFont typeface="Wingdings" panose="05000000000000000000" pitchFamily="2" charset="2"/>
              <a:buNone/>
              <a:defRPr/>
            </a:pPr>
            <a:r>
              <a:rPr lang="ja-JP" altLang="en-US" sz="1100" dirty="0">
                <a:latin typeface="Calibri"/>
              </a:rPr>
              <a:t>　</a:t>
            </a:r>
            <a:r>
              <a:rPr lang="ja-JP" altLang="en-US" sz="1100" dirty="0" smtClean="0">
                <a:latin typeface="Calibri"/>
              </a:rPr>
              <a:t> ●</a:t>
            </a:r>
            <a:r>
              <a:rPr lang="ja-JP" altLang="en-US" sz="1100" dirty="0">
                <a:latin typeface="Calibri"/>
              </a:rPr>
              <a:t>　５町村、交付決定額 ３８９百万円　（予算額４００ 百万円</a:t>
            </a:r>
            <a:r>
              <a:rPr lang="ja-JP" altLang="en-US" sz="1100" dirty="0" smtClean="0">
                <a:latin typeface="Calibri"/>
              </a:rPr>
              <a:t>）</a:t>
            </a:r>
            <a:endParaRPr lang="en-US" altLang="ja-JP" sz="1100" dirty="0">
              <a:latin typeface="Calibri"/>
            </a:endParaRPr>
          </a:p>
        </p:txBody>
      </p:sp>
      <p:graphicFrame>
        <p:nvGraphicFramePr>
          <p:cNvPr id="13" name="表 12"/>
          <p:cNvGraphicFramePr>
            <a:graphicFrameLocks noGrp="1"/>
          </p:cNvGraphicFramePr>
          <p:nvPr>
            <p:extLst>
              <p:ext uri="{D42A27DB-BD31-4B8C-83A1-F6EECF244321}">
                <p14:modId xmlns:p14="http://schemas.microsoft.com/office/powerpoint/2010/main" val="3344110230"/>
              </p:ext>
            </p:extLst>
          </p:nvPr>
        </p:nvGraphicFramePr>
        <p:xfrm>
          <a:off x="5142590" y="1145663"/>
          <a:ext cx="4256904" cy="1981200"/>
        </p:xfrm>
        <a:graphic>
          <a:graphicData uri="http://schemas.openxmlformats.org/drawingml/2006/table">
            <a:tbl>
              <a:tblPr firstRow="1" bandRow="1">
                <a:tableStyleId>{10A1B5D5-9B99-4C35-A422-299274C87663}</a:tableStyleId>
              </a:tblPr>
              <a:tblGrid>
                <a:gridCol w="675297"/>
                <a:gridCol w="962339"/>
                <a:gridCol w="822642"/>
                <a:gridCol w="822642"/>
                <a:gridCol w="973984"/>
              </a:tblGrid>
              <a:tr h="297565">
                <a:tc>
                  <a:txBody>
                    <a:bodyPr/>
                    <a:lstStyle/>
                    <a:p>
                      <a:pPr algn="ctr"/>
                      <a:r>
                        <a:rPr kumimoji="1" lang="ja-JP" altLang="en-US" sz="1100" b="0" dirty="0" smtClean="0">
                          <a:solidFill>
                            <a:sysClr val="windowText" lastClr="000000"/>
                          </a:solidFill>
                          <a:latin typeface="+mj-ea"/>
                          <a:ea typeface="+mj-ea"/>
                        </a:rPr>
                        <a:t>県名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市町村名</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整備対象</a:t>
                      </a:r>
                      <a:endParaRPr kumimoji="1" lang="en-US" altLang="ja-JP" sz="1100" b="0" dirty="0" smtClean="0">
                        <a:solidFill>
                          <a:sysClr val="windowText" lastClr="000000"/>
                        </a:solidFill>
                        <a:latin typeface="+mj-ea"/>
                        <a:ea typeface="+mj-ea"/>
                      </a:endParaRPr>
                    </a:p>
                    <a:p>
                      <a:pPr algn="ctr"/>
                      <a:r>
                        <a:rPr kumimoji="1" lang="ja-JP" altLang="en-US" sz="1100" b="0" dirty="0" smtClean="0">
                          <a:solidFill>
                            <a:sysClr val="windowText" lastClr="000000"/>
                          </a:solidFill>
                          <a:latin typeface="+mj-ea"/>
                          <a:ea typeface="+mj-ea"/>
                        </a:rPr>
                        <a:t>世帯数</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事業費 </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kumimoji="1" lang="ja-JP" altLang="en-US" sz="1100" b="0" dirty="0" smtClean="0">
                          <a:solidFill>
                            <a:sysClr val="windowText" lastClr="000000"/>
                          </a:solidFill>
                          <a:latin typeface="+mj-ea"/>
                          <a:ea typeface="+mj-ea"/>
                        </a:rPr>
                        <a:t>交付決定額</a:t>
                      </a:r>
                      <a:endParaRPr kumimoji="1" lang="en-US" altLang="ja-JP" sz="1100" b="0" dirty="0" smtClean="0">
                        <a:solidFill>
                          <a:sysClr val="windowText" lastClr="000000"/>
                        </a:solidFill>
                        <a:latin typeface="+mj-ea"/>
                        <a:ea typeface="+mj-ea"/>
                      </a:endParaRPr>
                    </a:p>
                    <a:p>
                      <a:pPr algn="ctr"/>
                      <a:r>
                        <a:rPr kumimoji="1" lang="en-US" altLang="ja-JP" sz="1100" b="0" dirty="0" smtClean="0">
                          <a:solidFill>
                            <a:sysClr val="windowText" lastClr="000000"/>
                          </a:solidFill>
                          <a:latin typeface="+mj-ea"/>
                          <a:ea typeface="+mj-ea"/>
                        </a:rPr>
                        <a:t>【</a:t>
                      </a:r>
                      <a:r>
                        <a:rPr kumimoji="1" lang="ja-JP" altLang="en-US" sz="1100" b="0" dirty="0" smtClean="0">
                          <a:solidFill>
                            <a:sysClr val="windowText" lastClr="000000"/>
                          </a:solidFill>
                          <a:latin typeface="+mj-ea"/>
                          <a:ea typeface="+mj-ea"/>
                        </a:rPr>
                        <a:t>百万円</a:t>
                      </a:r>
                      <a:r>
                        <a:rPr kumimoji="1" lang="en-US" altLang="ja-JP" sz="1100" b="0" dirty="0" smtClean="0">
                          <a:solidFill>
                            <a:sysClr val="windowText" lastClr="000000"/>
                          </a:solidFill>
                          <a:latin typeface="+mj-ea"/>
                          <a:ea typeface="+mj-ea"/>
                        </a:rPr>
                        <a:t>】</a:t>
                      </a:r>
                      <a:endParaRPr kumimoji="1" lang="ja-JP" altLang="en-US" sz="1100" b="0" dirty="0" smtClean="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j-ea"/>
                          <a:ea typeface="+mj-ea"/>
                        </a:rPr>
                        <a:t>北海道</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j-ea"/>
                          <a:ea typeface="+mj-ea"/>
                        </a:rPr>
                        <a:t>豊頃町</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170</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55</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27</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j-ea"/>
                          <a:ea typeface="+mj-ea"/>
                        </a:rPr>
                        <a:t>岩手県</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j-ea"/>
                          <a:ea typeface="+mj-ea"/>
                        </a:rPr>
                        <a:t>宮古市</a:t>
                      </a:r>
                      <a:r>
                        <a:rPr kumimoji="1" lang="en-US" altLang="ja-JP" sz="1100" b="0" dirty="0" smtClean="0">
                          <a:solidFill>
                            <a:sysClr val="windowText" lastClr="000000"/>
                          </a:solidFill>
                          <a:latin typeface="+mj-ea"/>
                          <a:ea typeface="+mj-ea"/>
                        </a:rPr>
                        <a:t>(1</a:t>
                      </a:r>
                      <a:r>
                        <a:rPr kumimoji="1" lang="ja-JP" altLang="en-US" sz="1100" b="0" dirty="0" smtClean="0">
                          <a:solidFill>
                            <a:sysClr val="windowText" lastClr="000000"/>
                          </a:solidFill>
                          <a:latin typeface="+mj-ea"/>
                          <a:ea typeface="+mj-ea"/>
                        </a:rPr>
                        <a:t>期</a:t>
                      </a:r>
                      <a:r>
                        <a:rPr kumimoji="1" lang="en-US" altLang="ja-JP" sz="1100" b="0" dirty="0" smtClean="0">
                          <a:solidFill>
                            <a:sysClr val="windowText" lastClr="000000"/>
                          </a:solidFill>
                          <a:latin typeface="+mj-ea"/>
                          <a:ea typeface="+mj-ea"/>
                        </a:rPr>
                        <a:t>)</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461</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499</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100" b="0" baseline="0" dirty="0" smtClean="0">
                          <a:solidFill>
                            <a:sysClr val="windowText" lastClr="000000"/>
                          </a:solidFill>
                          <a:latin typeface="+mj-ea"/>
                          <a:ea typeface="+mj-ea"/>
                        </a:rPr>
                        <a:t>166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j-ea"/>
                          <a:ea typeface="+mj-ea"/>
                        </a:rPr>
                        <a:t>秋田県</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j-ea"/>
                          <a:ea typeface="+mj-ea"/>
                        </a:rPr>
                        <a:t>小坂町</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65</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60</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j-ea"/>
                          <a:ea typeface="+mj-ea"/>
                        </a:rPr>
                        <a:t>山梨県</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1100" b="0" dirty="0" smtClean="0">
                          <a:solidFill>
                            <a:sysClr val="windowText" lastClr="000000"/>
                          </a:solidFill>
                          <a:latin typeface="+mj-ea"/>
                          <a:ea typeface="+mj-ea"/>
                        </a:rPr>
                        <a:t>早川町</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180</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125</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kumimoji="1" lang="en-US" altLang="ja-JP" sz="1100" b="0" kern="1200" dirty="0" smtClean="0">
                          <a:solidFill>
                            <a:sysClr val="windowText" lastClr="000000"/>
                          </a:solidFill>
                          <a:latin typeface="+mj-ea"/>
                          <a:ea typeface="+mj-ea"/>
                        </a:rPr>
                        <a:t>62</a:t>
                      </a:r>
                      <a:endParaRPr kumimoji="1" lang="ja-JP" altLang="en-US" sz="1100" b="0" kern="1200" dirty="0">
                        <a:solidFill>
                          <a:sysClr val="windowText" lastClr="000000"/>
                        </a:solidFill>
                        <a:latin typeface="+mj-ea"/>
                        <a:ea typeface="+mj-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141786">
                <a:tc>
                  <a:txBody>
                    <a:bodyPr/>
                    <a:lstStyle/>
                    <a:p>
                      <a:pPr algn="ctr"/>
                      <a:r>
                        <a:rPr kumimoji="1" lang="ja-JP" altLang="en-US" sz="1100" b="0" dirty="0" smtClean="0">
                          <a:solidFill>
                            <a:sysClr val="windowText" lastClr="000000"/>
                          </a:solidFill>
                          <a:latin typeface="+mj-ea"/>
                          <a:ea typeface="+mj-ea"/>
                        </a:rPr>
                        <a:t>徳島県</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100" b="0" dirty="0" smtClean="0">
                          <a:solidFill>
                            <a:sysClr val="windowText" lastClr="000000"/>
                          </a:solidFill>
                          <a:latin typeface="+mj-ea"/>
                          <a:ea typeface="+mj-ea"/>
                        </a:rPr>
                        <a:t>那賀町</a:t>
                      </a:r>
                      <a:r>
                        <a:rPr kumimoji="1" lang="en-US" altLang="ja-JP" sz="1000" b="0" dirty="0" smtClean="0">
                          <a:solidFill>
                            <a:sysClr val="windowText" lastClr="000000"/>
                          </a:solidFill>
                          <a:latin typeface="+mj-ea"/>
                          <a:ea typeface="+mj-ea"/>
                        </a:rPr>
                        <a:t>(2</a:t>
                      </a:r>
                      <a:r>
                        <a:rPr kumimoji="1" lang="ja-JP" altLang="en-US" sz="1000" b="0" dirty="0" smtClean="0">
                          <a:solidFill>
                            <a:sysClr val="windowText" lastClr="000000"/>
                          </a:solidFill>
                          <a:latin typeface="+mj-ea"/>
                          <a:ea typeface="+mj-ea"/>
                        </a:rPr>
                        <a:t>期</a:t>
                      </a:r>
                      <a:r>
                        <a:rPr kumimoji="1" lang="en-US" altLang="ja-JP" sz="1000" b="0" dirty="0" smtClean="0">
                          <a:solidFill>
                            <a:sysClr val="windowText" lastClr="000000"/>
                          </a:solidFill>
                          <a:latin typeface="+mj-ea"/>
                          <a:ea typeface="+mj-ea"/>
                        </a:rPr>
                        <a:t>)</a:t>
                      </a:r>
                      <a:endParaRPr kumimoji="1" lang="ja-JP" altLang="en-US" sz="1000" b="0" dirty="0" smtClean="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622</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208</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104</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0">
                <a:tc gridSpan="2">
                  <a:txBody>
                    <a:bodyPr/>
                    <a:lstStyle/>
                    <a:p>
                      <a:pPr algn="ctr"/>
                      <a:r>
                        <a:rPr kumimoji="1" lang="ja-JP" altLang="en-US" sz="1100" b="0" dirty="0" smtClean="0">
                          <a:solidFill>
                            <a:sysClr val="windowText" lastClr="000000"/>
                          </a:solidFill>
                          <a:latin typeface="+mj-ea"/>
                          <a:ea typeface="+mj-ea"/>
                        </a:rPr>
                        <a:t>合　　計</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hMerge="1">
                  <a:txBody>
                    <a:bodyPr/>
                    <a:lstStyle/>
                    <a:p>
                      <a:endParaRPr kumimoji="1" lang="ja-JP" altLang="en-US" dirty="0"/>
                    </a:p>
                  </a:txBody>
                  <a:tcPr marL="84406" marR="84406"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100" b="0" dirty="0" smtClean="0">
                          <a:solidFill>
                            <a:sysClr val="windowText" lastClr="000000"/>
                          </a:solidFill>
                          <a:latin typeface="+mj-ea"/>
                          <a:ea typeface="+mj-ea"/>
                        </a:rPr>
                        <a:t>1,498</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947</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kumimoji="1" lang="en-US" altLang="ja-JP" sz="1100" b="0" dirty="0" smtClean="0">
                          <a:solidFill>
                            <a:sysClr val="windowText" lastClr="000000"/>
                          </a:solidFill>
                          <a:latin typeface="+mj-ea"/>
                          <a:ea typeface="+mj-ea"/>
                        </a:rPr>
                        <a:t>389 </a:t>
                      </a:r>
                      <a:endParaRPr kumimoji="1" lang="ja-JP" altLang="en-US" sz="1100" b="0" dirty="0">
                        <a:solidFill>
                          <a:sysClr val="windowText" lastClr="000000"/>
                        </a:solidFill>
                        <a:latin typeface="+mj-ea"/>
                        <a:ea typeface="+mj-ea"/>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pSp>
        <p:nvGrpSpPr>
          <p:cNvPr id="10" name="グループ化 9"/>
          <p:cNvGrpSpPr/>
          <p:nvPr/>
        </p:nvGrpSpPr>
        <p:grpSpPr>
          <a:xfrm>
            <a:off x="0" y="404664"/>
            <a:ext cx="9906000" cy="72006"/>
            <a:chOff x="-15552" y="980999"/>
            <a:chExt cx="9919851" cy="90001"/>
          </a:xfrm>
          <a:effectLst>
            <a:outerShdw blurRad="50800" dist="38100" dir="2700000" algn="tl" rotWithShape="0">
              <a:prstClr val="black">
                <a:alpha val="40000"/>
              </a:prstClr>
            </a:outerShdw>
          </a:effectLst>
        </p:grpSpPr>
        <p:sp>
          <p:nvSpPr>
            <p:cNvPr id="15" name="正方形/長方形 14"/>
            <p:cNvSpPr/>
            <p:nvPr/>
          </p:nvSpPr>
          <p:spPr>
            <a:xfrm rot="16200000" flipV="1">
              <a:off x="4889448" y="-3924000"/>
              <a:ext cx="90000" cy="9900000"/>
            </a:xfrm>
            <a:prstGeom prst="rect">
              <a:avLst/>
            </a:prstGeom>
            <a:gradFill>
              <a:gsLst>
                <a:gs pos="0">
                  <a:schemeClr val="accent6">
                    <a:lumMod val="40000"/>
                    <a:lumOff val="60000"/>
                  </a:schemeClr>
                </a:gs>
                <a:gs pos="57000">
                  <a:schemeClr val="accent6">
                    <a:lumMod val="20000"/>
                    <a:lumOff val="80000"/>
                  </a:schemeClr>
                </a:gs>
                <a:gs pos="49989">
                  <a:srgbClr val="FFFF99"/>
                </a:gs>
                <a:gs pos="100000">
                  <a:schemeClr val="accent6">
                    <a:lumMod val="40000"/>
                    <a:lumOff val="60000"/>
                  </a:schemeClr>
                </a:gs>
              </a:gsLst>
              <a:lin ang="0" scaled="0"/>
            </a:gradFill>
            <a:ln w="3175">
              <a:solidFill>
                <a:schemeClr val="accent6">
                  <a:lumMod val="50000"/>
                </a:schemeClr>
              </a:solidFill>
            </a:ln>
            <a:effectLst/>
            <a:scene3d>
              <a:camera prst="orthographicFront"/>
              <a:lightRig rig="chilly" dir="t"/>
            </a:scene3d>
            <a:sp3d extrusionH="76200">
              <a:bevelT w="12700"/>
              <a:extrusionClr>
                <a:schemeClr val="bg1"/>
              </a:extrusionClr>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6" name="フローチャート : 手操作入力 15"/>
            <p:cNvSpPr/>
            <p:nvPr/>
          </p:nvSpPr>
          <p:spPr>
            <a:xfrm rot="16200000" flipH="1">
              <a:off x="8910625" y="77327"/>
              <a:ext cx="90001" cy="1897346"/>
            </a:xfrm>
            <a:prstGeom prst="flowChartManualInput">
              <a:avLst/>
            </a:prstGeom>
            <a:gradFill>
              <a:gsLst>
                <a:gs pos="0">
                  <a:schemeClr val="accent6">
                    <a:lumMod val="75000"/>
                  </a:schemeClr>
                </a:gs>
                <a:gs pos="50000">
                  <a:srgbClr val="FFC000"/>
                </a:gs>
                <a:gs pos="39150">
                  <a:schemeClr val="accent6"/>
                </a:gs>
                <a:gs pos="69986">
                  <a:schemeClr val="accent6"/>
                </a:gs>
                <a:gs pos="57000">
                  <a:schemeClr val="accent6">
                    <a:lumMod val="60000"/>
                    <a:lumOff val="40000"/>
                  </a:schemeClr>
                </a:gs>
                <a:gs pos="100000">
                  <a:schemeClr val="accent6">
                    <a:lumMod val="75000"/>
                  </a:schemeClr>
                </a:gs>
              </a:gsLst>
              <a:lin ang="0" scaled="0"/>
            </a:gradFill>
            <a:ln w="6350">
              <a:noFill/>
            </a:ln>
            <a:effectLst/>
            <a:scene3d>
              <a:camera prst="orthographicFront"/>
              <a:lightRig rig="chilly" dir="t"/>
            </a:scene3d>
            <a:sp3d>
              <a:bevelT w="12700"/>
              <a:contourClr>
                <a:schemeClr val="accent6">
                  <a:lumMod val="75000"/>
                </a:schemeClr>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grpSp>
      <p:sp>
        <p:nvSpPr>
          <p:cNvPr id="12" name="円/楕円 11"/>
          <p:cNvSpPr/>
          <p:nvPr/>
        </p:nvSpPr>
        <p:spPr>
          <a:xfrm>
            <a:off x="9299352" y="862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39</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34898067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5300" y="29384"/>
            <a:ext cx="8915400" cy="404664"/>
          </a:xfrm>
        </p:spPr>
        <p:txBody>
          <a:bodyPr/>
          <a:lstStyle/>
          <a:p>
            <a:r>
              <a:rPr lang="ja-JP" altLang="en-US" dirty="0" smtClean="0"/>
              <a:t>公共的</a:t>
            </a:r>
            <a:r>
              <a:rPr lang="ja-JP" altLang="en-US" dirty="0"/>
              <a:t>な観光・防災拠点における</a:t>
            </a:r>
            <a:r>
              <a:rPr lang="en-US" altLang="ja-JP" dirty="0"/>
              <a:t>Wi-Fi</a:t>
            </a:r>
            <a:r>
              <a:rPr lang="ja-JP" altLang="en-US" dirty="0" smtClean="0"/>
              <a:t>環境整備</a:t>
            </a:r>
            <a:r>
              <a:rPr lang="en-US" altLang="ja-JP" dirty="0" smtClean="0"/>
              <a:t/>
            </a:r>
            <a:br>
              <a:rPr lang="en-US" altLang="ja-JP" dirty="0" smtClean="0"/>
            </a:br>
            <a:r>
              <a:rPr lang="ja-JP" altLang="en-US" sz="1600" dirty="0" smtClean="0"/>
              <a:t>過去に総務省補助金を交付した地方公共団体</a:t>
            </a:r>
            <a:r>
              <a:rPr lang="ja-JP" altLang="en-US" sz="1200" dirty="0" smtClean="0"/>
              <a:t>（第三セクターは除く）</a:t>
            </a:r>
            <a:endParaRPr kumimoji="1" lang="ja-JP" altLang="en-US" sz="1200" dirty="0"/>
          </a:p>
        </p:txBody>
      </p:sp>
      <p:graphicFrame>
        <p:nvGraphicFramePr>
          <p:cNvPr id="4" name="オブジェクト 3"/>
          <p:cNvGraphicFramePr>
            <a:graphicFrameLocks noChangeAspect="1"/>
          </p:cNvGraphicFramePr>
          <p:nvPr>
            <p:extLst>
              <p:ext uri="{D42A27DB-BD31-4B8C-83A1-F6EECF244321}">
                <p14:modId xmlns:p14="http://schemas.microsoft.com/office/powerpoint/2010/main" val="22986163"/>
              </p:ext>
            </p:extLst>
          </p:nvPr>
        </p:nvGraphicFramePr>
        <p:xfrm>
          <a:off x="2538413" y="1119823"/>
          <a:ext cx="1477962" cy="5334000"/>
        </p:xfrm>
        <a:graphic>
          <a:graphicData uri="http://schemas.openxmlformats.org/presentationml/2006/ole">
            <mc:AlternateContent xmlns:mc="http://schemas.openxmlformats.org/markup-compatibility/2006">
              <mc:Choice xmlns:v="urn:schemas-microsoft-com:vml" Requires="v">
                <p:oleObj spid="_x0000_s4458" name="ワークシート" r:id="rId5" imgW="1478388" imgH="5333928" progId="Excel.Sheet.12">
                  <p:embed/>
                </p:oleObj>
              </mc:Choice>
              <mc:Fallback>
                <p:oleObj name="ワークシート" r:id="rId5" imgW="1478388" imgH="5333928" progId="Excel.Sheet.12">
                  <p:embed/>
                  <p:pic>
                    <p:nvPicPr>
                      <p:cNvPr id="0" name=""/>
                      <p:cNvPicPr/>
                      <p:nvPr/>
                    </p:nvPicPr>
                    <p:blipFill>
                      <a:blip r:embed="rId6"/>
                      <a:stretch>
                        <a:fillRect/>
                      </a:stretch>
                    </p:blipFill>
                    <p:spPr>
                      <a:xfrm>
                        <a:off x="2538413" y="1119823"/>
                        <a:ext cx="1477962" cy="5334000"/>
                      </a:xfrm>
                      <a:prstGeom prst="rect">
                        <a:avLst/>
                      </a:prstGeom>
                    </p:spPr>
                  </p:pic>
                </p:oleObj>
              </mc:Fallback>
            </mc:AlternateContent>
          </a:graphicData>
        </a:graphic>
      </p:graphicFrame>
      <p:graphicFrame>
        <p:nvGraphicFramePr>
          <p:cNvPr id="7" name="オブジェクト 6"/>
          <p:cNvGraphicFramePr>
            <a:graphicFrameLocks noChangeAspect="1"/>
          </p:cNvGraphicFramePr>
          <p:nvPr>
            <p:extLst>
              <p:ext uri="{D42A27DB-BD31-4B8C-83A1-F6EECF244321}">
                <p14:modId xmlns:p14="http://schemas.microsoft.com/office/powerpoint/2010/main" val="699635646"/>
              </p:ext>
            </p:extLst>
          </p:nvPr>
        </p:nvGraphicFramePr>
        <p:xfrm>
          <a:off x="4230688" y="1118235"/>
          <a:ext cx="1476375" cy="2184400"/>
        </p:xfrm>
        <a:graphic>
          <a:graphicData uri="http://schemas.openxmlformats.org/presentationml/2006/ole">
            <mc:AlternateContent xmlns:mc="http://schemas.openxmlformats.org/markup-compatibility/2006">
              <mc:Choice xmlns:v="urn:schemas-microsoft-com:vml" Requires="v">
                <p:oleObj spid="_x0000_s4459" name="ワークシート" r:id="rId8" imgW="1478388" imgH="2187012" progId="Excel.Sheet.12">
                  <p:embed/>
                </p:oleObj>
              </mc:Choice>
              <mc:Fallback>
                <p:oleObj name="ワークシート" r:id="rId8" imgW="1478388" imgH="2187012" progId="Excel.Sheet.12">
                  <p:embed/>
                  <p:pic>
                    <p:nvPicPr>
                      <p:cNvPr id="0" name=""/>
                      <p:cNvPicPr/>
                      <p:nvPr/>
                    </p:nvPicPr>
                    <p:blipFill>
                      <a:blip r:embed="rId9"/>
                      <a:stretch>
                        <a:fillRect/>
                      </a:stretch>
                    </p:blipFill>
                    <p:spPr>
                      <a:xfrm>
                        <a:off x="4230688" y="1118235"/>
                        <a:ext cx="1476375" cy="2184400"/>
                      </a:xfrm>
                      <a:prstGeom prst="rect">
                        <a:avLst/>
                      </a:prstGeom>
                    </p:spPr>
                  </p:pic>
                </p:oleObj>
              </mc:Fallback>
            </mc:AlternateContent>
          </a:graphicData>
        </a:graphic>
      </p:graphicFrame>
      <p:graphicFrame>
        <p:nvGraphicFramePr>
          <p:cNvPr id="8" name="オブジェクト 7"/>
          <p:cNvGraphicFramePr>
            <a:graphicFrameLocks noChangeAspect="1"/>
          </p:cNvGraphicFramePr>
          <p:nvPr>
            <p:extLst>
              <p:ext uri="{D42A27DB-BD31-4B8C-83A1-F6EECF244321}">
                <p14:modId xmlns:p14="http://schemas.microsoft.com/office/powerpoint/2010/main" val="2108784527"/>
              </p:ext>
            </p:extLst>
          </p:nvPr>
        </p:nvGraphicFramePr>
        <p:xfrm>
          <a:off x="4232920" y="3462880"/>
          <a:ext cx="1477964" cy="3192463"/>
        </p:xfrm>
        <a:graphic>
          <a:graphicData uri="http://schemas.openxmlformats.org/presentationml/2006/ole">
            <mc:AlternateContent xmlns:mc="http://schemas.openxmlformats.org/markup-compatibility/2006">
              <mc:Choice xmlns:v="urn:schemas-microsoft-com:vml" Requires="v">
                <p:oleObj spid="_x0000_s4460" name="ワークシート" r:id="rId11" imgW="1478388" imgH="3192852" progId="Excel.Sheet.12">
                  <p:embed/>
                </p:oleObj>
              </mc:Choice>
              <mc:Fallback>
                <p:oleObj name="ワークシート" r:id="rId11" imgW="1478388" imgH="3192852" progId="Excel.Sheet.12">
                  <p:embed/>
                  <p:pic>
                    <p:nvPicPr>
                      <p:cNvPr id="0" name=""/>
                      <p:cNvPicPr/>
                      <p:nvPr/>
                    </p:nvPicPr>
                    <p:blipFill>
                      <a:blip r:embed="rId12"/>
                      <a:stretch>
                        <a:fillRect/>
                      </a:stretch>
                    </p:blipFill>
                    <p:spPr>
                      <a:xfrm>
                        <a:off x="4232920" y="3462880"/>
                        <a:ext cx="1477964" cy="3192463"/>
                      </a:xfrm>
                      <a:prstGeom prst="rect">
                        <a:avLst/>
                      </a:prstGeom>
                    </p:spPr>
                  </p:pic>
                </p:oleObj>
              </mc:Fallback>
            </mc:AlternateContent>
          </a:graphicData>
        </a:graphic>
      </p:graphicFrame>
      <p:graphicFrame>
        <p:nvGraphicFramePr>
          <p:cNvPr id="9" name="オブジェクト 8"/>
          <p:cNvGraphicFramePr>
            <a:graphicFrameLocks noChangeAspect="1"/>
          </p:cNvGraphicFramePr>
          <p:nvPr>
            <p:extLst>
              <p:ext uri="{D42A27DB-BD31-4B8C-83A1-F6EECF244321}">
                <p14:modId xmlns:p14="http://schemas.microsoft.com/office/powerpoint/2010/main" val="3008040083"/>
              </p:ext>
            </p:extLst>
          </p:nvPr>
        </p:nvGraphicFramePr>
        <p:xfrm>
          <a:off x="7579493" y="829856"/>
          <a:ext cx="1477964" cy="2689225"/>
        </p:xfrm>
        <a:graphic>
          <a:graphicData uri="http://schemas.openxmlformats.org/presentationml/2006/ole">
            <mc:AlternateContent xmlns:mc="http://schemas.openxmlformats.org/markup-compatibility/2006">
              <mc:Choice xmlns:v="urn:schemas-microsoft-com:vml" Requires="v">
                <p:oleObj spid="_x0000_s4461" name="ワークシート" r:id="rId14" imgW="1478388" imgH="2689932" progId="Excel.Sheet.12">
                  <p:embed/>
                </p:oleObj>
              </mc:Choice>
              <mc:Fallback>
                <p:oleObj name="ワークシート" r:id="rId14" imgW="1478388" imgH="2689932" progId="Excel.Sheet.12">
                  <p:embed/>
                  <p:pic>
                    <p:nvPicPr>
                      <p:cNvPr id="0" name=""/>
                      <p:cNvPicPr/>
                      <p:nvPr/>
                    </p:nvPicPr>
                    <p:blipFill>
                      <a:blip r:embed="rId15"/>
                      <a:stretch>
                        <a:fillRect/>
                      </a:stretch>
                    </p:blipFill>
                    <p:spPr>
                      <a:xfrm>
                        <a:off x="7579493" y="829856"/>
                        <a:ext cx="1477964" cy="2689225"/>
                      </a:xfrm>
                      <a:prstGeom prst="rect">
                        <a:avLst/>
                      </a:prstGeom>
                    </p:spPr>
                  </p:pic>
                </p:oleObj>
              </mc:Fallback>
            </mc:AlternateContent>
          </a:graphicData>
        </a:graphic>
      </p:graphicFrame>
      <p:graphicFrame>
        <p:nvGraphicFramePr>
          <p:cNvPr id="10" name="オブジェクト 9"/>
          <p:cNvGraphicFramePr>
            <a:graphicFrameLocks noChangeAspect="1"/>
          </p:cNvGraphicFramePr>
          <p:nvPr>
            <p:extLst>
              <p:ext uri="{D42A27DB-BD31-4B8C-83A1-F6EECF244321}">
                <p14:modId xmlns:p14="http://schemas.microsoft.com/office/powerpoint/2010/main" val="1667061634"/>
              </p:ext>
            </p:extLst>
          </p:nvPr>
        </p:nvGraphicFramePr>
        <p:xfrm>
          <a:off x="849313" y="829310"/>
          <a:ext cx="1477962" cy="4686300"/>
        </p:xfrm>
        <a:graphic>
          <a:graphicData uri="http://schemas.openxmlformats.org/presentationml/2006/ole">
            <mc:AlternateContent xmlns:mc="http://schemas.openxmlformats.org/markup-compatibility/2006">
              <mc:Choice xmlns:v="urn:schemas-microsoft-com:vml" Requires="v">
                <p:oleObj spid="_x0000_s4462" name="ワークシート" r:id="rId17" imgW="1478388" imgH="4686300" progId="Excel.Sheet.12">
                  <p:embed/>
                </p:oleObj>
              </mc:Choice>
              <mc:Fallback>
                <p:oleObj name="ワークシート" r:id="rId17" imgW="1478388" imgH="4686300" progId="Excel.Sheet.12">
                  <p:embed/>
                  <p:pic>
                    <p:nvPicPr>
                      <p:cNvPr id="0" name=""/>
                      <p:cNvPicPr/>
                      <p:nvPr/>
                    </p:nvPicPr>
                    <p:blipFill>
                      <a:blip r:embed="rId18"/>
                      <a:stretch>
                        <a:fillRect/>
                      </a:stretch>
                    </p:blipFill>
                    <p:spPr>
                      <a:xfrm>
                        <a:off x="849313" y="829310"/>
                        <a:ext cx="1477962" cy="4686300"/>
                      </a:xfrm>
                      <a:prstGeom prst="rect">
                        <a:avLst/>
                      </a:prstGeom>
                    </p:spPr>
                  </p:pic>
                </p:oleObj>
              </mc:Fallback>
            </mc:AlternateContent>
          </a:graphicData>
        </a:graphic>
      </p:graphicFrame>
      <p:graphicFrame>
        <p:nvGraphicFramePr>
          <p:cNvPr id="11" name="オブジェクト 10"/>
          <p:cNvGraphicFramePr>
            <a:graphicFrameLocks noChangeAspect="1"/>
          </p:cNvGraphicFramePr>
          <p:nvPr>
            <p:extLst>
              <p:ext uri="{D42A27DB-BD31-4B8C-83A1-F6EECF244321}">
                <p14:modId xmlns:p14="http://schemas.microsoft.com/office/powerpoint/2010/main" val="2294833718"/>
              </p:ext>
            </p:extLst>
          </p:nvPr>
        </p:nvGraphicFramePr>
        <p:xfrm>
          <a:off x="2538933" y="829860"/>
          <a:ext cx="4896544" cy="168275"/>
        </p:xfrm>
        <a:graphic>
          <a:graphicData uri="http://schemas.openxmlformats.org/presentationml/2006/ole">
            <mc:AlternateContent xmlns:mc="http://schemas.openxmlformats.org/markup-compatibility/2006">
              <mc:Choice xmlns:v="urn:schemas-microsoft-com:vml" Requires="v">
                <p:oleObj spid="_x0000_s4463" name="ワークシート" r:id="rId20" imgW="4876800" imgH="167568" progId="Excel.Sheet.12">
                  <p:embed/>
                </p:oleObj>
              </mc:Choice>
              <mc:Fallback>
                <p:oleObj name="ワークシート" r:id="rId20" imgW="4876800" imgH="167568" progId="Excel.Sheet.12">
                  <p:embed/>
                  <p:pic>
                    <p:nvPicPr>
                      <p:cNvPr id="0" name=""/>
                      <p:cNvPicPr/>
                      <p:nvPr/>
                    </p:nvPicPr>
                    <p:blipFill>
                      <a:blip r:embed="rId21"/>
                      <a:stretch>
                        <a:fillRect/>
                      </a:stretch>
                    </p:blipFill>
                    <p:spPr>
                      <a:xfrm>
                        <a:off x="2538933" y="829860"/>
                        <a:ext cx="4896544" cy="168275"/>
                      </a:xfrm>
                      <a:prstGeom prst="rect">
                        <a:avLst/>
                      </a:prstGeom>
                    </p:spPr>
                  </p:pic>
                </p:oleObj>
              </mc:Fallback>
            </mc:AlternateContent>
          </a:graphicData>
        </a:graphic>
      </p:graphicFrame>
      <p:graphicFrame>
        <p:nvGraphicFramePr>
          <p:cNvPr id="12" name="オブジェクト 11"/>
          <p:cNvGraphicFramePr>
            <a:graphicFrameLocks noChangeAspect="1"/>
          </p:cNvGraphicFramePr>
          <p:nvPr>
            <p:extLst>
              <p:ext uri="{D42A27DB-BD31-4B8C-83A1-F6EECF244321}">
                <p14:modId xmlns:p14="http://schemas.microsoft.com/office/powerpoint/2010/main" val="3165673455"/>
              </p:ext>
            </p:extLst>
          </p:nvPr>
        </p:nvGraphicFramePr>
        <p:xfrm>
          <a:off x="2538934" y="973875"/>
          <a:ext cx="3168352" cy="168275"/>
        </p:xfrm>
        <a:graphic>
          <a:graphicData uri="http://schemas.openxmlformats.org/presentationml/2006/ole">
            <mc:AlternateContent xmlns:mc="http://schemas.openxmlformats.org/markup-compatibility/2006">
              <mc:Choice xmlns:v="urn:schemas-microsoft-com:vml" Requires="v">
                <p:oleObj spid="_x0000_s4464" name="ワークシート" r:id="rId23" imgW="3177486" imgH="167568" progId="Excel.Sheet.12">
                  <p:embed/>
                </p:oleObj>
              </mc:Choice>
              <mc:Fallback>
                <p:oleObj name="ワークシート" r:id="rId23" imgW="3177486" imgH="167568" progId="Excel.Sheet.12">
                  <p:embed/>
                  <p:pic>
                    <p:nvPicPr>
                      <p:cNvPr id="0" name=""/>
                      <p:cNvPicPr/>
                      <p:nvPr/>
                    </p:nvPicPr>
                    <p:blipFill>
                      <a:blip r:embed="rId24"/>
                      <a:stretch>
                        <a:fillRect/>
                      </a:stretch>
                    </p:blipFill>
                    <p:spPr>
                      <a:xfrm>
                        <a:off x="2538934" y="973875"/>
                        <a:ext cx="3168352" cy="168275"/>
                      </a:xfrm>
                      <a:prstGeom prst="rect">
                        <a:avLst/>
                      </a:prstGeom>
                    </p:spPr>
                  </p:pic>
                </p:oleObj>
              </mc:Fallback>
            </mc:AlternateContent>
          </a:graphicData>
        </a:graphic>
      </p:graphicFrame>
      <p:graphicFrame>
        <p:nvGraphicFramePr>
          <p:cNvPr id="14" name="オブジェクト 13"/>
          <p:cNvGraphicFramePr>
            <a:graphicFrameLocks noChangeAspect="1"/>
          </p:cNvGraphicFramePr>
          <p:nvPr>
            <p:extLst>
              <p:ext uri="{D42A27DB-BD31-4B8C-83A1-F6EECF244321}">
                <p14:modId xmlns:p14="http://schemas.microsoft.com/office/powerpoint/2010/main" val="3892005419"/>
              </p:ext>
            </p:extLst>
          </p:nvPr>
        </p:nvGraphicFramePr>
        <p:xfrm>
          <a:off x="5957514" y="973874"/>
          <a:ext cx="1477964" cy="5608637"/>
        </p:xfrm>
        <a:graphic>
          <a:graphicData uri="http://schemas.openxmlformats.org/presentationml/2006/ole">
            <mc:AlternateContent xmlns:mc="http://schemas.openxmlformats.org/markup-compatibility/2006">
              <mc:Choice xmlns:v="urn:schemas-microsoft-com:vml" Requires="v">
                <p:oleObj spid="_x0000_s4465" name="ワークシート" r:id="rId26" imgW="1478388" imgH="5608248" progId="Excel.Sheet.12">
                  <p:embed/>
                </p:oleObj>
              </mc:Choice>
              <mc:Fallback>
                <p:oleObj name="ワークシート" r:id="rId26" imgW="1478388" imgH="5608248" progId="Excel.Sheet.12">
                  <p:embed/>
                  <p:pic>
                    <p:nvPicPr>
                      <p:cNvPr id="0" name=""/>
                      <p:cNvPicPr/>
                      <p:nvPr/>
                    </p:nvPicPr>
                    <p:blipFill>
                      <a:blip r:embed="rId27"/>
                      <a:stretch>
                        <a:fillRect/>
                      </a:stretch>
                    </p:blipFill>
                    <p:spPr>
                      <a:xfrm>
                        <a:off x="5957514" y="973874"/>
                        <a:ext cx="1477964" cy="5608637"/>
                      </a:xfrm>
                      <a:prstGeom prst="rect">
                        <a:avLst/>
                      </a:prstGeom>
                    </p:spPr>
                  </p:pic>
                </p:oleObj>
              </mc:Fallback>
            </mc:AlternateContent>
          </a:graphicData>
        </a:graphic>
      </p:graphicFrame>
      <p:graphicFrame>
        <p:nvGraphicFramePr>
          <p:cNvPr id="15" name="オブジェクト 14"/>
          <p:cNvGraphicFramePr>
            <a:graphicFrameLocks noChangeAspect="1"/>
          </p:cNvGraphicFramePr>
          <p:nvPr>
            <p:extLst>
              <p:ext uri="{D42A27DB-BD31-4B8C-83A1-F6EECF244321}">
                <p14:modId xmlns:p14="http://schemas.microsoft.com/office/powerpoint/2010/main" val="3520587579"/>
              </p:ext>
            </p:extLst>
          </p:nvPr>
        </p:nvGraphicFramePr>
        <p:xfrm>
          <a:off x="7545288" y="3638168"/>
          <a:ext cx="1333947" cy="439873"/>
        </p:xfrm>
        <a:graphic>
          <a:graphicData uri="http://schemas.openxmlformats.org/presentationml/2006/ole">
            <mc:AlternateContent xmlns:mc="http://schemas.openxmlformats.org/markup-compatibility/2006">
              <mc:Choice xmlns:v="urn:schemas-microsoft-com:vml" Requires="v">
                <p:oleObj spid="_x0000_s4466" name="ワークシート" r:id="rId29" imgW="1478388" imgH="487608" progId="Excel.Sheet.12">
                  <p:embed/>
                </p:oleObj>
              </mc:Choice>
              <mc:Fallback>
                <p:oleObj name="ワークシート" r:id="rId29" imgW="1478388" imgH="487608" progId="Excel.Sheet.12">
                  <p:embed/>
                  <p:pic>
                    <p:nvPicPr>
                      <p:cNvPr id="0" name=""/>
                      <p:cNvPicPr/>
                      <p:nvPr/>
                    </p:nvPicPr>
                    <p:blipFill>
                      <a:blip r:embed="rId30"/>
                      <a:stretch>
                        <a:fillRect/>
                      </a:stretch>
                    </p:blipFill>
                    <p:spPr>
                      <a:xfrm>
                        <a:off x="7545288" y="3638168"/>
                        <a:ext cx="1333947" cy="439873"/>
                      </a:xfrm>
                      <a:prstGeom prst="rect">
                        <a:avLst/>
                      </a:prstGeom>
                    </p:spPr>
                  </p:pic>
                </p:oleObj>
              </mc:Fallback>
            </mc:AlternateContent>
          </a:graphicData>
        </a:graphic>
      </p:graphicFrame>
      <p:sp>
        <p:nvSpPr>
          <p:cNvPr id="13" name="円/楕円 12"/>
          <p:cNvSpPr/>
          <p:nvPr/>
        </p:nvSpPr>
        <p:spPr>
          <a:xfrm>
            <a:off x="9289192" y="3910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40</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206933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角丸四角形 49"/>
          <p:cNvSpPr/>
          <p:nvPr/>
        </p:nvSpPr>
        <p:spPr>
          <a:xfrm>
            <a:off x="7401272" y="888128"/>
            <a:ext cx="2458154" cy="5853240"/>
          </a:xfrm>
          <a:prstGeom prst="roundRect">
            <a:avLst>
              <a:gd name="adj" fmla="val 9120"/>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endParaRPr lang="ja-JP" altLang="en-US" sz="2000">
              <a:solidFill>
                <a:prstClr val="black"/>
              </a:solidFill>
            </a:endParaRPr>
          </a:p>
        </p:txBody>
      </p:sp>
      <p:sp>
        <p:nvSpPr>
          <p:cNvPr id="4" name="角丸四角形 3"/>
          <p:cNvSpPr/>
          <p:nvPr/>
        </p:nvSpPr>
        <p:spPr>
          <a:xfrm>
            <a:off x="27004" y="865396"/>
            <a:ext cx="6984775" cy="5853240"/>
          </a:xfrm>
          <a:prstGeom prst="roundRect">
            <a:avLst>
              <a:gd name="adj" fmla="val 4056"/>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2000">
              <a:solidFill>
                <a:prstClr val="white"/>
              </a:solidFill>
            </a:endParaRPr>
          </a:p>
        </p:txBody>
      </p:sp>
      <p:sp>
        <p:nvSpPr>
          <p:cNvPr id="354" name="タイトル 5"/>
          <p:cNvSpPr txBox="1">
            <a:spLocks/>
          </p:cNvSpPr>
          <p:nvPr/>
        </p:nvSpPr>
        <p:spPr>
          <a:xfrm>
            <a:off x="1" y="5013"/>
            <a:ext cx="990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ja-JP"/>
            </a:defPPr>
            <a:lvl1pPr algn="ctr">
              <a:tabLst>
                <a:tab pos="4040188" algn="l"/>
              </a:tabLst>
              <a:defRPr sz="2400">
                <a:latin typeface="HGP創英角ｺﾞｼｯｸUB" panose="020B0900000000000000" pitchFamily="50" charset="-128"/>
                <a:ea typeface="HGP創英角ｺﾞｼｯｸUB" panose="020B0900000000000000" pitchFamily="50" charset="-128"/>
              </a:defRPr>
            </a:lvl1pPr>
            <a:lvl2pPr marL="742950" indent="-285750">
              <a:defRPr>
                <a:latin typeface="Calibri" pitchFamily="34" charset="0"/>
                <a:ea typeface="ＭＳ Ｐゴシック" pitchFamily="50" charset="-128"/>
              </a:defRPr>
            </a:lvl2pPr>
            <a:lvl3pPr marL="1143000" indent="-228600">
              <a:defRPr>
                <a:latin typeface="Calibri" pitchFamily="34" charset="0"/>
                <a:ea typeface="ＭＳ Ｐゴシック" pitchFamily="50" charset="-128"/>
              </a:defRPr>
            </a:lvl3pPr>
            <a:lvl4pPr marL="1600200" indent="-228600">
              <a:defRPr>
                <a:latin typeface="Calibri" pitchFamily="34" charset="0"/>
                <a:ea typeface="ＭＳ Ｐゴシック" pitchFamily="50" charset="-128"/>
              </a:defRPr>
            </a:lvl4pPr>
            <a:lvl5pPr marL="2057400" indent="-228600">
              <a:defRPr>
                <a:latin typeface="Calibri" pitchFamily="34" charset="0"/>
                <a:ea typeface="ＭＳ Ｐゴシック" pitchFamily="50" charset="-128"/>
              </a:defRPr>
            </a:lvl5pPr>
            <a:lvl6pPr marL="2514600" indent="-228600" defTabSz="457200" fontAlgn="base">
              <a:spcBef>
                <a:spcPct val="0"/>
              </a:spcBef>
              <a:spcAft>
                <a:spcPct val="0"/>
              </a:spcAft>
              <a:defRPr>
                <a:latin typeface="Calibri" pitchFamily="34" charset="0"/>
                <a:ea typeface="ＭＳ Ｐゴシック" pitchFamily="50" charset="-128"/>
              </a:defRPr>
            </a:lvl6pPr>
            <a:lvl7pPr marL="2971800" indent="-228600" defTabSz="457200" fontAlgn="base">
              <a:spcBef>
                <a:spcPct val="0"/>
              </a:spcBef>
              <a:spcAft>
                <a:spcPct val="0"/>
              </a:spcAft>
              <a:defRPr>
                <a:latin typeface="Calibri" pitchFamily="34" charset="0"/>
                <a:ea typeface="ＭＳ Ｐゴシック" pitchFamily="50" charset="-128"/>
              </a:defRPr>
            </a:lvl7pPr>
            <a:lvl8pPr marL="3429000" indent="-228600" defTabSz="457200" fontAlgn="base">
              <a:spcBef>
                <a:spcPct val="0"/>
              </a:spcBef>
              <a:spcAft>
                <a:spcPct val="0"/>
              </a:spcAft>
              <a:defRPr>
                <a:latin typeface="Calibri" pitchFamily="34" charset="0"/>
                <a:ea typeface="ＭＳ Ｐゴシック" pitchFamily="50" charset="-128"/>
              </a:defRPr>
            </a:lvl8pPr>
            <a:lvl9pPr marL="3886200" indent="-228600" defTabSz="457200" fontAlgn="base">
              <a:spcBef>
                <a:spcPct val="0"/>
              </a:spcBef>
              <a:spcAft>
                <a:spcPct val="0"/>
              </a:spcAft>
              <a:defRPr>
                <a:latin typeface="Calibri" pitchFamily="34" charset="0"/>
                <a:ea typeface="ＭＳ Ｐゴシック" pitchFamily="50" charset="-128"/>
              </a:defRPr>
            </a:lvl9pPr>
          </a:lstStyle>
          <a:p>
            <a:pPr defTabSz="914400">
              <a:tabLst>
                <a:tab pos="2962275" algn="l"/>
                <a:tab pos="4040188" algn="l"/>
              </a:tabLst>
            </a:pPr>
            <a:r>
              <a:rPr lang="en-US" altLang="ja-JP" dirty="0" smtClean="0">
                <a:solidFill>
                  <a:prstClr val="black"/>
                </a:solidFill>
              </a:rPr>
              <a:t>【</a:t>
            </a:r>
            <a:r>
              <a:rPr lang="ja-JP" altLang="en-US" dirty="0" smtClean="0">
                <a:solidFill>
                  <a:prstClr val="black"/>
                </a:solidFill>
              </a:rPr>
              <a:t>参考</a:t>
            </a:r>
            <a:r>
              <a:rPr lang="en-US" altLang="ja-JP" dirty="0" smtClean="0">
                <a:solidFill>
                  <a:prstClr val="black"/>
                </a:solidFill>
              </a:rPr>
              <a:t>】</a:t>
            </a:r>
            <a:r>
              <a:rPr lang="ja-JP" altLang="en-US" dirty="0" smtClean="0">
                <a:solidFill>
                  <a:prstClr val="black"/>
                </a:solidFill>
              </a:rPr>
              <a:t>　ＩＣＴ街づくり</a:t>
            </a:r>
            <a:r>
              <a:rPr lang="ja-JP" altLang="en-US" dirty="0">
                <a:solidFill>
                  <a:prstClr val="black"/>
                </a:solidFill>
              </a:rPr>
              <a:t>の成功モデルの横展開</a:t>
            </a:r>
          </a:p>
        </p:txBody>
      </p:sp>
      <p:sp>
        <p:nvSpPr>
          <p:cNvPr id="20" name="テキスト ボックス 19"/>
          <p:cNvSpPr txBox="1"/>
          <p:nvPr/>
        </p:nvSpPr>
        <p:spPr>
          <a:xfrm>
            <a:off x="56457" y="944074"/>
            <a:ext cx="6048672" cy="387286"/>
          </a:xfrm>
          <a:prstGeom prst="rect">
            <a:avLst/>
          </a:prstGeom>
          <a:noFill/>
        </p:spPr>
        <p:txBody>
          <a:bodyPr wrap="square" rtlCol="0">
            <a:spAutoFit/>
          </a:bodyPr>
          <a:lstStyle/>
          <a:p>
            <a:pPr defTabSz="914400">
              <a:lnSpc>
                <a:spcPts val="2300"/>
              </a:lnSpc>
              <a:buClr>
                <a:srgbClr val="FF0000"/>
              </a:buClr>
            </a:pPr>
            <a:r>
              <a:rPr lang="ja-JP" altLang="en-US" sz="1400" dirty="0" smtClean="0">
                <a:solidFill>
                  <a:prstClr val="black"/>
                </a:solidFill>
                <a:latin typeface="AR Pゴシック体S" panose="020B0A00000000000000" pitchFamily="50" charset="-128"/>
                <a:ea typeface="AR Pゴシック体S" panose="020B0A00000000000000" pitchFamily="50" charset="-128"/>
              </a:rPr>
              <a:t>①センサーを活用した鳥獣被害対策（長野県塩尻市）</a:t>
            </a:r>
            <a:endParaRPr lang="en-US" altLang="ja-JP" sz="1200" dirty="0">
              <a:solidFill>
                <a:prstClr val="black"/>
              </a:solidFill>
              <a:latin typeface="AR Pゴシック体S" panose="020B0A00000000000000" pitchFamily="50" charset="-128"/>
              <a:ea typeface="AR Pゴシック体S" panose="020B0A00000000000000"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2106137322"/>
              </p:ext>
            </p:extLst>
          </p:nvPr>
        </p:nvGraphicFramePr>
        <p:xfrm>
          <a:off x="185326" y="1264594"/>
          <a:ext cx="6712189" cy="822960"/>
        </p:xfrm>
        <a:graphic>
          <a:graphicData uri="http://schemas.openxmlformats.org/drawingml/2006/table">
            <a:tbl>
              <a:tblPr>
                <a:tableStyleId>{5940675A-B579-460E-94D1-54222C63F5DA}</a:tableStyleId>
              </a:tblPr>
              <a:tblGrid>
                <a:gridCol w="6712189"/>
              </a:tblGrid>
              <a:tr h="0">
                <a:tc>
                  <a:txBody>
                    <a:bodyPr/>
                    <a:lstStyle/>
                    <a:p>
                      <a:pPr marL="171450" indent="-171450" algn="l">
                        <a:buFont typeface="Wingdings" panose="05000000000000000000" pitchFamily="2" charset="2"/>
                        <a:buChar char="Ø"/>
                      </a:pPr>
                      <a:r>
                        <a:rPr kumimoji="1" lang="ja-JP" altLang="en-US" sz="1200" dirty="0" smtClean="0">
                          <a:latin typeface="ＭＳ Ｐ明朝" panose="02020600040205080304" pitchFamily="18" charset="-128"/>
                          <a:ea typeface="ＭＳ Ｐ明朝" panose="02020600040205080304" pitchFamily="18" charset="-128"/>
                        </a:rPr>
                        <a:t>獣検知センサーが獣の侵入を検知すると、</a:t>
                      </a:r>
                      <a:r>
                        <a:rPr kumimoji="1" lang="ja-JP" altLang="en-US" sz="1200" u="sng" dirty="0" smtClean="0">
                          <a:latin typeface="ＭＳ Ｐ明朝" panose="02020600040205080304" pitchFamily="18" charset="-128"/>
                          <a:ea typeface="ＭＳ Ｐ明朝" panose="02020600040205080304" pitchFamily="18" charset="-128"/>
                        </a:rPr>
                        <a:t>サイレン音やフラッシュ光で獣を追い払う</a:t>
                      </a:r>
                      <a:r>
                        <a:rPr kumimoji="1" lang="ja-JP" altLang="en-US" sz="1200" dirty="0" smtClean="0">
                          <a:latin typeface="ＭＳ Ｐ明朝" panose="02020600040205080304" pitchFamily="18" charset="-128"/>
                          <a:ea typeface="ＭＳ Ｐ明朝" panose="02020600040205080304" pitchFamily="18" charset="-128"/>
                        </a:rPr>
                        <a:t>とともに、</a:t>
                      </a:r>
                      <a:r>
                        <a:rPr kumimoji="1" lang="ja-JP" altLang="en-US" sz="1200" u="sng" dirty="0" smtClean="0">
                          <a:latin typeface="ＭＳ Ｐ明朝" panose="02020600040205080304" pitchFamily="18" charset="-128"/>
                          <a:ea typeface="ＭＳ Ｐ明朝" panose="02020600040205080304" pitchFamily="18" charset="-128"/>
                        </a:rPr>
                        <a:t>地元農家や猟友会に地図付きのメールを配信</a:t>
                      </a:r>
                      <a:r>
                        <a:rPr kumimoji="1" lang="ja-JP" altLang="en-US" sz="1200" dirty="0" smtClean="0">
                          <a:latin typeface="ＭＳ Ｐ明朝" panose="02020600040205080304" pitchFamily="18" charset="-128"/>
                          <a:ea typeface="ＭＳ Ｐ明朝" panose="02020600040205080304" pitchFamily="18" charset="-128"/>
                        </a:rPr>
                        <a:t>し、</a:t>
                      </a:r>
                      <a:r>
                        <a:rPr kumimoji="1" lang="ja-JP" altLang="en-US" sz="1200" u="sng" dirty="0" smtClean="0">
                          <a:latin typeface="ＭＳ Ｐ明朝" panose="02020600040205080304" pitchFamily="18" charset="-128"/>
                          <a:ea typeface="ＭＳ Ｐ明朝" panose="02020600040205080304" pitchFamily="18" charset="-128"/>
                        </a:rPr>
                        <a:t>迅速な追い払いや捕獲に寄与</a:t>
                      </a:r>
                      <a:r>
                        <a:rPr kumimoji="1" lang="ja-JP" altLang="en-US" sz="1200" dirty="0" smtClean="0">
                          <a:latin typeface="ＭＳ Ｐ明朝" panose="02020600040205080304" pitchFamily="18" charset="-128"/>
                          <a:ea typeface="ＭＳ Ｐ明朝" panose="02020600040205080304" pitchFamily="18" charset="-128"/>
                        </a:rPr>
                        <a:t>。</a:t>
                      </a:r>
                      <a:r>
                        <a:rPr kumimoji="1" lang="ja-JP" altLang="en-US" sz="1200" baseline="0" dirty="0" smtClean="0">
                          <a:latin typeface="ＭＳ Ｐ明朝" panose="02020600040205080304" pitchFamily="18" charset="-128"/>
                          <a:ea typeface="ＭＳ Ｐ明朝" panose="02020600040205080304" pitchFamily="18" charset="-128"/>
                        </a:rPr>
                        <a:t> </a:t>
                      </a:r>
                      <a:r>
                        <a:rPr kumimoji="1" lang="ja-JP" altLang="en-US" sz="1200" dirty="0" smtClean="0">
                          <a:latin typeface="ＭＳ Ｐ明朝" panose="02020600040205080304" pitchFamily="18" charset="-128"/>
                          <a:ea typeface="ＭＳ Ｐ明朝" panose="02020600040205080304" pitchFamily="18" charset="-128"/>
                        </a:rPr>
                        <a:t>罠捕獲センサーに獣が掛かった際にも、同様にメールを配信し、</a:t>
                      </a:r>
                      <a:r>
                        <a:rPr kumimoji="1" lang="ja-JP" altLang="en-US" sz="1200" u="sng" dirty="0" smtClean="0">
                          <a:latin typeface="ＭＳ Ｐ明朝" panose="02020600040205080304" pitchFamily="18" charset="-128"/>
                          <a:ea typeface="ＭＳ Ｐ明朝" panose="02020600040205080304" pitchFamily="18" charset="-128"/>
                        </a:rPr>
                        <a:t>獣の迅速な処理に寄与</a:t>
                      </a:r>
                      <a:r>
                        <a:rPr kumimoji="1" lang="ja-JP" altLang="en-US" sz="1200" dirty="0" smtClean="0">
                          <a:latin typeface="ＭＳ Ｐ明朝" panose="02020600040205080304" pitchFamily="18" charset="-128"/>
                          <a:ea typeface="ＭＳ Ｐ明朝" panose="02020600040205080304" pitchFamily="18" charset="-128"/>
                        </a:rPr>
                        <a:t>。</a:t>
                      </a:r>
                      <a:endParaRPr kumimoji="1" lang="en-US" altLang="ja-JP" sz="1200" dirty="0" smtClean="0">
                        <a:latin typeface="ＭＳ Ｐ明朝" panose="02020600040205080304" pitchFamily="18" charset="-128"/>
                        <a:ea typeface="ＭＳ Ｐ明朝" panose="02020600040205080304" pitchFamily="18" charset="-128"/>
                      </a:endParaRPr>
                    </a:p>
                    <a:p>
                      <a:pPr marL="171450" indent="-171450" algn="l">
                        <a:buFont typeface="Wingdings" panose="05000000000000000000" pitchFamily="2" charset="2"/>
                        <a:buChar char="Ø"/>
                      </a:pPr>
                      <a:r>
                        <a:rPr kumimoji="1" lang="ja-JP" altLang="en-US" sz="1200" dirty="0" smtClean="0">
                          <a:latin typeface="ＭＳ Ｐ明朝" panose="02020600040205080304" pitchFamily="18" charset="-128"/>
                          <a:ea typeface="ＭＳ Ｐ明朝" panose="02020600040205080304" pitchFamily="18" charset="-128"/>
                        </a:rPr>
                        <a:t>２年間で</a:t>
                      </a:r>
                      <a:r>
                        <a:rPr kumimoji="1" lang="ja-JP" altLang="en-US" sz="1200" u="sng" dirty="0" smtClean="0">
                          <a:latin typeface="ＭＳ Ｐ明朝" panose="02020600040205080304" pitchFamily="18" charset="-128"/>
                          <a:ea typeface="ＭＳ Ｐ明朝" panose="02020600040205080304" pitchFamily="18" charset="-128"/>
                        </a:rPr>
                        <a:t>被害面積が</a:t>
                      </a:r>
                      <a:r>
                        <a:rPr kumimoji="1" lang="en-US" altLang="ja-JP" sz="1200" u="sng" dirty="0" smtClean="0">
                          <a:latin typeface="ＭＳ Ｐ明朝" panose="02020600040205080304" pitchFamily="18" charset="-128"/>
                          <a:ea typeface="ＭＳ Ｐ明朝" panose="02020600040205080304" pitchFamily="18" charset="-128"/>
                        </a:rPr>
                        <a:t>85</a:t>
                      </a:r>
                      <a:r>
                        <a:rPr kumimoji="1" lang="ja-JP" altLang="en-US" sz="1200" u="sng" dirty="0" smtClean="0">
                          <a:latin typeface="ＭＳ Ｐ明朝" panose="02020600040205080304" pitchFamily="18" charset="-128"/>
                          <a:ea typeface="ＭＳ Ｐ明朝" panose="02020600040205080304" pitchFamily="18" charset="-128"/>
                        </a:rPr>
                        <a:t>％からゼロに減少</a:t>
                      </a:r>
                      <a:r>
                        <a:rPr kumimoji="1" lang="ja-JP" altLang="en-US" sz="1200" dirty="0" smtClean="0">
                          <a:latin typeface="ＭＳ Ｐ明朝" panose="02020600040205080304" pitchFamily="18" charset="-128"/>
                          <a:ea typeface="ＭＳ Ｐ明朝" panose="02020600040205080304" pitchFamily="18" charset="-128"/>
                        </a:rPr>
                        <a:t>。</a:t>
                      </a:r>
                      <a:r>
                        <a:rPr kumimoji="1" lang="ja-JP" altLang="en-US" sz="1200" u="sng" dirty="0" smtClean="0">
                          <a:latin typeface="ＭＳ Ｐ明朝" panose="02020600040205080304" pitchFamily="18" charset="-128"/>
                          <a:ea typeface="ＭＳ Ｐ明朝" panose="02020600040205080304" pitchFamily="18" charset="-128"/>
                        </a:rPr>
                        <a:t>稲作収入の増大（約７倍）が期待</a:t>
                      </a:r>
                      <a:r>
                        <a:rPr kumimoji="1" lang="ja-JP" altLang="en-US" sz="1200" dirty="0" smtClean="0">
                          <a:latin typeface="ＭＳ Ｐ明朝" panose="02020600040205080304" pitchFamily="18" charset="-128"/>
                          <a:ea typeface="ＭＳ Ｐ明朝" panose="02020600040205080304" pitchFamily="18" charset="-128"/>
                        </a:rPr>
                        <a:t>。</a:t>
                      </a:r>
                      <a:endParaRPr kumimoji="1" lang="en-US" altLang="ja-JP" sz="1200" dirty="0" smtClean="0">
                        <a:latin typeface="ＭＳ Ｐ明朝" panose="02020600040205080304" pitchFamily="18" charset="-128"/>
                        <a:ea typeface="ＭＳ Ｐ明朝" panose="02020600040205080304" pitchFamily="18" charset="-128"/>
                      </a:endParaRPr>
                    </a:p>
                  </a:txBody>
                  <a:tcPr anchor="ctr">
                    <a:solidFill>
                      <a:schemeClr val="bg1"/>
                    </a:solidFill>
                  </a:tcPr>
                </a:tc>
              </a:tr>
            </a:tbl>
          </a:graphicData>
        </a:graphic>
      </p:graphicFrame>
      <p:sp>
        <p:nvSpPr>
          <p:cNvPr id="13" name="テキスト ボックス 12"/>
          <p:cNvSpPr txBox="1"/>
          <p:nvPr/>
        </p:nvSpPr>
        <p:spPr>
          <a:xfrm>
            <a:off x="56456" y="2184976"/>
            <a:ext cx="5335550" cy="387286"/>
          </a:xfrm>
          <a:prstGeom prst="rect">
            <a:avLst/>
          </a:prstGeom>
          <a:noFill/>
        </p:spPr>
        <p:txBody>
          <a:bodyPr wrap="square" rtlCol="0">
            <a:spAutoFit/>
          </a:bodyPr>
          <a:lstStyle/>
          <a:p>
            <a:pPr defTabSz="914400">
              <a:lnSpc>
                <a:spcPts val="2300"/>
              </a:lnSpc>
              <a:buClr>
                <a:srgbClr val="FF0000"/>
              </a:buClr>
            </a:pPr>
            <a:r>
              <a:rPr lang="ja-JP" altLang="en-US" sz="1400" dirty="0" smtClean="0">
                <a:solidFill>
                  <a:prstClr val="black"/>
                </a:solidFill>
                <a:latin typeface="AR Pゴシック体S" panose="020B0A00000000000000" pitchFamily="50" charset="-128"/>
                <a:ea typeface="AR Pゴシック体S" panose="020B0A00000000000000" pitchFamily="50" charset="-128"/>
              </a:rPr>
              <a:t>②クラウドを活用した森林資源の情報共有（岡山県真庭市）</a:t>
            </a:r>
            <a:endParaRPr lang="en-US" altLang="ja-JP" sz="1200" dirty="0">
              <a:solidFill>
                <a:prstClr val="black"/>
              </a:solidFill>
              <a:latin typeface="AR Pゴシック体S" panose="020B0A00000000000000" pitchFamily="50" charset="-128"/>
              <a:ea typeface="AR Pゴシック体S" panose="020B0A00000000000000" pitchFamily="50" charset="-128"/>
            </a:endParaRPr>
          </a:p>
        </p:txBody>
      </p:sp>
      <p:graphicFrame>
        <p:nvGraphicFramePr>
          <p:cNvPr id="29" name="表 28"/>
          <p:cNvGraphicFramePr>
            <a:graphicFrameLocks noGrp="1"/>
          </p:cNvGraphicFramePr>
          <p:nvPr>
            <p:extLst>
              <p:ext uri="{D42A27DB-BD31-4B8C-83A1-F6EECF244321}">
                <p14:modId xmlns:p14="http://schemas.microsoft.com/office/powerpoint/2010/main" val="355210098"/>
              </p:ext>
            </p:extLst>
          </p:nvPr>
        </p:nvGraphicFramePr>
        <p:xfrm>
          <a:off x="174764" y="2522700"/>
          <a:ext cx="6699522" cy="640080"/>
        </p:xfrm>
        <a:graphic>
          <a:graphicData uri="http://schemas.openxmlformats.org/drawingml/2006/table">
            <a:tbl>
              <a:tblPr>
                <a:tableStyleId>{5940675A-B579-460E-94D1-54222C63F5DA}</a:tableStyleId>
              </a:tblPr>
              <a:tblGrid>
                <a:gridCol w="6699522"/>
              </a:tblGrid>
              <a:tr h="0">
                <a:tc>
                  <a:txBody>
                    <a:bodyPr/>
                    <a:lstStyle/>
                    <a:p>
                      <a:pPr marL="228600" indent="-228600" algn="l">
                        <a:buFont typeface="Wingdings" panose="05000000000000000000" pitchFamily="2" charset="2"/>
                        <a:buChar char="Ø"/>
                      </a:pPr>
                      <a:r>
                        <a:rPr kumimoji="1" lang="ja-JP" altLang="en-US" sz="1200" u="sng" dirty="0" smtClean="0">
                          <a:latin typeface="ＭＳ Ｐ明朝" panose="02020600040205080304" pitchFamily="18" charset="-128"/>
                          <a:ea typeface="ＭＳ Ｐ明朝" panose="02020600040205080304" pitchFamily="18" charset="-128"/>
                        </a:rPr>
                        <a:t>クラウドシステムとして、土地所有者情報や、ロボットセンサー（ラジコンヘリ）で把握した樹木の分布情報や成育情報を整理</a:t>
                      </a:r>
                      <a:r>
                        <a:rPr kumimoji="1" lang="ja-JP" altLang="en-US" sz="1200" dirty="0" smtClean="0">
                          <a:latin typeface="ＭＳ Ｐ明朝" panose="02020600040205080304" pitchFamily="18" charset="-128"/>
                          <a:ea typeface="ＭＳ Ｐ明朝" panose="02020600040205080304" pitchFamily="18" charset="-128"/>
                        </a:rPr>
                        <a:t>し、</a:t>
                      </a:r>
                      <a:r>
                        <a:rPr kumimoji="1" lang="ja-JP" altLang="en-US" sz="1200" u="sng" dirty="0" smtClean="0">
                          <a:latin typeface="ＭＳ Ｐ明朝" panose="02020600040205080304" pitchFamily="18" charset="-128"/>
                          <a:ea typeface="ＭＳ Ｐ明朝" panose="02020600040205080304" pitchFamily="18" charset="-128"/>
                        </a:rPr>
                        <a:t>市役所や森林組合が共有</a:t>
                      </a:r>
                      <a:r>
                        <a:rPr kumimoji="1" lang="ja-JP" altLang="en-US" sz="1200" dirty="0" smtClean="0">
                          <a:latin typeface="ＭＳ Ｐ明朝" panose="02020600040205080304" pitchFamily="18" charset="-128"/>
                          <a:ea typeface="ＭＳ Ｐ明朝" panose="02020600040205080304" pitchFamily="18" charset="-128"/>
                        </a:rPr>
                        <a:t>できる仕組みを構築。</a:t>
                      </a:r>
                      <a:r>
                        <a:rPr kumimoji="1" lang="ja-JP" altLang="en-US" sz="1200" dirty="0" smtClean="0">
                          <a:latin typeface="ＭＳ 明朝" panose="02020609040205080304" pitchFamily="17" charset="-128"/>
                          <a:ea typeface="ＭＳ 明朝" panose="02020609040205080304" pitchFamily="17" charset="-128"/>
                        </a:rPr>
                        <a:t>森林資源分布や所有者の把握作業が</a:t>
                      </a:r>
                      <a:r>
                        <a:rPr kumimoji="1" lang="ja-JP" altLang="en-US" sz="1200" u="sng" dirty="0" smtClean="0">
                          <a:latin typeface="ＭＳ 明朝" panose="02020609040205080304" pitchFamily="17" charset="-128"/>
                          <a:ea typeface="ＭＳ 明朝" panose="02020609040205080304" pitchFamily="17" charset="-128"/>
                        </a:rPr>
                        <a:t>２人・日／１区画から簡単なパソコン画面上の操作（１分程度）に短縮</a:t>
                      </a:r>
                      <a:r>
                        <a:rPr kumimoji="1" lang="ja-JP" altLang="en-US" sz="1200" dirty="0" smtClean="0">
                          <a:latin typeface="ＭＳ 明朝" panose="02020609040205080304" pitchFamily="17" charset="-128"/>
                          <a:ea typeface="ＭＳ 明朝" panose="02020609040205080304" pitchFamily="17" charset="-128"/>
                        </a:rPr>
                        <a:t>。</a:t>
                      </a:r>
                      <a:endParaRPr kumimoji="1" lang="en-US" altLang="ja-JP" sz="1200" dirty="0" smtClean="0">
                        <a:latin typeface="ＭＳ 明朝" panose="02020609040205080304" pitchFamily="17" charset="-128"/>
                        <a:ea typeface="ＭＳ 明朝" panose="02020609040205080304" pitchFamily="17" charset="-128"/>
                      </a:endParaRPr>
                    </a:p>
                  </a:txBody>
                  <a:tcPr anchor="ctr">
                    <a:solidFill>
                      <a:schemeClr val="bg1"/>
                    </a:solidFill>
                  </a:tcPr>
                </a:tc>
              </a:tr>
            </a:tbl>
          </a:graphicData>
        </a:graphic>
      </p:graphicFrame>
      <p:sp>
        <p:nvSpPr>
          <p:cNvPr id="32" name="テキスト ボックス 31"/>
          <p:cNvSpPr txBox="1"/>
          <p:nvPr/>
        </p:nvSpPr>
        <p:spPr>
          <a:xfrm>
            <a:off x="49499" y="3251578"/>
            <a:ext cx="5263542" cy="387286"/>
          </a:xfrm>
          <a:prstGeom prst="rect">
            <a:avLst/>
          </a:prstGeom>
          <a:noFill/>
        </p:spPr>
        <p:txBody>
          <a:bodyPr wrap="square" rtlCol="0">
            <a:spAutoFit/>
          </a:bodyPr>
          <a:lstStyle/>
          <a:p>
            <a:pPr defTabSz="914400">
              <a:lnSpc>
                <a:spcPts val="2300"/>
              </a:lnSpc>
              <a:buClr>
                <a:srgbClr val="FF0000"/>
              </a:buClr>
            </a:pPr>
            <a:r>
              <a:rPr lang="ja-JP" altLang="en-US" sz="1400" dirty="0">
                <a:solidFill>
                  <a:prstClr val="black"/>
                </a:solidFill>
                <a:latin typeface="AR Pゴシック体S" panose="020B0A00000000000000" pitchFamily="50" charset="-128"/>
                <a:ea typeface="AR Pゴシック体S" panose="020B0A00000000000000" pitchFamily="50" charset="-128"/>
              </a:rPr>
              <a:t>③</a:t>
            </a:r>
            <a:r>
              <a:rPr lang="ja-JP" altLang="en-US" sz="1400" dirty="0" smtClean="0">
                <a:solidFill>
                  <a:prstClr val="black"/>
                </a:solidFill>
                <a:latin typeface="AR Pゴシック体S" panose="020B0A00000000000000" pitchFamily="50" charset="-128"/>
                <a:ea typeface="AR Pゴシック体S" panose="020B0A00000000000000" pitchFamily="50" charset="-128"/>
              </a:rPr>
              <a:t>クラウドを活用した農作物の地産地消（沖縄県久米島町）</a:t>
            </a:r>
            <a:endParaRPr lang="en-US" altLang="ja-JP" sz="1200" dirty="0">
              <a:solidFill>
                <a:prstClr val="black"/>
              </a:solidFill>
              <a:latin typeface="AR Pゴシック体S" panose="020B0A00000000000000" pitchFamily="50" charset="-128"/>
              <a:ea typeface="AR Pゴシック体S" panose="020B0A00000000000000" pitchFamily="50" charset="-128"/>
            </a:endParaRPr>
          </a:p>
        </p:txBody>
      </p:sp>
      <p:graphicFrame>
        <p:nvGraphicFramePr>
          <p:cNvPr id="33" name="表 32"/>
          <p:cNvGraphicFramePr>
            <a:graphicFrameLocks noGrp="1"/>
          </p:cNvGraphicFramePr>
          <p:nvPr>
            <p:extLst>
              <p:ext uri="{D42A27DB-BD31-4B8C-83A1-F6EECF244321}">
                <p14:modId xmlns:p14="http://schemas.microsoft.com/office/powerpoint/2010/main" val="1127149552"/>
              </p:ext>
            </p:extLst>
          </p:nvPr>
        </p:nvGraphicFramePr>
        <p:xfrm>
          <a:off x="186338" y="3586148"/>
          <a:ext cx="6676002" cy="457200"/>
        </p:xfrm>
        <a:graphic>
          <a:graphicData uri="http://schemas.openxmlformats.org/drawingml/2006/table">
            <a:tbl>
              <a:tblPr>
                <a:tableStyleId>{5940675A-B579-460E-94D1-54222C63F5DA}</a:tableStyleId>
              </a:tblPr>
              <a:tblGrid>
                <a:gridCol w="6676002"/>
              </a:tblGrid>
              <a:tr h="0">
                <a:tc>
                  <a:txBody>
                    <a:bodyPr/>
                    <a:lstStyle/>
                    <a:p>
                      <a:pPr marL="171450" indent="-171450" algn="l">
                        <a:buFont typeface="Wingdings" panose="05000000000000000000" pitchFamily="2" charset="2"/>
                        <a:buChar char="Ø"/>
                      </a:pPr>
                      <a:r>
                        <a:rPr kumimoji="1" lang="ja-JP" altLang="en-US" sz="1200" u="sng" dirty="0" smtClean="0">
                          <a:latin typeface="ＭＳ Ｐ明朝" panose="02020600040205080304" pitchFamily="18" charset="-128"/>
                          <a:ea typeface="ＭＳ Ｐ明朝" panose="02020600040205080304" pitchFamily="18" charset="-128"/>
                        </a:rPr>
                        <a:t>クラウドシステムとして</a:t>
                      </a:r>
                      <a:r>
                        <a:rPr kumimoji="1" lang="ja-JP" altLang="en-US" sz="1200" u="none" dirty="0" smtClean="0">
                          <a:latin typeface="ＭＳ Ｐ明朝" panose="02020600040205080304" pitchFamily="18" charset="-128"/>
                          <a:ea typeface="ＭＳ Ｐ明朝" panose="02020600040205080304" pitchFamily="18" charset="-128"/>
                        </a:rPr>
                        <a:t>、</a:t>
                      </a:r>
                      <a:r>
                        <a:rPr kumimoji="1" lang="ja-JP" altLang="en-US" sz="1200" dirty="0" smtClean="0">
                          <a:latin typeface="ＭＳ Ｐ明朝" panose="02020600040205080304" pitchFamily="18" charset="-128"/>
                          <a:ea typeface="ＭＳ Ｐ明朝" panose="02020600040205080304" pitchFamily="18" charset="-128"/>
                        </a:rPr>
                        <a:t>農家やホテルが余剰野菜を</a:t>
                      </a:r>
                      <a:r>
                        <a:rPr kumimoji="1" lang="ja-JP" altLang="en-US" sz="1200" u="none" dirty="0" smtClean="0">
                          <a:latin typeface="ＭＳ Ｐ明朝" panose="02020600040205080304" pitchFamily="18" charset="-128"/>
                          <a:ea typeface="ＭＳ Ｐ明朝" panose="02020600040205080304" pitchFamily="18" charset="-128"/>
                        </a:rPr>
                        <a:t>ネット上で</a:t>
                      </a:r>
                      <a:r>
                        <a:rPr kumimoji="1" lang="ja-JP" altLang="en-US" sz="1200" u="sng" dirty="0" smtClean="0">
                          <a:latin typeface="ＭＳ Ｐ明朝" panose="02020600040205080304" pitchFamily="18" charset="-128"/>
                          <a:ea typeface="ＭＳ Ｐ明朝" panose="02020600040205080304" pitchFamily="18" charset="-128"/>
                        </a:rPr>
                        <a:t>簡単に売買できる仕組みを構築。</a:t>
                      </a:r>
                      <a:endParaRPr kumimoji="1" lang="en-US" altLang="ja-JP" sz="1200" dirty="0" smtClean="0">
                        <a:latin typeface="ＭＳ Ｐ明朝" panose="02020600040205080304" pitchFamily="18" charset="-128"/>
                        <a:ea typeface="ＭＳ Ｐ明朝" panose="02020600040205080304" pitchFamily="18" charset="-128"/>
                      </a:endParaRPr>
                    </a:p>
                    <a:p>
                      <a:pPr marL="171450" indent="-171450" algn="l">
                        <a:buFont typeface="Wingdings" panose="05000000000000000000" pitchFamily="2" charset="2"/>
                        <a:buChar char="Ø"/>
                      </a:pPr>
                      <a:r>
                        <a:rPr kumimoji="1" lang="ja-JP" altLang="en-US" sz="1200" dirty="0" smtClean="0">
                          <a:latin typeface="ＭＳ Ｐ明朝" panose="02020600040205080304" pitchFamily="18" charset="-128"/>
                          <a:ea typeface="ＭＳ Ｐ明朝" panose="02020600040205080304" pitchFamily="18" charset="-128"/>
                        </a:rPr>
                        <a:t>一戸あたり約５万円</a:t>
                      </a:r>
                      <a:r>
                        <a:rPr kumimoji="1" lang="en-US" altLang="ja-JP" sz="1200" dirty="0" smtClean="0">
                          <a:latin typeface="ＭＳ Ｐ明朝" panose="02020600040205080304" pitchFamily="18" charset="-128"/>
                          <a:ea typeface="ＭＳ Ｐ明朝" panose="02020600040205080304" pitchFamily="18" charset="-128"/>
                        </a:rPr>
                        <a:t>/</a:t>
                      </a:r>
                      <a:r>
                        <a:rPr kumimoji="1" lang="ja-JP" altLang="en-US" sz="1200" dirty="0" smtClean="0">
                          <a:latin typeface="ＭＳ Ｐ明朝" panose="02020600040205080304" pitchFamily="18" charset="-128"/>
                          <a:ea typeface="ＭＳ Ｐ明朝" panose="02020600040205080304" pitchFamily="18" charset="-128"/>
                        </a:rPr>
                        <a:t>年の</a:t>
                      </a:r>
                      <a:r>
                        <a:rPr kumimoji="1" lang="ja-JP" altLang="en-US" sz="1200" u="sng" dirty="0" smtClean="0">
                          <a:latin typeface="ＭＳ Ｐ明朝" panose="02020600040205080304" pitchFamily="18" charset="-128"/>
                          <a:ea typeface="ＭＳ Ｐ明朝" panose="02020600040205080304" pitchFamily="18" charset="-128"/>
                        </a:rPr>
                        <a:t>販売収入を創出</a:t>
                      </a:r>
                      <a:r>
                        <a:rPr kumimoji="1" lang="ja-JP" altLang="en-US" sz="1200" dirty="0" smtClean="0">
                          <a:latin typeface="ＭＳ Ｐ明朝" panose="02020600040205080304" pitchFamily="18" charset="-128"/>
                          <a:ea typeface="ＭＳ Ｐ明朝" panose="02020600040205080304" pitchFamily="18" charset="-128"/>
                        </a:rPr>
                        <a:t>し、</a:t>
                      </a:r>
                      <a:r>
                        <a:rPr kumimoji="1" lang="ja-JP" altLang="en-US" sz="1200" u="sng" dirty="0" smtClean="0">
                          <a:latin typeface="ＭＳ Ｐ明朝" panose="02020600040205080304" pitchFamily="18" charset="-128"/>
                          <a:ea typeface="ＭＳ Ｐ明朝" panose="02020600040205080304" pitchFamily="18" charset="-128"/>
                        </a:rPr>
                        <a:t>地元農家の生産意欲向上に寄与</a:t>
                      </a:r>
                      <a:r>
                        <a:rPr kumimoji="1" lang="ja-JP" altLang="en-US" sz="1200" dirty="0" smtClean="0">
                          <a:latin typeface="ＭＳ Ｐ明朝" panose="02020600040205080304" pitchFamily="18" charset="-128"/>
                          <a:ea typeface="ＭＳ Ｐ明朝" panose="02020600040205080304" pitchFamily="18" charset="-128"/>
                        </a:rPr>
                        <a:t>。</a:t>
                      </a:r>
                      <a:endParaRPr kumimoji="1" lang="ja-JP" altLang="en-US" sz="1200" dirty="0">
                        <a:latin typeface="ＭＳ Ｐ明朝" panose="02020600040205080304" pitchFamily="18" charset="-128"/>
                        <a:ea typeface="ＭＳ Ｐ明朝" panose="02020600040205080304" pitchFamily="18" charset="-128"/>
                      </a:endParaRPr>
                    </a:p>
                  </a:txBody>
                  <a:tcPr marR="0" anchor="ctr">
                    <a:solidFill>
                      <a:schemeClr val="bg1"/>
                    </a:solidFill>
                  </a:tcPr>
                </a:tc>
              </a:tr>
            </a:tbl>
          </a:graphicData>
        </a:graphic>
      </p:graphicFrame>
      <p:sp>
        <p:nvSpPr>
          <p:cNvPr id="36" name="テキスト ボックス 35"/>
          <p:cNvSpPr txBox="1"/>
          <p:nvPr/>
        </p:nvSpPr>
        <p:spPr>
          <a:xfrm>
            <a:off x="49498" y="4132243"/>
            <a:ext cx="6343662" cy="387286"/>
          </a:xfrm>
          <a:prstGeom prst="rect">
            <a:avLst/>
          </a:prstGeom>
          <a:noFill/>
        </p:spPr>
        <p:txBody>
          <a:bodyPr wrap="square" rtlCol="0">
            <a:spAutoFit/>
          </a:bodyPr>
          <a:lstStyle/>
          <a:p>
            <a:pPr defTabSz="914400">
              <a:lnSpc>
                <a:spcPts val="2300"/>
              </a:lnSpc>
              <a:buClr>
                <a:srgbClr val="FF0000"/>
              </a:buClr>
            </a:pPr>
            <a:r>
              <a:rPr lang="ja-JP" altLang="en-US" sz="1400" dirty="0" smtClean="0">
                <a:solidFill>
                  <a:prstClr val="black"/>
                </a:solidFill>
                <a:latin typeface="AR Pゴシック体S" panose="020B0A00000000000000" pitchFamily="50" charset="-128"/>
                <a:ea typeface="AR Pゴシック体S" panose="020B0A00000000000000" pitchFamily="50" charset="-128"/>
              </a:rPr>
              <a:t>④</a:t>
            </a:r>
            <a:r>
              <a:rPr lang="ja-JP" altLang="en-US" sz="1400" dirty="0">
                <a:solidFill>
                  <a:prstClr val="black"/>
                </a:solidFill>
                <a:latin typeface="AR Pゴシック体S" panose="020B0A00000000000000" pitchFamily="50" charset="-128"/>
                <a:ea typeface="AR Pゴシック体S" panose="020B0A00000000000000" pitchFamily="50" charset="-128"/>
              </a:rPr>
              <a:t>マイナンバー</a:t>
            </a:r>
            <a:r>
              <a:rPr lang="ja-JP" altLang="en-US" sz="1400" dirty="0" smtClean="0">
                <a:solidFill>
                  <a:prstClr val="black"/>
                </a:solidFill>
                <a:latin typeface="AR Pゴシック体S" panose="020B0A00000000000000" pitchFamily="50" charset="-128"/>
                <a:ea typeface="AR Pゴシック体S" panose="020B0A00000000000000" pitchFamily="50" charset="-128"/>
              </a:rPr>
              <a:t>カードの活用を想定した母子健康情報提供（群馬県前橋市）</a:t>
            </a:r>
            <a:endParaRPr lang="en-US" altLang="ja-JP" sz="1200" dirty="0">
              <a:solidFill>
                <a:prstClr val="black"/>
              </a:solidFill>
              <a:latin typeface="AR Pゴシック体S" panose="020B0A00000000000000" pitchFamily="50" charset="-128"/>
              <a:ea typeface="AR Pゴシック体S" panose="020B0A00000000000000" pitchFamily="50" charset="-128"/>
            </a:endParaRPr>
          </a:p>
        </p:txBody>
      </p:sp>
      <p:graphicFrame>
        <p:nvGraphicFramePr>
          <p:cNvPr id="37" name="表 36"/>
          <p:cNvGraphicFramePr>
            <a:graphicFrameLocks noGrp="1"/>
          </p:cNvGraphicFramePr>
          <p:nvPr>
            <p:extLst>
              <p:ext uri="{D42A27DB-BD31-4B8C-83A1-F6EECF244321}">
                <p14:modId xmlns:p14="http://schemas.microsoft.com/office/powerpoint/2010/main" val="1333840560"/>
              </p:ext>
            </p:extLst>
          </p:nvPr>
        </p:nvGraphicFramePr>
        <p:xfrm>
          <a:off x="210934" y="4478322"/>
          <a:ext cx="6676004" cy="1005840"/>
        </p:xfrm>
        <a:graphic>
          <a:graphicData uri="http://schemas.openxmlformats.org/drawingml/2006/table">
            <a:tbl>
              <a:tblPr>
                <a:tableStyleId>{5940675A-B579-460E-94D1-54222C63F5DA}</a:tableStyleId>
              </a:tblPr>
              <a:tblGrid>
                <a:gridCol w="6676004"/>
              </a:tblGrid>
              <a:tr h="0">
                <a:tc>
                  <a:txBody>
                    <a:bodyPr/>
                    <a:lstStyle/>
                    <a:p>
                      <a:pPr marL="171450" indent="-171450" algn="l">
                        <a:buFont typeface="Wingdings" panose="05000000000000000000" pitchFamily="2" charset="2"/>
                        <a:buChar char="Ø"/>
                      </a:pPr>
                      <a:r>
                        <a:rPr kumimoji="1" lang="ja-JP" altLang="en-US" sz="1200" u="sng" dirty="0" smtClean="0">
                          <a:latin typeface="ＭＳ Ｐ明朝" panose="02020600040205080304" pitchFamily="18" charset="-128"/>
                          <a:ea typeface="ＭＳ Ｐ明朝" panose="02020600040205080304" pitchFamily="18" charset="-128"/>
                        </a:rPr>
                        <a:t>クラウドシステムとして、母子健康手帳・健康診断結果の情報を電子化</a:t>
                      </a:r>
                      <a:r>
                        <a:rPr kumimoji="1" lang="ja-JP" altLang="en-US" sz="1200" dirty="0" smtClean="0">
                          <a:latin typeface="ＭＳ Ｐ明朝" panose="02020600040205080304" pitchFamily="18" charset="-128"/>
                          <a:ea typeface="ＭＳ Ｐ明朝" panose="02020600040205080304" pitchFamily="18" charset="-128"/>
                        </a:rPr>
                        <a:t>。</a:t>
                      </a:r>
                      <a:r>
                        <a:rPr kumimoji="1" lang="ja-JP" altLang="en-US" sz="1200" u="sng" dirty="0" smtClean="0">
                          <a:latin typeface="ＭＳ Ｐ明朝" panose="02020600040205080304" pitchFamily="18" charset="-128"/>
                          <a:ea typeface="ＭＳ Ｐ明朝" panose="02020600040205080304" pitchFamily="18" charset="-128"/>
                        </a:rPr>
                        <a:t>マイナンバーカードを想定した</a:t>
                      </a:r>
                      <a:r>
                        <a:rPr kumimoji="1" lang="en-US" altLang="ja-JP" sz="1200" u="sng" dirty="0" smtClean="0">
                          <a:latin typeface="ＭＳ Ｐ明朝" panose="02020600040205080304" pitchFamily="18" charset="-128"/>
                          <a:ea typeface="ＭＳ Ｐ明朝" panose="02020600040205080304" pitchFamily="18" charset="-128"/>
                        </a:rPr>
                        <a:t>IC</a:t>
                      </a:r>
                      <a:r>
                        <a:rPr kumimoji="1" lang="ja-JP" altLang="en-US" sz="1200" u="sng" dirty="0" smtClean="0">
                          <a:latin typeface="ＭＳ Ｐ明朝" panose="02020600040205080304" pitchFamily="18" charset="-128"/>
                          <a:ea typeface="ＭＳ Ｐ明朝" panose="02020600040205080304" pitchFamily="18" charset="-128"/>
                        </a:rPr>
                        <a:t>カードで保護者や医師、保健師が情報を共有・閲覧</a:t>
                      </a:r>
                      <a:r>
                        <a:rPr kumimoji="1" lang="ja-JP" altLang="en-US" sz="1200" u="none" dirty="0" smtClean="0">
                          <a:latin typeface="ＭＳ Ｐ明朝" panose="02020600040205080304" pitchFamily="18" charset="-128"/>
                          <a:ea typeface="ＭＳ Ｐ明朝" panose="02020600040205080304" pitchFamily="18" charset="-128"/>
                        </a:rPr>
                        <a:t>できる仕組みを構築。</a:t>
                      </a:r>
                      <a:r>
                        <a:rPr kumimoji="1" lang="ja-JP" altLang="en-US" sz="1200" u="sng" dirty="0" smtClean="0">
                          <a:latin typeface="ＭＳ Ｐ明朝" panose="02020600040205080304" pitchFamily="18" charset="-128"/>
                          <a:ea typeface="ＭＳ Ｐ明朝" panose="02020600040205080304" pitchFamily="18" charset="-128"/>
                        </a:rPr>
                        <a:t>予防接種の打ち間違いの排除や、きめ細やかな保健指導による医療費の削減が期待</a:t>
                      </a:r>
                      <a:r>
                        <a:rPr kumimoji="1" lang="ja-JP" altLang="en-US" sz="1200" u="none" dirty="0" smtClean="0">
                          <a:latin typeface="ＭＳ Ｐ明朝" panose="02020600040205080304" pitchFamily="18" charset="-128"/>
                          <a:ea typeface="ＭＳ Ｐ明朝" panose="02020600040205080304" pitchFamily="18" charset="-128"/>
                        </a:rPr>
                        <a:t>。また、</a:t>
                      </a:r>
                      <a:r>
                        <a:rPr kumimoji="1" lang="ja-JP" altLang="en-US" sz="1200" u="sng" dirty="0" smtClean="0">
                          <a:latin typeface="ＭＳ Ｐ明朝" panose="02020600040205080304" pitchFamily="18" charset="-128"/>
                          <a:ea typeface="ＭＳ Ｐ明朝" panose="02020600040205080304" pitchFamily="18" charset="-128"/>
                        </a:rPr>
                        <a:t>レントゲンや</a:t>
                      </a:r>
                      <a:r>
                        <a:rPr kumimoji="1" lang="en-US" altLang="ja-JP" sz="1200" u="sng" dirty="0" smtClean="0">
                          <a:latin typeface="ＭＳ Ｐ明朝" panose="02020600040205080304" pitchFamily="18" charset="-128"/>
                          <a:ea typeface="ＭＳ Ｐ明朝" panose="02020600040205080304" pitchFamily="18" charset="-128"/>
                        </a:rPr>
                        <a:t>MRI</a:t>
                      </a:r>
                      <a:r>
                        <a:rPr kumimoji="1" lang="ja-JP" altLang="en-US" sz="1200" u="sng" dirty="0" smtClean="0">
                          <a:latin typeface="ＭＳ Ｐ明朝" panose="02020600040205080304" pitchFamily="18" charset="-128"/>
                          <a:ea typeface="ＭＳ Ｐ明朝" panose="02020600040205080304" pitchFamily="18" charset="-128"/>
                        </a:rPr>
                        <a:t>の画像を病院間で医師が共有・閲覧</a:t>
                      </a:r>
                      <a:r>
                        <a:rPr kumimoji="1" lang="ja-JP" altLang="en-US" sz="1200" u="none" dirty="0" smtClean="0">
                          <a:latin typeface="ＭＳ Ｐ明朝" panose="02020600040205080304" pitchFamily="18" charset="-128"/>
                          <a:ea typeface="ＭＳ Ｐ明朝" panose="02020600040205080304" pitchFamily="18" charset="-128"/>
                        </a:rPr>
                        <a:t>できるクラウドシステムも構築。</a:t>
                      </a:r>
                      <a:r>
                        <a:rPr kumimoji="1" lang="ja-JP" altLang="en-US" sz="1200" u="sng" dirty="0" smtClean="0">
                          <a:latin typeface="ＭＳ Ｐ明朝" panose="02020600040205080304" pitchFamily="18" charset="-128"/>
                          <a:ea typeface="ＭＳ Ｐ明朝" panose="02020600040205080304" pitchFamily="18" charset="-128"/>
                        </a:rPr>
                        <a:t>検査の重複排除や患者負担軽減に寄与</a:t>
                      </a:r>
                      <a:r>
                        <a:rPr kumimoji="1" lang="ja-JP" altLang="en-US" sz="1200" dirty="0" smtClean="0">
                          <a:latin typeface="ＭＳ Ｐ明朝" panose="02020600040205080304" pitchFamily="18" charset="-128"/>
                          <a:ea typeface="ＭＳ Ｐ明朝" panose="02020600040205080304" pitchFamily="18" charset="-128"/>
                        </a:rPr>
                        <a:t>。</a:t>
                      </a:r>
                      <a:endParaRPr kumimoji="1" lang="en-US" altLang="ja-JP" sz="1200" dirty="0" smtClean="0">
                        <a:latin typeface="ＭＳ Ｐ明朝" panose="02020600040205080304" pitchFamily="18" charset="-128"/>
                        <a:ea typeface="ＭＳ Ｐ明朝" panose="02020600040205080304" pitchFamily="18" charset="-128"/>
                      </a:endParaRPr>
                    </a:p>
                    <a:p>
                      <a:pPr marL="171450" indent="-171450" algn="l">
                        <a:buFont typeface="Wingdings" panose="05000000000000000000" pitchFamily="2" charset="2"/>
                        <a:buChar char="Ø"/>
                      </a:pPr>
                      <a:r>
                        <a:rPr kumimoji="1" lang="ja-JP" altLang="en-US" sz="1200" dirty="0" smtClean="0">
                          <a:latin typeface="ＭＳ Ｐ明朝" panose="02020600040205080304" pitchFamily="18" charset="-128"/>
                          <a:ea typeface="ＭＳ Ｐ明朝" panose="02020600040205080304" pitchFamily="18" charset="-128"/>
                        </a:rPr>
                        <a:t>クラウドシステムの運営を担う</a:t>
                      </a:r>
                      <a:r>
                        <a:rPr kumimoji="1" lang="ja-JP" altLang="en-US" sz="1200" u="sng" dirty="0" smtClean="0">
                          <a:latin typeface="ＭＳ Ｐ明朝" panose="02020600040205080304" pitchFamily="18" charset="-128"/>
                          <a:ea typeface="ＭＳ Ｐ明朝" panose="02020600040205080304" pitchFamily="18" charset="-128"/>
                        </a:rPr>
                        <a:t>一般社団法人を設立</a:t>
                      </a:r>
                      <a:r>
                        <a:rPr kumimoji="1" lang="ja-JP" altLang="en-US" sz="1200" dirty="0" smtClean="0">
                          <a:latin typeface="ＭＳ Ｐ明朝" panose="02020600040205080304" pitchFamily="18" charset="-128"/>
                          <a:ea typeface="ＭＳ Ｐ明朝" panose="02020600040205080304" pitchFamily="18" charset="-128"/>
                        </a:rPr>
                        <a:t>し、他地域への横展開を推進。</a:t>
                      </a:r>
                      <a:endParaRPr kumimoji="1" lang="en-US" altLang="ja-JP" sz="1200" dirty="0" smtClean="0">
                        <a:latin typeface="ＭＳ Ｐ明朝" panose="02020600040205080304" pitchFamily="18" charset="-128"/>
                        <a:ea typeface="ＭＳ Ｐ明朝" panose="02020600040205080304" pitchFamily="18" charset="-128"/>
                      </a:endParaRPr>
                    </a:p>
                  </a:txBody>
                  <a:tcPr anchor="ctr">
                    <a:solidFill>
                      <a:schemeClr val="bg1"/>
                    </a:solidFill>
                  </a:tcPr>
                </a:tc>
              </a:tr>
            </a:tbl>
          </a:graphicData>
        </a:graphic>
      </p:graphicFrame>
      <p:sp>
        <p:nvSpPr>
          <p:cNvPr id="40" name="テキスト ボックス 39"/>
          <p:cNvSpPr txBox="1"/>
          <p:nvPr/>
        </p:nvSpPr>
        <p:spPr>
          <a:xfrm>
            <a:off x="56457" y="5586887"/>
            <a:ext cx="7125310" cy="387286"/>
          </a:xfrm>
          <a:prstGeom prst="rect">
            <a:avLst/>
          </a:prstGeom>
          <a:noFill/>
        </p:spPr>
        <p:txBody>
          <a:bodyPr wrap="square" rtlCol="0">
            <a:spAutoFit/>
          </a:bodyPr>
          <a:lstStyle/>
          <a:p>
            <a:pPr defTabSz="914400">
              <a:lnSpc>
                <a:spcPts val="2300"/>
              </a:lnSpc>
              <a:buClr>
                <a:srgbClr val="FF0000"/>
              </a:buClr>
            </a:pPr>
            <a:r>
              <a:rPr lang="ja-JP" altLang="en-US" sz="1400" dirty="0" smtClean="0">
                <a:solidFill>
                  <a:prstClr val="black"/>
                </a:solidFill>
                <a:latin typeface="AR Pゴシック体S" panose="020B0A00000000000000" pitchFamily="50" charset="-128"/>
                <a:ea typeface="AR Pゴシック体S" panose="020B0A00000000000000" pitchFamily="50" charset="-128"/>
              </a:rPr>
              <a:t>⑤</a:t>
            </a:r>
            <a:r>
              <a:rPr lang="ja-JP" altLang="en-US" sz="1400" dirty="0">
                <a:solidFill>
                  <a:prstClr val="black"/>
                </a:solidFill>
                <a:latin typeface="AR Pゴシック体S" panose="020B0A00000000000000" pitchFamily="50" charset="-128"/>
                <a:ea typeface="AR Pゴシック体S" panose="020B0A00000000000000" pitchFamily="50" charset="-128"/>
              </a:rPr>
              <a:t>マイナンバー</a:t>
            </a:r>
            <a:r>
              <a:rPr lang="ja-JP" altLang="en-US" sz="1400" dirty="0" smtClean="0">
                <a:solidFill>
                  <a:prstClr val="black"/>
                </a:solidFill>
                <a:latin typeface="AR Pゴシック体S" panose="020B0A00000000000000" pitchFamily="50" charset="-128"/>
                <a:ea typeface="AR Pゴシック体S" panose="020B0A00000000000000" pitchFamily="50" charset="-128"/>
              </a:rPr>
              <a:t>カードの活用を想定した高齢者の健康支援・買い物支援（奈良県葛城市）</a:t>
            </a:r>
            <a:endParaRPr lang="en-US" altLang="ja-JP" sz="1200" dirty="0">
              <a:solidFill>
                <a:prstClr val="black"/>
              </a:solidFill>
              <a:latin typeface="AR Pゴシック体S" panose="020B0A00000000000000" pitchFamily="50" charset="-128"/>
              <a:ea typeface="AR Pゴシック体S" panose="020B0A00000000000000" pitchFamily="50" charset="-128"/>
            </a:endParaRPr>
          </a:p>
        </p:txBody>
      </p:sp>
      <p:graphicFrame>
        <p:nvGraphicFramePr>
          <p:cNvPr id="41" name="表 40"/>
          <p:cNvGraphicFramePr>
            <a:graphicFrameLocks noGrp="1"/>
          </p:cNvGraphicFramePr>
          <p:nvPr>
            <p:extLst>
              <p:ext uri="{D42A27DB-BD31-4B8C-83A1-F6EECF244321}">
                <p14:modId xmlns:p14="http://schemas.microsoft.com/office/powerpoint/2010/main" val="1677861337"/>
              </p:ext>
            </p:extLst>
          </p:nvPr>
        </p:nvGraphicFramePr>
        <p:xfrm>
          <a:off x="197912" y="5918361"/>
          <a:ext cx="6652484" cy="640080"/>
        </p:xfrm>
        <a:graphic>
          <a:graphicData uri="http://schemas.openxmlformats.org/drawingml/2006/table">
            <a:tbl>
              <a:tblPr>
                <a:tableStyleId>{5940675A-B579-460E-94D1-54222C63F5DA}</a:tableStyleId>
              </a:tblPr>
              <a:tblGrid>
                <a:gridCol w="6652484"/>
              </a:tblGrid>
              <a:tr h="0">
                <a:tc>
                  <a:txBody>
                    <a:bodyPr/>
                    <a:lstStyle/>
                    <a:p>
                      <a:pPr marL="171450" indent="-171450" algn="l">
                        <a:buFont typeface="Wingdings" panose="05000000000000000000" pitchFamily="2" charset="2"/>
                        <a:buChar char="Ø"/>
                      </a:pPr>
                      <a:r>
                        <a:rPr kumimoji="1" lang="ja-JP" altLang="en-US" sz="1200" u="sng" dirty="0" smtClean="0">
                          <a:latin typeface="ＭＳ Ｐ明朝" panose="02020600040205080304" pitchFamily="18" charset="-128"/>
                          <a:ea typeface="ＭＳ Ｐ明朝" panose="02020600040205080304" pitchFamily="18" charset="-128"/>
                        </a:rPr>
                        <a:t>クラウドシステムとして</a:t>
                      </a:r>
                      <a:r>
                        <a:rPr kumimoji="1" lang="ja-JP" altLang="en-US" sz="1200" dirty="0" smtClean="0">
                          <a:latin typeface="ＭＳ Ｐ明朝" panose="02020600040205080304" pitchFamily="18" charset="-128"/>
                          <a:ea typeface="ＭＳ Ｐ明朝" panose="02020600040205080304" pitchFamily="18" charset="-128"/>
                        </a:rPr>
                        <a:t>、マイナンバーカードを想定した</a:t>
                      </a:r>
                      <a:r>
                        <a:rPr kumimoji="1" lang="en-US" altLang="ja-JP" sz="1200" dirty="0" smtClean="0">
                          <a:latin typeface="ＭＳ Ｐ明朝" panose="02020600040205080304" pitchFamily="18" charset="-128"/>
                          <a:ea typeface="ＭＳ Ｐ明朝" panose="02020600040205080304" pitchFamily="18" charset="-128"/>
                        </a:rPr>
                        <a:t>IC</a:t>
                      </a:r>
                      <a:r>
                        <a:rPr kumimoji="1" lang="ja-JP" altLang="en-US" sz="1200" dirty="0" smtClean="0">
                          <a:latin typeface="ＭＳ Ｐ明朝" panose="02020600040205080304" pitchFamily="18" charset="-128"/>
                          <a:ea typeface="ＭＳ Ｐ明朝" panose="02020600040205080304" pitchFamily="18" charset="-128"/>
                        </a:rPr>
                        <a:t>カードを公民館のタブレットにかざすだけで</a:t>
                      </a:r>
                      <a:r>
                        <a:rPr kumimoji="1" lang="ja-JP" altLang="en-US" sz="1200" u="sng" dirty="0" smtClean="0">
                          <a:latin typeface="ＭＳ Ｐ明朝" panose="02020600040205080304" pitchFamily="18" charset="-128"/>
                          <a:ea typeface="ＭＳ Ｐ明朝" panose="02020600040205080304" pitchFamily="18" charset="-128"/>
                        </a:rPr>
                        <a:t>活動量計からの健康情報の把握</a:t>
                      </a:r>
                      <a:r>
                        <a:rPr kumimoji="1" lang="ja-JP" altLang="en-US" sz="1200" dirty="0" smtClean="0">
                          <a:latin typeface="ＭＳ Ｐ明朝" panose="02020600040205080304" pitchFamily="18" charset="-128"/>
                          <a:ea typeface="ＭＳ Ｐ明朝" panose="02020600040205080304" pitchFamily="18" charset="-128"/>
                        </a:rPr>
                        <a:t>や、</a:t>
                      </a:r>
                      <a:r>
                        <a:rPr kumimoji="1" lang="ja-JP" altLang="en-US" sz="1200" u="sng" dirty="0" smtClean="0">
                          <a:latin typeface="ＭＳ Ｐ明朝" panose="02020600040205080304" pitchFamily="18" charset="-128"/>
                          <a:ea typeface="ＭＳ Ｐ明朝" panose="02020600040205080304" pitchFamily="18" charset="-128"/>
                        </a:rPr>
                        <a:t>健康状態に合わせたレシピの提示・食品購入</a:t>
                      </a:r>
                      <a:r>
                        <a:rPr kumimoji="1" lang="ja-JP" altLang="en-US" sz="1200" dirty="0" smtClean="0">
                          <a:latin typeface="ＭＳ Ｐ明朝" panose="02020600040205080304" pitchFamily="18" charset="-128"/>
                          <a:ea typeface="ＭＳ Ｐ明朝" panose="02020600040205080304" pitchFamily="18" charset="-128"/>
                        </a:rPr>
                        <a:t>といったサービスを受けられる仕組みを構築。</a:t>
                      </a:r>
                      <a:r>
                        <a:rPr kumimoji="1" lang="ja-JP" altLang="en-US" sz="1200" baseline="0" dirty="0" smtClean="0">
                          <a:latin typeface="ＭＳ Ｐ明朝" panose="02020600040205080304" pitchFamily="18" charset="-128"/>
                          <a:ea typeface="ＭＳ Ｐ明朝" panose="02020600040205080304" pitchFamily="18" charset="-128"/>
                        </a:rPr>
                        <a:t> </a:t>
                      </a:r>
                      <a:r>
                        <a:rPr kumimoji="1" lang="ja-JP" altLang="en-US" sz="1200" dirty="0" smtClean="0">
                          <a:latin typeface="ＭＳ Ｐ明朝" panose="02020600040205080304" pitchFamily="18" charset="-128"/>
                          <a:ea typeface="ＭＳ Ｐ明朝" panose="02020600040205080304" pitchFamily="18" charset="-128"/>
                        </a:rPr>
                        <a:t>高齢者が公民館へ外出することで、</a:t>
                      </a:r>
                      <a:r>
                        <a:rPr kumimoji="1" lang="ja-JP" altLang="en-US" sz="1200" u="sng" dirty="0" smtClean="0">
                          <a:latin typeface="ＭＳ Ｐ明朝" panose="02020600040205080304" pitchFamily="18" charset="-128"/>
                          <a:ea typeface="ＭＳ Ｐ明朝" panose="02020600040205080304" pitchFamily="18" charset="-128"/>
                        </a:rPr>
                        <a:t>地域の活性化にも寄与</a:t>
                      </a:r>
                      <a:r>
                        <a:rPr kumimoji="1" lang="ja-JP" altLang="en-US" sz="1200" dirty="0" smtClean="0">
                          <a:latin typeface="ＭＳ Ｐ明朝" panose="02020600040205080304" pitchFamily="18" charset="-128"/>
                          <a:ea typeface="ＭＳ Ｐ明朝" panose="02020600040205080304" pitchFamily="18" charset="-128"/>
                        </a:rPr>
                        <a:t>。</a:t>
                      </a:r>
                      <a:endParaRPr kumimoji="1" lang="en-US" altLang="ja-JP" sz="1200" dirty="0" smtClean="0">
                        <a:latin typeface="ＭＳ Ｐ明朝" panose="02020600040205080304" pitchFamily="18" charset="-128"/>
                        <a:ea typeface="ＭＳ Ｐ明朝" panose="02020600040205080304" pitchFamily="18" charset="-128"/>
                      </a:endParaRPr>
                    </a:p>
                  </a:txBody>
                  <a:tcPr anchor="ctr">
                    <a:solidFill>
                      <a:schemeClr val="bg1"/>
                    </a:solidFill>
                  </a:tcPr>
                </a:tc>
              </a:tr>
            </a:tbl>
          </a:graphicData>
        </a:graphic>
      </p:graphicFrame>
      <p:sp>
        <p:nvSpPr>
          <p:cNvPr id="49" name="テキスト ボックス 48"/>
          <p:cNvSpPr txBox="1"/>
          <p:nvPr/>
        </p:nvSpPr>
        <p:spPr>
          <a:xfrm>
            <a:off x="241089" y="664534"/>
            <a:ext cx="2963128" cy="338554"/>
          </a:xfrm>
          <a:prstGeom prst="rect">
            <a:avLst/>
          </a:prstGeom>
          <a:solidFill>
            <a:srgbClr val="FFFFCC"/>
          </a:solidFill>
          <a:ln w="38100">
            <a:solidFill>
              <a:srgbClr val="0070C0"/>
            </a:solidFill>
          </a:ln>
        </p:spPr>
        <p:txBody>
          <a:bodyPr wrap="square" rtlCol="0">
            <a:spAutoFit/>
          </a:bodyPr>
          <a:lstStyle/>
          <a:p>
            <a:pPr algn="ctr" defTabSz="914400"/>
            <a:r>
              <a:rPr lang="ja-JP" altLang="en-US" sz="1600" dirty="0" smtClean="0">
                <a:solidFill>
                  <a:prstClr val="black"/>
                </a:solidFill>
                <a:latin typeface="AR Pゴシック体S" pitchFamily="50" charset="-128"/>
                <a:ea typeface="AR Pゴシック体S" pitchFamily="50" charset="-128"/>
              </a:rPr>
              <a:t>ＩＣＴ街づくりの成功モデル</a:t>
            </a:r>
            <a:endParaRPr lang="ja-JP" altLang="en-US" sz="1600" dirty="0">
              <a:solidFill>
                <a:prstClr val="black"/>
              </a:solidFill>
              <a:latin typeface="AR Pゴシック体S" pitchFamily="50" charset="-128"/>
              <a:ea typeface="AR Pゴシック体S" pitchFamily="50" charset="-128"/>
            </a:endParaRPr>
          </a:p>
        </p:txBody>
      </p:sp>
      <p:sp>
        <p:nvSpPr>
          <p:cNvPr id="47" name="正方形/長方形 46"/>
          <p:cNvSpPr/>
          <p:nvPr/>
        </p:nvSpPr>
        <p:spPr>
          <a:xfrm>
            <a:off x="10104" y="461665"/>
            <a:ext cx="9885790" cy="67409"/>
          </a:xfrm>
          <a:prstGeom prst="rect">
            <a:avLst/>
          </a:prstGeom>
        </p:spPr>
        <p:style>
          <a:lnRef idx="0">
            <a:schemeClr val="accent6"/>
          </a:lnRef>
          <a:fillRef idx="3">
            <a:schemeClr val="accent6"/>
          </a:fillRef>
          <a:effectRef idx="3">
            <a:schemeClr val="accent6"/>
          </a:effectRef>
          <a:fontRef idx="minor">
            <a:schemeClr val="lt1"/>
          </a:fontRef>
        </p:style>
        <p:txBody>
          <a:bodyPr lIns="91373" tIns="45690" rIns="91373" bIns="45690" rtlCol="0" anchor="ctr"/>
          <a:lstStyle/>
          <a:p>
            <a:pPr algn="ctr" defTabSz="913753"/>
            <a:endParaRPr lang="ja-JP" altLang="en-US" dirty="0">
              <a:solidFill>
                <a:prstClr val="white"/>
              </a:solidFill>
            </a:endParaRPr>
          </a:p>
        </p:txBody>
      </p:sp>
      <p:graphicFrame>
        <p:nvGraphicFramePr>
          <p:cNvPr id="99" name="表 98"/>
          <p:cNvGraphicFramePr>
            <a:graphicFrameLocks noGrp="1"/>
          </p:cNvGraphicFramePr>
          <p:nvPr>
            <p:extLst>
              <p:ext uri="{D42A27DB-BD31-4B8C-83A1-F6EECF244321}">
                <p14:modId xmlns:p14="http://schemas.microsoft.com/office/powerpoint/2010/main" val="2598884021"/>
              </p:ext>
            </p:extLst>
          </p:nvPr>
        </p:nvGraphicFramePr>
        <p:xfrm>
          <a:off x="7470470" y="1040866"/>
          <a:ext cx="2357302" cy="1243626"/>
        </p:xfrm>
        <a:graphic>
          <a:graphicData uri="http://schemas.openxmlformats.org/drawingml/2006/table">
            <a:tbl>
              <a:tblPr>
                <a:tableStyleId>{5940675A-B579-460E-94D1-54222C63F5DA}</a:tableStyleId>
              </a:tblPr>
              <a:tblGrid>
                <a:gridCol w="2357302"/>
              </a:tblGrid>
              <a:tr h="1243626">
                <a:tc>
                  <a:txBody>
                    <a:bodyPr/>
                    <a:lstStyle/>
                    <a:p>
                      <a:pPr marL="171450" indent="-171450" algn="l">
                        <a:buFont typeface="Wingdings" panose="05000000000000000000" pitchFamily="2" charset="2"/>
                        <a:buChar char="Ø"/>
                      </a:pPr>
                      <a:r>
                        <a:rPr kumimoji="1" lang="ja-JP" altLang="en-US" sz="1100" dirty="0" smtClean="0">
                          <a:latin typeface="+mn-ea"/>
                          <a:ea typeface="+mn-ea"/>
                        </a:rPr>
                        <a:t>新潟県三条市</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岐阜県恵那市</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岐阜県瑞浪市</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徳島県阿波市</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福岡県直方市</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熊本県高森町</a:t>
                      </a:r>
                      <a:endParaRPr kumimoji="1" lang="en-US" altLang="ja-JP" sz="1100" dirty="0" smtClean="0">
                        <a:latin typeface="ＭＳ Ｐ明朝" panose="02020600040205080304" pitchFamily="18" charset="-128"/>
                        <a:ea typeface="ＭＳ Ｐ明朝" panose="02020600040205080304" pitchFamily="18" charset="-128"/>
                      </a:endParaRPr>
                    </a:p>
                  </a:txBody>
                  <a:tcPr anchor="ctr">
                    <a:solidFill>
                      <a:schemeClr val="bg1"/>
                    </a:solidFill>
                  </a:tcPr>
                </a:tc>
              </a:tr>
            </a:tbl>
          </a:graphicData>
        </a:graphic>
      </p:graphicFrame>
      <p:graphicFrame>
        <p:nvGraphicFramePr>
          <p:cNvPr id="100" name="表 99"/>
          <p:cNvGraphicFramePr>
            <a:graphicFrameLocks noGrp="1"/>
          </p:cNvGraphicFramePr>
          <p:nvPr>
            <p:extLst>
              <p:ext uri="{D42A27DB-BD31-4B8C-83A1-F6EECF244321}">
                <p14:modId xmlns:p14="http://schemas.microsoft.com/office/powerpoint/2010/main" val="1519694613"/>
              </p:ext>
            </p:extLst>
          </p:nvPr>
        </p:nvGraphicFramePr>
        <p:xfrm>
          <a:off x="7470469" y="2508054"/>
          <a:ext cx="2357303" cy="920946"/>
        </p:xfrm>
        <a:graphic>
          <a:graphicData uri="http://schemas.openxmlformats.org/drawingml/2006/table">
            <a:tbl>
              <a:tblPr>
                <a:tableStyleId>{5940675A-B579-460E-94D1-54222C63F5DA}</a:tableStyleId>
              </a:tblPr>
              <a:tblGrid>
                <a:gridCol w="2357303"/>
              </a:tblGrid>
              <a:tr h="920946">
                <a:tc>
                  <a:txBody>
                    <a:bodyPr/>
                    <a:lstStyle/>
                    <a:p>
                      <a:pPr marL="171450" indent="-171450" algn="l">
                        <a:buFont typeface="Wingdings" panose="05000000000000000000" pitchFamily="2" charset="2"/>
                        <a:buChar char="Ø"/>
                      </a:pPr>
                      <a:r>
                        <a:rPr kumimoji="1" lang="ja-JP" altLang="en-US" sz="1100" dirty="0" smtClean="0">
                          <a:latin typeface="+mn-ea"/>
                          <a:ea typeface="+mn-ea"/>
                        </a:rPr>
                        <a:t>北海道中川町</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福井県高浜町</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兵庫県佐用町</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鳥取県三朝町</a:t>
                      </a:r>
                      <a:endParaRPr kumimoji="1" lang="en-US" altLang="ja-JP" sz="1100" dirty="0" smtClean="0">
                        <a:latin typeface="+mn-ea"/>
                        <a:ea typeface="+mn-ea"/>
                      </a:endParaRPr>
                    </a:p>
                  </a:txBody>
                  <a:tcPr anchor="ctr">
                    <a:solidFill>
                      <a:schemeClr val="bg1"/>
                    </a:solidFill>
                  </a:tcPr>
                </a:tc>
              </a:tr>
            </a:tbl>
          </a:graphicData>
        </a:graphic>
      </p:graphicFrame>
      <p:graphicFrame>
        <p:nvGraphicFramePr>
          <p:cNvPr id="101" name="表 100"/>
          <p:cNvGraphicFramePr>
            <a:graphicFrameLocks noGrp="1"/>
          </p:cNvGraphicFramePr>
          <p:nvPr>
            <p:extLst>
              <p:ext uri="{D42A27DB-BD31-4B8C-83A1-F6EECF244321}">
                <p14:modId xmlns:p14="http://schemas.microsoft.com/office/powerpoint/2010/main" val="2120748633"/>
              </p:ext>
            </p:extLst>
          </p:nvPr>
        </p:nvGraphicFramePr>
        <p:xfrm>
          <a:off x="7470198" y="3587966"/>
          <a:ext cx="2362344" cy="815238"/>
        </p:xfrm>
        <a:graphic>
          <a:graphicData uri="http://schemas.openxmlformats.org/drawingml/2006/table">
            <a:tbl>
              <a:tblPr>
                <a:tableStyleId>{5940675A-B579-460E-94D1-54222C63F5DA}</a:tableStyleId>
              </a:tblPr>
              <a:tblGrid>
                <a:gridCol w="2362344"/>
              </a:tblGrid>
              <a:tr h="815238">
                <a:tc>
                  <a:txBody>
                    <a:bodyPr/>
                    <a:lstStyle/>
                    <a:p>
                      <a:pPr marL="171450" indent="-171450" algn="l">
                        <a:buFont typeface="Wingdings" panose="05000000000000000000" pitchFamily="2" charset="2"/>
                        <a:buChar char="Ø"/>
                      </a:pPr>
                      <a:r>
                        <a:rPr kumimoji="1" lang="ja-JP" altLang="en-US" sz="1100" dirty="0" smtClean="0">
                          <a:latin typeface="+mn-ea"/>
                          <a:ea typeface="+mn-ea"/>
                        </a:rPr>
                        <a:t>鹿児島県三島村</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沖縄県粟国村</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沖縄県南大東村</a:t>
                      </a:r>
                      <a:endParaRPr kumimoji="1" lang="en-US" altLang="ja-JP" sz="1100" dirty="0" smtClean="0">
                        <a:latin typeface="+mn-ea"/>
                        <a:ea typeface="+mn-ea"/>
                      </a:endParaRPr>
                    </a:p>
                  </a:txBody>
                  <a:tcPr anchor="ctr">
                    <a:solidFill>
                      <a:schemeClr val="bg1"/>
                    </a:solidFill>
                  </a:tcPr>
                </a:tc>
              </a:tr>
            </a:tbl>
          </a:graphicData>
        </a:graphic>
      </p:graphicFrame>
      <p:graphicFrame>
        <p:nvGraphicFramePr>
          <p:cNvPr id="102" name="表 101"/>
          <p:cNvGraphicFramePr>
            <a:graphicFrameLocks noGrp="1"/>
          </p:cNvGraphicFramePr>
          <p:nvPr>
            <p:extLst>
              <p:ext uri="{D42A27DB-BD31-4B8C-83A1-F6EECF244321}">
                <p14:modId xmlns:p14="http://schemas.microsoft.com/office/powerpoint/2010/main" val="2891986100"/>
              </p:ext>
            </p:extLst>
          </p:nvPr>
        </p:nvGraphicFramePr>
        <p:xfrm>
          <a:off x="7470093" y="4635976"/>
          <a:ext cx="2364317" cy="1097280"/>
        </p:xfrm>
        <a:graphic>
          <a:graphicData uri="http://schemas.openxmlformats.org/drawingml/2006/table">
            <a:tbl>
              <a:tblPr>
                <a:tableStyleId>{5940675A-B579-460E-94D1-54222C63F5DA}</a:tableStyleId>
              </a:tblPr>
              <a:tblGrid>
                <a:gridCol w="2364317"/>
              </a:tblGrid>
              <a:tr h="815238">
                <a:tc>
                  <a:txBody>
                    <a:bodyPr/>
                    <a:lstStyle/>
                    <a:p>
                      <a:pPr marL="171450" indent="-171450" algn="l">
                        <a:buFont typeface="Wingdings" panose="05000000000000000000" pitchFamily="2" charset="2"/>
                        <a:buChar char="Ø"/>
                      </a:pPr>
                      <a:r>
                        <a:rPr kumimoji="1" lang="ja-JP" altLang="en-US" sz="1100" dirty="0" smtClean="0">
                          <a:latin typeface="+mn-ea"/>
                          <a:ea typeface="+mn-ea"/>
                        </a:rPr>
                        <a:t>群馬県渋川市、</a:t>
                      </a:r>
                      <a:endParaRPr kumimoji="1" lang="en-US" altLang="ja-JP" sz="1100" dirty="0" smtClean="0">
                        <a:latin typeface="+mn-ea"/>
                        <a:ea typeface="+mn-ea"/>
                      </a:endParaRPr>
                    </a:p>
                    <a:p>
                      <a:pPr marL="0" indent="0" algn="l">
                        <a:buFont typeface="Wingdings" panose="05000000000000000000" pitchFamily="2" charset="2"/>
                        <a:buNone/>
                      </a:pPr>
                      <a:r>
                        <a:rPr kumimoji="1" lang="ja-JP" altLang="en-US" sz="1100" dirty="0" smtClean="0">
                          <a:latin typeface="+mn-ea"/>
                          <a:ea typeface="+mn-ea"/>
                        </a:rPr>
                        <a:t>　　沼田市、藤岡市、</a:t>
                      </a:r>
                      <a:endParaRPr kumimoji="1" lang="en-US" altLang="ja-JP" sz="1100" dirty="0" smtClean="0">
                        <a:latin typeface="+mn-ea"/>
                        <a:ea typeface="+mn-ea"/>
                      </a:endParaRPr>
                    </a:p>
                    <a:p>
                      <a:pPr marL="0" indent="0" algn="l">
                        <a:buFont typeface="Wingdings" panose="05000000000000000000" pitchFamily="2" charset="2"/>
                        <a:buNone/>
                      </a:pPr>
                      <a:r>
                        <a:rPr kumimoji="1" lang="ja-JP" altLang="en-US" sz="1100" dirty="0" smtClean="0">
                          <a:latin typeface="+mn-ea"/>
                          <a:ea typeface="+mn-ea"/>
                        </a:rPr>
                        <a:t>　　富岡市</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千葉県浦安市</a:t>
                      </a:r>
                      <a:endParaRPr kumimoji="1" lang="en-US" altLang="ja-JP" sz="1100" dirty="0" smtClean="0">
                        <a:latin typeface="+mn-ea"/>
                        <a:ea typeface="+mn-ea"/>
                      </a:endParaRPr>
                    </a:p>
                    <a:p>
                      <a:pPr marL="171450" marR="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dirty="0" smtClean="0">
                          <a:latin typeface="+mn-ea"/>
                          <a:ea typeface="+mn-ea"/>
                        </a:rPr>
                        <a:t>富山県南砺市</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高知県南国市</a:t>
                      </a:r>
                      <a:endParaRPr kumimoji="1" lang="en-US" altLang="ja-JP" sz="1100" dirty="0" smtClean="0">
                        <a:latin typeface="+mn-ea"/>
                        <a:ea typeface="+mn-ea"/>
                      </a:endParaRPr>
                    </a:p>
                  </a:txBody>
                  <a:tcPr anchor="ctr">
                    <a:solidFill>
                      <a:schemeClr val="bg1"/>
                    </a:solidFill>
                  </a:tcPr>
                </a:tc>
              </a:tr>
            </a:tbl>
          </a:graphicData>
        </a:graphic>
      </p:graphicFrame>
      <p:graphicFrame>
        <p:nvGraphicFramePr>
          <p:cNvPr id="103" name="表 102"/>
          <p:cNvGraphicFramePr>
            <a:graphicFrameLocks noGrp="1"/>
          </p:cNvGraphicFramePr>
          <p:nvPr>
            <p:extLst>
              <p:ext uri="{D42A27DB-BD31-4B8C-83A1-F6EECF244321}">
                <p14:modId xmlns:p14="http://schemas.microsoft.com/office/powerpoint/2010/main" val="3171351467"/>
              </p:ext>
            </p:extLst>
          </p:nvPr>
        </p:nvGraphicFramePr>
        <p:xfrm>
          <a:off x="7471483" y="5964997"/>
          <a:ext cx="2338537" cy="488339"/>
        </p:xfrm>
        <a:graphic>
          <a:graphicData uri="http://schemas.openxmlformats.org/drawingml/2006/table">
            <a:tbl>
              <a:tblPr>
                <a:tableStyleId>{5940675A-B579-460E-94D1-54222C63F5DA}</a:tableStyleId>
              </a:tblPr>
              <a:tblGrid>
                <a:gridCol w="2338537"/>
              </a:tblGrid>
              <a:tr h="488339">
                <a:tc>
                  <a:txBody>
                    <a:bodyPr/>
                    <a:lstStyle/>
                    <a:p>
                      <a:pPr marL="171450" indent="-171450" algn="l">
                        <a:buFont typeface="Wingdings" panose="05000000000000000000" pitchFamily="2" charset="2"/>
                        <a:buChar char="Ø"/>
                      </a:pPr>
                      <a:r>
                        <a:rPr kumimoji="1" lang="ja-JP" altLang="en-US" sz="1100" dirty="0" smtClean="0">
                          <a:latin typeface="+mn-ea"/>
                          <a:ea typeface="+mn-ea"/>
                        </a:rPr>
                        <a:t>長崎県平戸市</a:t>
                      </a:r>
                      <a:endParaRPr kumimoji="1" lang="en-US" altLang="ja-JP" sz="1100" dirty="0" smtClean="0">
                        <a:latin typeface="+mn-ea"/>
                        <a:ea typeface="+mn-ea"/>
                      </a:endParaRPr>
                    </a:p>
                    <a:p>
                      <a:pPr marL="171450" indent="-171450" algn="l">
                        <a:buFont typeface="Wingdings" panose="05000000000000000000" pitchFamily="2" charset="2"/>
                        <a:buChar char="Ø"/>
                      </a:pPr>
                      <a:r>
                        <a:rPr kumimoji="1" lang="ja-JP" altLang="en-US" sz="1100" dirty="0" smtClean="0">
                          <a:latin typeface="+mn-ea"/>
                          <a:ea typeface="+mn-ea"/>
                        </a:rPr>
                        <a:t>沖縄県久米島町</a:t>
                      </a:r>
                      <a:endParaRPr kumimoji="1" lang="en-US" altLang="ja-JP" sz="1100" dirty="0" smtClean="0">
                        <a:latin typeface="+mn-ea"/>
                        <a:ea typeface="+mn-ea"/>
                      </a:endParaRPr>
                    </a:p>
                  </a:txBody>
                  <a:tcPr anchor="ctr">
                    <a:solidFill>
                      <a:schemeClr val="bg1"/>
                    </a:solidFill>
                  </a:tcPr>
                </a:tc>
              </a:tr>
            </a:tbl>
          </a:graphicData>
        </a:graphic>
      </p:graphicFrame>
      <p:sp>
        <p:nvSpPr>
          <p:cNvPr id="104" name="正方形/長方形 103"/>
          <p:cNvSpPr/>
          <p:nvPr/>
        </p:nvSpPr>
        <p:spPr>
          <a:xfrm>
            <a:off x="8680344" y="1109988"/>
            <a:ext cx="1205451" cy="938719"/>
          </a:xfrm>
          <a:prstGeom prst="rect">
            <a:avLst/>
          </a:prstGeom>
        </p:spPr>
        <p:txBody>
          <a:bodyPr wrap="square">
            <a:spAutoFit/>
          </a:bodyPr>
          <a:lstStyle/>
          <a:p>
            <a:pPr marL="171450" indent="-171450" defTabSz="914400">
              <a:buFont typeface="Wingdings" panose="05000000000000000000" pitchFamily="2" charset="2"/>
              <a:buChar char="Ø"/>
            </a:pPr>
            <a:r>
              <a:rPr lang="ja-JP" altLang="en-US" sz="1100" dirty="0" smtClean="0">
                <a:solidFill>
                  <a:prstClr val="black"/>
                </a:solidFill>
                <a:latin typeface="ＭＳ Ｐゴシック"/>
              </a:rPr>
              <a:t>岩手県大船渡市</a:t>
            </a:r>
            <a:endParaRPr lang="en-US" altLang="ja-JP" sz="1100" dirty="0" smtClean="0">
              <a:solidFill>
                <a:prstClr val="black"/>
              </a:solidFill>
              <a:latin typeface="ＭＳ Ｐゴシック"/>
            </a:endParaRPr>
          </a:p>
          <a:p>
            <a:pPr marL="171450" indent="-171450" defTabSz="914400">
              <a:buFont typeface="Wingdings" panose="05000000000000000000" pitchFamily="2" charset="2"/>
              <a:buChar char="Ø"/>
            </a:pPr>
            <a:r>
              <a:rPr lang="ja-JP" altLang="en-US" sz="1100" dirty="0" smtClean="0">
                <a:solidFill>
                  <a:prstClr val="black"/>
                </a:solidFill>
                <a:latin typeface="ＭＳ Ｐゴシック"/>
              </a:rPr>
              <a:t>香川県土庄町</a:t>
            </a:r>
            <a:endParaRPr lang="en-US" altLang="ja-JP" sz="1100" dirty="0" smtClean="0">
              <a:solidFill>
                <a:prstClr val="black"/>
              </a:solidFill>
              <a:latin typeface="ＭＳ Ｐゴシック"/>
            </a:endParaRPr>
          </a:p>
          <a:p>
            <a:pPr marL="171450" indent="-171450" defTabSz="914400">
              <a:buFont typeface="Wingdings" panose="05000000000000000000" pitchFamily="2" charset="2"/>
              <a:buChar char="Ø"/>
            </a:pPr>
            <a:r>
              <a:rPr lang="ja-JP" altLang="en-US" sz="1100" dirty="0" smtClean="0">
                <a:solidFill>
                  <a:prstClr val="black"/>
                </a:solidFill>
                <a:latin typeface="ＭＳ Ｐゴシック"/>
              </a:rPr>
              <a:t>佐賀県佐賀市</a:t>
            </a:r>
            <a:endParaRPr lang="en-US" altLang="ja-JP" sz="1100" dirty="0" smtClean="0">
              <a:solidFill>
                <a:prstClr val="black"/>
              </a:solidFill>
              <a:latin typeface="ＭＳ Ｐゴシック"/>
            </a:endParaRPr>
          </a:p>
          <a:p>
            <a:pPr marL="171450" indent="-171450" defTabSz="914400">
              <a:buFont typeface="Wingdings" panose="05000000000000000000" pitchFamily="2" charset="2"/>
              <a:buChar char="Ø"/>
            </a:pPr>
            <a:r>
              <a:rPr lang="ja-JP" altLang="en-US" sz="1100" dirty="0" smtClean="0">
                <a:solidFill>
                  <a:prstClr val="black"/>
                </a:solidFill>
                <a:latin typeface="ＭＳ Ｐゴシック"/>
              </a:rPr>
              <a:t>長崎県対馬市</a:t>
            </a:r>
            <a:endParaRPr lang="en-US" altLang="ja-JP" sz="1100" dirty="0">
              <a:solidFill>
                <a:prstClr val="black"/>
              </a:solidFill>
              <a:latin typeface="ＭＳ Ｐゴシック"/>
            </a:endParaRPr>
          </a:p>
        </p:txBody>
      </p:sp>
      <p:sp>
        <p:nvSpPr>
          <p:cNvPr id="105" name="正方形/長方形 104"/>
          <p:cNvSpPr/>
          <p:nvPr/>
        </p:nvSpPr>
        <p:spPr>
          <a:xfrm>
            <a:off x="8680344" y="2584489"/>
            <a:ext cx="1435744" cy="261610"/>
          </a:xfrm>
          <a:prstGeom prst="rect">
            <a:avLst/>
          </a:prstGeom>
        </p:spPr>
        <p:txBody>
          <a:bodyPr wrap="square">
            <a:spAutoFit/>
          </a:bodyPr>
          <a:lstStyle/>
          <a:p>
            <a:pPr marL="171450" indent="-171450" defTabSz="914400">
              <a:buFont typeface="Wingdings" panose="05000000000000000000" pitchFamily="2" charset="2"/>
              <a:buChar char="Ø"/>
            </a:pPr>
            <a:r>
              <a:rPr lang="ja-JP" altLang="en-US" sz="1100" dirty="0" smtClean="0">
                <a:solidFill>
                  <a:prstClr val="black"/>
                </a:solidFill>
                <a:latin typeface="ＭＳ Ｐゴシック"/>
              </a:rPr>
              <a:t>愛媛県西予市</a:t>
            </a:r>
            <a:endParaRPr lang="en-US" altLang="ja-JP" sz="1100" dirty="0" smtClean="0">
              <a:solidFill>
                <a:prstClr val="black"/>
              </a:solidFill>
              <a:latin typeface="ＭＳ Ｐゴシック"/>
            </a:endParaRPr>
          </a:p>
        </p:txBody>
      </p:sp>
      <p:sp>
        <p:nvSpPr>
          <p:cNvPr id="106" name="正方形/長方形 105"/>
          <p:cNvSpPr/>
          <p:nvPr/>
        </p:nvSpPr>
        <p:spPr>
          <a:xfrm>
            <a:off x="8677235" y="4638881"/>
            <a:ext cx="1537577" cy="430887"/>
          </a:xfrm>
          <a:prstGeom prst="rect">
            <a:avLst/>
          </a:prstGeom>
        </p:spPr>
        <p:txBody>
          <a:bodyPr wrap="square">
            <a:spAutoFit/>
          </a:bodyPr>
          <a:lstStyle/>
          <a:p>
            <a:pPr marL="171450" indent="-171450" defTabSz="914400">
              <a:buFont typeface="Wingdings" panose="05000000000000000000" pitchFamily="2" charset="2"/>
              <a:buChar char="Ø"/>
            </a:pPr>
            <a:r>
              <a:rPr lang="ja-JP" altLang="en-US" sz="1100" dirty="0" smtClean="0">
                <a:solidFill>
                  <a:prstClr val="black"/>
                </a:solidFill>
                <a:latin typeface="ＭＳ Ｐゴシック"/>
              </a:rPr>
              <a:t>福島県</a:t>
            </a:r>
            <a:endParaRPr lang="en-US" altLang="ja-JP" sz="1100" dirty="0" smtClean="0">
              <a:solidFill>
                <a:prstClr val="black"/>
              </a:solidFill>
              <a:latin typeface="ＭＳ Ｐゴシック"/>
            </a:endParaRPr>
          </a:p>
          <a:p>
            <a:pPr defTabSz="914400"/>
            <a:r>
              <a:rPr lang="ja-JP" altLang="en-US" sz="1100" dirty="0">
                <a:solidFill>
                  <a:prstClr val="black"/>
                </a:solidFill>
                <a:latin typeface="ＭＳ Ｐゴシック"/>
              </a:rPr>
              <a:t>　</a:t>
            </a:r>
            <a:r>
              <a:rPr lang="ja-JP" altLang="en-US" sz="1100" dirty="0" smtClean="0">
                <a:solidFill>
                  <a:prstClr val="black"/>
                </a:solidFill>
                <a:latin typeface="ＭＳ Ｐゴシック"/>
              </a:rPr>
              <a:t>　会津若松市</a:t>
            </a:r>
            <a:endParaRPr lang="en-US" altLang="ja-JP" sz="1100" dirty="0" smtClean="0">
              <a:solidFill>
                <a:prstClr val="black"/>
              </a:solidFill>
              <a:latin typeface="ＭＳ Ｐゴシック"/>
            </a:endParaRPr>
          </a:p>
        </p:txBody>
      </p:sp>
      <p:sp>
        <p:nvSpPr>
          <p:cNvPr id="107" name="正方形/長方形 106"/>
          <p:cNvSpPr/>
          <p:nvPr/>
        </p:nvSpPr>
        <p:spPr>
          <a:xfrm>
            <a:off x="8659281" y="5974859"/>
            <a:ext cx="1537577" cy="369332"/>
          </a:xfrm>
          <a:prstGeom prst="rect">
            <a:avLst/>
          </a:prstGeom>
        </p:spPr>
        <p:txBody>
          <a:bodyPr wrap="square">
            <a:spAutoFit/>
          </a:bodyPr>
          <a:lstStyle/>
          <a:p>
            <a:pPr marL="171450" indent="-171450" defTabSz="914400">
              <a:buFont typeface="Wingdings" panose="05000000000000000000" pitchFamily="2" charset="2"/>
              <a:buChar char="Ø"/>
            </a:pPr>
            <a:r>
              <a:rPr lang="ja-JP" altLang="en-US" sz="1100" dirty="0" smtClean="0">
                <a:solidFill>
                  <a:prstClr val="black"/>
                </a:solidFill>
                <a:latin typeface="ＭＳ Ｐゴシック"/>
              </a:rPr>
              <a:t>岩手県葛巻町</a:t>
            </a:r>
            <a:endParaRPr lang="en-US" altLang="ja-JP" sz="1100" dirty="0" smtClean="0">
              <a:solidFill>
                <a:prstClr val="black"/>
              </a:solidFill>
              <a:latin typeface="ＭＳ Ｐゴシック"/>
            </a:endParaRPr>
          </a:p>
          <a:p>
            <a:pPr defTabSz="914400"/>
            <a:r>
              <a:rPr lang="ja-JP" altLang="en-US" sz="700" dirty="0" smtClean="0">
                <a:solidFill>
                  <a:prstClr val="black"/>
                </a:solidFill>
                <a:latin typeface="ＭＳ Ｐゴシック"/>
              </a:rPr>
              <a:t>　</a:t>
            </a:r>
            <a:r>
              <a:rPr lang="ja-JP" altLang="en-US" sz="700" dirty="0">
                <a:solidFill>
                  <a:prstClr val="black"/>
                </a:solidFill>
                <a:latin typeface="ＭＳ Ｐゴシック"/>
              </a:rPr>
              <a:t>　（</a:t>
            </a:r>
            <a:r>
              <a:rPr lang="ja-JP" altLang="en-US" sz="700" dirty="0" smtClean="0">
                <a:solidFill>
                  <a:prstClr val="black"/>
                </a:solidFill>
                <a:latin typeface="ＭＳ Ｐゴシック"/>
              </a:rPr>
              <a:t>鳥取県南部町モデル）</a:t>
            </a:r>
            <a:endParaRPr lang="en-US" altLang="ja-JP" sz="700" dirty="0" smtClean="0">
              <a:solidFill>
                <a:prstClr val="black"/>
              </a:solidFill>
              <a:latin typeface="ＭＳ Ｐゴシック"/>
            </a:endParaRPr>
          </a:p>
        </p:txBody>
      </p:sp>
      <p:cxnSp>
        <p:nvCxnSpPr>
          <p:cNvPr id="108" name="直線コネクタ 107"/>
          <p:cNvCxnSpPr/>
          <p:nvPr/>
        </p:nvCxnSpPr>
        <p:spPr>
          <a:xfrm>
            <a:off x="8723124" y="898163"/>
            <a:ext cx="0" cy="5555173"/>
          </a:xfrm>
          <a:prstGeom prst="line">
            <a:avLst/>
          </a:prstGeom>
          <a:ln>
            <a:prstDash val="sysDash"/>
          </a:ln>
        </p:spPr>
        <p:style>
          <a:lnRef idx="1">
            <a:schemeClr val="dk1"/>
          </a:lnRef>
          <a:fillRef idx="0">
            <a:schemeClr val="dk1"/>
          </a:fillRef>
          <a:effectRef idx="0">
            <a:schemeClr val="dk1"/>
          </a:effectRef>
          <a:fontRef idx="minor">
            <a:schemeClr val="tx1"/>
          </a:fontRef>
        </p:style>
      </p:cxnSp>
      <p:sp>
        <p:nvSpPr>
          <p:cNvPr id="109" name="テキスト ボックス 108"/>
          <p:cNvSpPr txBox="1"/>
          <p:nvPr/>
        </p:nvSpPr>
        <p:spPr>
          <a:xfrm>
            <a:off x="7736208" y="691374"/>
            <a:ext cx="768159" cy="2616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914400"/>
            <a:r>
              <a:rPr lang="ja-JP" altLang="en-US" sz="1100" b="1" dirty="0" smtClean="0">
                <a:solidFill>
                  <a:prstClr val="black"/>
                </a:solidFill>
              </a:rPr>
              <a:t>Ｈ２７採択</a:t>
            </a:r>
            <a:endParaRPr lang="ja-JP" altLang="en-US" sz="1100" b="1" dirty="0">
              <a:solidFill>
                <a:prstClr val="black"/>
              </a:solidFill>
            </a:endParaRPr>
          </a:p>
        </p:txBody>
      </p:sp>
      <p:sp>
        <p:nvSpPr>
          <p:cNvPr id="110" name="テキスト ボックス 109"/>
          <p:cNvSpPr txBox="1"/>
          <p:nvPr/>
        </p:nvSpPr>
        <p:spPr>
          <a:xfrm>
            <a:off x="8873937" y="699657"/>
            <a:ext cx="768159" cy="261610"/>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pPr defTabSz="914400"/>
            <a:r>
              <a:rPr lang="ja-JP" altLang="en-US" sz="1100" b="1" dirty="0" smtClean="0">
                <a:solidFill>
                  <a:prstClr val="black"/>
                </a:solidFill>
              </a:rPr>
              <a:t>Ｈ２８採択</a:t>
            </a:r>
            <a:endParaRPr lang="ja-JP" altLang="en-US" sz="1100" b="1" dirty="0">
              <a:solidFill>
                <a:prstClr val="black"/>
              </a:solidFill>
            </a:endParaRPr>
          </a:p>
        </p:txBody>
      </p:sp>
      <p:grpSp>
        <p:nvGrpSpPr>
          <p:cNvPr id="8" name="グループ化 7"/>
          <p:cNvGrpSpPr/>
          <p:nvPr/>
        </p:nvGrpSpPr>
        <p:grpSpPr>
          <a:xfrm>
            <a:off x="6715917" y="1267586"/>
            <a:ext cx="833458" cy="694918"/>
            <a:chOff x="6702373" y="1129080"/>
            <a:chExt cx="995601" cy="694918"/>
          </a:xfrm>
        </p:grpSpPr>
        <p:sp>
          <p:nvSpPr>
            <p:cNvPr id="26" name="図形 25"/>
            <p:cNvSpPr/>
            <p:nvPr/>
          </p:nvSpPr>
          <p:spPr>
            <a:xfrm rot="1055659">
              <a:off x="6702373" y="1129080"/>
              <a:ext cx="995601" cy="694918"/>
            </a:xfrm>
            <a:prstGeom prst="swooshArrow">
              <a:avLst>
                <a:gd name="adj1" fmla="val 53351"/>
                <a:gd name="adj2" fmla="val 61190"/>
              </a:avLst>
            </a:prstGeom>
            <a:gradFill flip="none" rotWithShape="1">
              <a:gsLst>
                <a:gs pos="40000">
                  <a:schemeClr val="tx2">
                    <a:lumMod val="20000"/>
                    <a:lumOff val="80000"/>
                  </a:schemeClr>
                </a:gs>
                <a:gs pos="0">
                  <a:srgbClr val="CCECFF"/>
                </a:gs>
                <a:gs pos="100000">
                  <a:srgbClr val="0066FF"/>
                </a:gs>
              </a:gsLst>
              <a:path path="circle">
                <a:fillToRect t="100000" r="100000"/>
              </a:path>
              <a:tileRect l="-100000" b="-100000"/>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27" name="AutoShape 88"/>
            <p:cNvSpPr>
              <a:spLocks noChangeArrowheads="1"/>
            </p:cNvSpPr>
            <p:nvPr/>
          </p:nvSpPr>
          <p:spPr bwMode="auto">
            <a:xfrm>
              <a:off x="6825208" y="1259352"/>
              <a:ext cx="77987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200" dirty="0">
                  <a:solidFill>
                    <a:prstClr val="white"/>
                  </a:solidFill>
                  <a:latin typeface="HGP創英角ｺﾞｼｯｸUB" pitchFamily="50" charset="-128"/>
                  <a:ea typeface="HGP創英角ｺﾞｼｯｸUB" pitchFamily="50" charset="-128"/>
                </a:rPr>
                <a:t>横展開</a:t>
              </a:r>
              <a:endParaRPr lang="en-US" altLang="ja-JP" sz="1200" dirty="0" smtClean="0">
                <a:solidFill>
                  <a:prstClr val="white"/>
                </a:solidFill>
                <a:latin typeface="HGP創英角ｺﾞｼｯｸUB" pitchFamily="50" charset="-128"/>
                <a:ea typeface="HGP創英角ｺﾞｼｯｸUB" pitchFamily="50" charset="-128"/>
              </a:endParaRPr>
            </a:p>
          </p:txBody>
        </p:sp>
      </p:grpSp>
      <p:grpSp>
        <p:nvGrpSpPr>
          <p:cNvPr id="7" name="グループ化 6"/>
          <p:cNvGrpSpPr/>
          <p:nvPr/>
        </p:nvGrpSpPr>
        <p:grpSpPr>
          <a:xfrm>
            <a:off x="6730889" y="2506146"/>
            <a:ext cx="833458" cy="694918"/>
            <a:chOff x="6718694" y="2197625"/>
            <a:chExt cx="995601" cy="694918"/>
          </a:xfrm>
        </p:grpSpPr>
        <p:sp>
          <p:nvSpPr>
            <p:cNvPr id="30" name="図形 29"/>
            <p:cNvSpPr/>
            <p:nvPr/>
          </p:nvSpPr>
          <p:spPr>
            <a:xfrm rot="1055659">
              <a:off x="6718694" y="2197625"/>
              <a:ext cx="995601" cy="694918"/>
            </a:xfrm>
            <a:prstGeom prst="swooshArrow">
              <a:avLst>
                <a:gd name="adj1" fmla="val 53351"/>
                <a:gd name="adj2" fmla="val 61190"/>
              </a:avLst>
            </a:prstGeom>
            <a:gradFill flip="none" rotWithShape="1">
              <a:gsLst>
                <a:gs pos="40000">
                  <a:schemeClr val="tx2">
                    <a:lumMod val="20000"/>
                    <a:lumOff val="80000"/>
                  </a:schemeClr>
                </a:gs>
                <a:gs pos="0">
                  <a:srgbClr val="CCECFF"/>
                </a:gs>
                <a:gs pos="100000">
                  <a:srgbClr val="0066FF"/>
                </a:gs>
              </a:gsLst>
              <a:path path="circle">
                <a:fillToRect t="100000" r="100000"/>
              </a:path>
              <a:tileRect l="-100000" b="-100000"/>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1" name="AutoShape 88"/>
            <p:cNvSpPr>
              <a:spLocks noChangeArrowheads="1"/>
            </p:cNvSpPr>
            <p:nvPr/>
          </p:nvSpPr>
          <p:spPr bwMode="auto">
            <a:xfrm>
              <a:off x="6841529" y="2327897"/>
              <a:ext cx="77987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200" dirty="0">
                  <a:solidFill>
                    <a:prstClr val="white"/>
                  </a:solidFill>
                  <a:latin typeface="HGP創英角ｺﾞｼｯｸUB" pitchFamily="50" charset="-128"/>
                  <a:ea typeface="HGP創英角ｺﾞｼｯｸUB" pitchFamily="50" charset="-128"/>
                </a:rPr>
                <a:t>横展開</a:t>
              </a:r>
              <a:endParaRPr lang="en-US" altLang="ja-JP" sz="1200" dirty="0" smtClean="0">
                <a:solidFill>
                  <a:prstClr val="white"/>
                </a:solidFill>
                <a:latin typeface="HGP創英角ｺﾞｼｯｸUB" pitchFamily="50" charset="-128"/>
                <a:ea typeface="HGP創英角ｺﾞｼｯｸUB" pitchFamily="50" charset="-128"/>
              </a:endParaRPr>
            </a:p>
          </p:txBody>
        </p:sp>
      </p:grpSp>
      <p:grpSp>
        <p:nvGrpSpPr>
          <p:cNvPr id="6" name="グループ化 5"/>
          <p:cNvGrpSpPr/>
          <p:nvPr/>
        </p:nvGrpSpPr>
        <p:grpSpPr>
          <a:xfrm>
            <a:off x="6738190" y="3356992"/>
            <a:ext cx="833458" cy="694918"/>
            <a:chOff x="6683969" y="3103919"/>
            <a:chExt cx="995601" cy="694918"/>
          </a:xfrm>
        </p:grpSpPr>
        <p:sp>
          <p:nvSpPr>
            <p:cNvPr id="34" name="図形 33"/>
            <p:cNvSpPr/>
            <p:nvPr/>
          </p:nvSpPr>
          <p:spPr>
            <a:xfrm rot="1055659">
              <a:off x="6683969" y="3103919"/>
              <a:ext cx="995601" cy="694918"/>
            </a:xfrm>
            <a:prstGeom prst="swooshArrow">
              <a:avLst>
                <a:gd name="adj1" fmla="val 53351"/>
                <a:gd name="adj2" fmla="val 61190"/>
              </a:avLst>
            </a:prstGeom>
            <a:gradFill flip="none" rotWithShape="1">
              <a:gsLst>
                <a:gs pos="40000">
                  <a:schemeClr val="tx2">
                    <a:lumMod val="20000"/>
                    <a:lumOff val="80000"/>
                  </a:schemeClr>
                </a:gs>
                <a:gs pos="0">
                  <a:srgbClr val="CCECFF"/>
                </a:gs>
                <a:gs pos="100000">
                  <a:srgbClr val="0066FF"/>
                </a:gs>
              </a:gsLst>
              <a:path path="circle">
                <a:fillToRect t="100000" r="100000"/>
              </a:path>
              <a:tileRect l="-100000" b="-100000"/>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5" name="AutoShape 88"/>
            <p:cNvSpPr>
              <a:spLocks noChangeArrowheads="1"/>
            </p:cNvSpPr>
            <p:nvPr/>
          </p:nvSpPr>
          <p:spPr bwMode="auto">
            <a:xfrm>
              <a:off x="6806804" y="3234191"/>
              <a:ext cx="77987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200" dirty="0">
                  <a:solidFill>
                    <a:prstClr val="white"/>
                  </a:solidFill>
                  <a:latin typeface="HGP創英角ｺﾞｼｯｸUB" pitchFamily="50" charset="-128"/>
                  <a:ea typeface="HGP創英角ｺﾞｼｯｸUB" pitchFamily="50" charset="-128"/>
                </a:rPr>
                <a:t>横展開</a:t>
              </a:r>
              <a:endParaRPr lang="en-US" altLang="ja-JP" sz="1200" dirty="0" smtClean="0">
                <a:solidFill>
                  <a:prstClr val="white"/>
                </a:solidFill>
                <a:latin typeface="HGP創英角ｺﾞｼｯｸUB" pitchFamily="50" charset="-128"/>
                <a:ea typeface="HGP創英角ｺﾞｼｯｸUB" pitchFamily="50" charset="-128"/>
              </a:endParaRPr>
            </a:p>
          </p:txBody>
        </p:sp>
      </p:grpSp>
      <p:grpSp>
        <p:nvGrpSpPr>
          <p:cNvPr id="3" name="グループ化 2"/>
          <p:cNvGrpSpPr/>
          <p:nvPr/>
        </p:nvGrpSpPr>
        <p:grpSpPr>
          <a:xfrm>
            <a:off x="6715918" y="4678298"/>
            <a:ext cx="833458" cy="694918"/>
            <a:chOff x="6707119" y="4123606"/>
            <a:chExt cx="995601" cy="694918"/>
          </a:xfrm>
        </p:grpSpPr>
        <p:sp>
          <p:nvSpPr>
            <p:cNvPr id="38" name="図形 37"/>
            <p:cNvSpPr/>
            <p:nvPr/>
          </p:nvSpPr>
          <p:spPr>
            <a:xfrm rot="1055659">
              <a:off x="6707119" y="4123606"/>
              <a:ext cx="995601" cy="694918"/>
            </a:xfrm>
            <a:prstGeom prst="swooshArrow">
              <a:avLst>
                <a:gd name="adj1" fmla="val 53351"/>
                <a:gd name="adj2" fmla="val 61190"/>
              </a:avLst>
            </a:prstGeom>
            <a:gradFill flip="none" rotWithShape="1">
              <a:gsLst>
                <a:gs pos="40000">
                  <a:schemeClr val="tx2">
                    <a:lumMod val="20000"/>
                    <a:lumOff val="80000"/>
                  </a:schemeClr>
                </a:gs>
                <a:gs pos="0">
                  <a:srgbClr val="CCECFF"/>
                </a:gs>
                <a:gs pos="100000">
                  <a:srgbClr val="0066FF"/>
                </a:gs>
              </a:gsLst>
              <a:path path="circle">
                <a:fillToRect t="100000" r="100000"/>
              </a:path>
              <a:tileRect l="-100000" b="-100000"/>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39" name="AutoShape 88"/>
            <p:cNvSpPr>
              <a:spLocks noChangeArrowheads="1"/>
            </p:cNvSpPr>
            <p:nvPr/>
          </p:nvSpPr>
          <p:spPr bwMode="auto">
            <a:xfrm>
              <a:off x="6829954" y="4253878"/>
              <a:ext cx="77987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200" dirty="0">
                  <a:solidFill>
                    <a:prstClr val="white"/>
                  </a:solidFill>
                  <a:latin typeface="HGP創英角ｺﾞｼｯｸUB" pitchFamily="50" charset="-128"/>
                  <a:ea typeface="HGP創英角ｺﾞｼｯｸUB" pitchFamily="50" charset="-128"/>
                </a:rPr>
                <a:t>横展開</a:t>
              </a:r>
              <a:endParaRPr lang="en-US" altLang="ja-JP" sz="1200" dirty="0" smtClean="0">
                <a:solidFill>
                  <a:prstClr val="white"/>
                </a:solidFill>
                <a:latin typeface="HGP創英角ｺﾞｼｯｸUB" pitchFamily="50" charset="-128"/>
                <a:ea typeface="HGP創英角ｺﾞｼｯｸUB" pitchFamily="50" charset="-128"/>
              </a:endParaRPr>
            </a:p>
          </p:txBody>
        </p:sp>
      </p:grpSp>
      <p:grpSp>
        <p:nvGrpSpPr>
          <p:cNvPr id="5" name="グループ化 4"/>
          <p:cNvGrpSpPr/>
          <p:nvPr/>
        </p:nvGrpSpPr>
        <p:grpSpPr>
          <a:xfrm>
            <a:off x="6715919" y="5842389"/>
            <a:ext cx="833458" cy="694918"/>
            <a:chOff x="6788445" y="5770381"/>
            <a:chExt cx="995601" cy="694918"/>
          </a:xfrm>
        </p:grpSpPr>
        <p:sp>
          <p:nvSpPr>
            <p:cNvPr id="42" name="図形 41"/>
            <p:cNvSpPr/>
            <p:nvPr/>
          </p:nvSpPr>
          <p:spPr>
            <a:xfrm rot="1055659">
              <a:off x="6788445" y="5770381"/>
              <a:ext cx="995601" cy="694918"/>
            </a:xfrm>
            <a:prstGeom prst="swooshArrow">
              <a:avLst>
                <a:gd name="adj1" fmla="val 53351"/>
                <a:gd name="adj2" fmla="val 61190"/>
              </a:avLst>
            </a:prstGeom>
            <a:gradFill flip="none" rotWithShape="1">
              <a:gsLst>
                <a:gs pos="40000">
                  <a:schemeClr val="tx2">
                    <a:lumMod val="20000"/>
                    <a:lumOff val="80000"/>
                  </a:schemeClr>
                </a:gs>
                <a:gs pos="0">
                  <a:srgbClr val="CCECFF"/>
                </a:gs>
                <a:gs pos="100000">
                  <a:srgbClr val="0066FF"/>
                </a:gs>
              </a:gsLst>
              <a:path path="circle">
                <a:fillToRect t="100000" r="100000"/>
              </a:path>
              <a:tileRect l="-100000" b="-100000"/>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sp>
          <p:nvSpPr>
            <p:cNvPr id="43" name="AutoShape 88"/>
            <p:cNvSpPr>
              <a:spLocks noChangeArrowheads="1"/>
            </p:cNvSpPr>
            <p:nvPr/>
          </p:nvSpPr>
          <p:spPr bwMode="auto">
            <a:xfrm>
              <a:off x="6918580" y="5902165"/>
              <a:ext cx="77987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200" dirty="0">
                  <a:solidFill>
                    <a:prstClr val="white"/>
                  </a:solidFill>
                  <a:latin typeface="HGP創英角ｺﾞｼｯｸUB" pitchFamily="50" charset="-128"/>
                  <a:ea typeface="HGP創英角ｺﾞｼｯｸUB" pitchFamily="50" charset="-128"/>
                </a:rPr>
                <a:t>横展開</a:t>
              </a:r>
              <a:endParaRPr lang="en-US" altLang="ja-JP" sz="1200" dirty="0" smtClean="0">
                <a:solidFill>
                  <a:prstClr val="white"/>
                </a:solidFill>
                <a:latin typeface="HGP創英角ｺﾞｼｯｸUB" pitchFamily="50" charset="-128"/>
                <a:ea typeface="HGP創英角ｺﾞｼｯｸUB" pitchFamily="50" charset="-128"/>
              </a:endParaRPr>
            </a:p>
          </p:txBody>
        </p:sp>
      </p:grpSp>
      <p:sp>
        <p:nvSpPr>
          <p:cNvPr id="46" name="円/楕円 45"/>
          <p:cNvSpPr/>
          <p:nvPr/>
        </p:nvSpPr>
        <p:spPr>
          <a:xfrm>
            <a:off x="9268872" y="1878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41</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34004398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 name="角丸四角形 154"/>
          <p:cNvSpPr/>
          <p:nvPr/>
        </p:nvSpPr>
        <p:spPr>
          <a:xfrm>
            <a:off x="7401272" y="1500024"/>
            <a:ext cx="2458154" cy="2245514"/>
          </a:xfrm>
          <a:prstGeom prst="roundRect">
            <a:avLst>
              <a:gd name="adj" fmla="val 9120"/>
            </a:avLst>
          </a:prstGeom>
          <a:gradFill flip="none" rotWithShape="1">
            <a:gsLst>
              <a:gs pos="0">
                <a:schemeClr val="accent2">
                  <a:tint val="50000"/>
                  <a:satMod val="300000"/>
                </a:schemeClr>
              </a:gs>
              <a:gs pos="35000">
                <a:schemeClr val="accent2">
                  <a:tint val="37000"/>
                  <a:satMod val="300000"/>
                </a:schemeClr>
              </a:gs>
              <a:gs pos="100000">
                <a:schemeClr val="accent2">
                  <a:tint val="15000"/>
                  <a:satMod val="350000"/>
                </a:schemeClr>
              </a:gs>
            </a:gsLst>
            <a:lin ang="10800000" scaled="1"/>
            <a:tileRect/>
          </a:gradFill>
          <a:ln/>
        </p:spPr>
        <p:style>
          <a:lnRef idx="1">
            <a:schemeClr val="accent2"/>
          </a:lnRef>
          <a:fillRef idx="2">
            <a:schemeClr val="accent2"/>
          </a:fillRef>
          <a:effectRef idx="1">
            <a:schemeClr val="accent2"/>
          </a:effectRef>
          <a:fontRef idx="minor">
            <a:schemeClr val="dk1"/>
          </a:fontRef>
        </p:style>
        <p:txBody>
          <a:bodyPr rtlCol="0" anchor="ctr"/>
          <a:lstStyle/>
          <a:p>
            <a:pPr algn="ctr" defTabSz="914400"/>
            <a:endParaRPr lang="ja-JP" altLang="en-US" sz="2000">
              <a:solidFill>
                <a:prstClr val="black"/>
              </a:solidFill>
            </a:endParaRPr>
          </a:p>
        </p:txBody>
      </p:sp>
      <p:sp>
        <p:nvSpPr>
          <p:cNvPr id="154" name="角丸四角形 153"/>
          <p:cNvSpPr/>
          <p:nvPr/>
        </p:nvSpPr>
        <p:spPr>
          <a:xfrm>
            <a:off x="56457" y="1500024"/>
            <a:ext cx="6984775" cy="2245514"/>
          </a:xfrm>
          <a:prstGeom prst="roundRect">
            <a:avLst>
              <a:gd name="adj" fmla="val 4056"/>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2000">
              <a:solidFill>
                <a:prstClr val="white"/>
              </a:solidFill>
            </a:endParaRPr>
          </a:p>
        </p:txBody>
      </p:sp>
      <p:sp>
        <p:nvSpPr>
          <p:cNvPr id="2" name="正方形/長方形 1"/>
          <p:cNvSpPr/>
          <p:nvPr/>
        </p:nvSpPr>
        <p:spPr>
          <a:xfrm>
            <a:off x="297" y="476672"/>
            <a:ext cx="9906000" cy="67409"/>
          </a:xfrm>
          <a:prstGeom prst="rect">
            <a:avLst/>
          </a:prstGeom>
        </p:spPr>
        <p:style>
          <a:lnRef idx="0">
            <a:schemeClr val="accent6"/>
          </a:lnRef>
          <a:fillRef idx="3">
            <a:schemeClr val="accent6"/>
          </a:fillRef>
          <a:effectRef idx="3">
            <a:schemeClr val="accent6"/>
          </a:effectRef>
          <a:fontRef idx="minor">
            <a:schemeClr val="lt1"/>
          </a:fontRef>
        </p:style>
        <p:txBody>
          <a:bodyPr lIns="91285" tIns="45645" rIns="91285" bIns="45645" rtlCol="0" anchor="ctr"/>
          <a:lstStyle/>
          <a:p>
            <a:pPr algn="ctr" defTabSz="912833"/>
            <a:endParaRPr lang="ja-JP" altLang="en-US" dirty="0">
              <a:solidFill>
                <a:prstClr val="white"/>
              </a:solidFill>
            </a:endParaRPr>
          </a:p>
        </p:txBody>
      </p:sp>
      <p:sp>
        <p:nvSpPr>
          <p:cNvPr id="3" name="正方形/長方形 2"/>
          <p:cNvSpPr/>
          <p:nvPr/>
        </p:nvSpPr>
        <p:spPr>
          <a:xfrm>
            <a:off x="297" y="0"/>
            <a:ext cx="9906000" cy="461665"/>
          </a:xfrm>
          <a:prstGeom prst="rect">
            <a:avLst/>
          </a:prstGeom>
        </p:spPr>
        <p:txBody>
          <a:bodyPr wrap="square">
            <a:spAutoFit/>
          </a:bodyPr>
          <a:lstStyle/>
          <a:p>
            <a:pPr algn="ctr" defTabSz="914400"/>
            <a:r>
              <a:rPr lang="ja-JP" altLang="en-US" sz="2400" dirty="0">
                <a:solidFill>
                  <a:prstClr val="black"/>
                </a:solidFill>
                <a:latin typeface="HGP創英角ｺﾞｼｯｸUB" panose="020B0900000000000000" pitchFamily="50" charset="-128"/>
                <a:ea typeface="HGP創英角ｺﾞｼｯｸUB" panose="020B0900000000000000" pitchFamily="50" charset="-128"/>
              </a:rPr>
              <a:t>地域情報化の優良モデル（地域情報化大賞受賞事例）の横展開</a:t>
            </a:r>
          </a:p>
        </p:txBody>
      </p:sp>
      <p:graphicFrame>
        <p:nvGraphicFramePr>
          <p:cNvPr id="108" name="表 107"/>
          <p:cNvGraphicFramePr>
            <a:graphicFrameLocks noGrp="1"/>
          </p:cNvGraphicFramePr>
          <p:nvPr>
            <p:extLst>
              <p:ext uri="{D42A27DB-BD31-4B8C-83A1-F6EECF244321}">
                <p14:modId xmlns:p14="http://schemas.microsoft.com/office/powerpoint/2010/main" val="3601083306"/>
              </p:ext>
            </p:extLst>
          </p:nvPr>
        </p:nvGraphicFramePr>
        <p:xfrm>
          <a:off x="185311" y="2968073"/>
          <a:ext cx="6781619" cy="681793"/>
        </p:xfrm>
        <a:graphic>
          <a:graphicData uri="http://schemas.openxmlformats.org/drawingml/2006/table">
            <a:tbl>
              <a:tblPr firstRow="1" bandRow="1">
                <a:tableStyleId>{5C22544A-7EE6-4342-B048-85BDC9FD1C3A}</a:tableStyleId>
              </a:tblPr>
              <a:tblGrid>
                <a:gridCol w="1381019"/>
                <a:gridCol w="5400600"/>
              </a:tblGrid>
              <a:tr h="681793">
                <a:tc>
                  <a:txBody>
                    <a:bodyPr/>
                    <a:lstStyle/>
                    <a:p>
                      <a:r>
                        <a:rPr kumimoji="1" lang="en-US" altLang="ja-JP" sz="1400" b="0" dirty="0" smtClean="0">
                          <a:solidFill>
                            <a:schemeClr val="tx1"/>
                          </a:solidFill>
                          <a:latin typeface="+mn-ea"/>
                          <a:ea typeface="+mn-ea"/>
                        </a:rPr>
                        <a:t>【</a:t>
                      </a:r>
                      <a:r>
                        <a:rPr kumimoji="1" lang="ja-JP" altLang="en-US" sz="1400" b="0" dirty="0" smtClean="0">
                          <a:solidFill>
                            <a:schemeClr val="tx1"/>
                          </a:solidFill>
                          <a:latin typeface="+mn-ea"/>
                          <a:ea typeface="+mn-ea"/>
                        </a:rPr>
                        <a:t>総務大臣賞</a:t>
                      </a:r>
                      <a:r>
                        <a:rPr kumimoji="1" lang="en-US" altLang="ja-JP" sz="1400" b="0" dirty="0" smtClean="0">
                          <a:solidFill>
                            <a:schemeClr val="tx1"/>
                          </a:solidFill>
                          <a:latin typeface="+mn-ea"/>
                          <a:ea typeface="+mn-ea"/>
                        </a:rPr>
                        <a:t>】</a:t>
                      </a:r>
                    </a:p>
                    <a:p>
                      <a:r>
                        <a:rPr kumimoji="1" lang="ja-JP" altLang="en-US" sz="1400" b="0" dirty="0" smtClean="0">
                          <a:solidFill>
                            <a:schemeClr val="tx1"/>
                          </a:solidFill>
                          <a:latin typeface="+mn-ea"/>
                          <a:ea typeface="+mn-ea"/>
                        </a:rPr>
                        <a:t>（２０１５）</a:t>
                      </a:r>
                      <a:endParaRPr kumimoji="1" lang="ja-JP"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6">
                            <a:lumMod val="20000"/>
                            <a:lumOff val="80000"/>
                          </a:schemeClr>
                        </a:gs>
                        <a:gs pos="50000">
                          <a:schemeClr val="accent6">
                            <a:lumMod val="40000"/>
                            <a:lumOff val="60000"/>
                          </a:schemeClr>
                        </a:gs>
                        <a:gs pos="100000">
                          <a:schemeClr val="accent6">
                            <a:lumMod val="60000"/>
                            <a:lumOff val="40000"/>
                          </a:schemeClr>
                        </a:gs>
                      </a:gsLst>
                      <a:lin ang="5400000" scaled="0"/>
                    </a:gradFill>
                  </a:tcPr>
                </a:tc>
                <a:tc>
                  <a:txBody>
                    <a:bodyPr/>
                    <a:lstStyle/>
                    <a:p>
                      <a:r>
                        <a:rPr kumimoji="1" lang="ja-JP" altLang="en-US" sz="1400" b="0" dirty="0" smtClean="0">
                          <a:solidFill>
                            <a:schemeClr val="tx1"/>
                          </a:solidFill>
                          <a:latin typeface="+mn-ea"/>
                          <a:ea typeface="+mn-ea"/>
                        </a:rPr>
                        <a:t> </a:t>
                      </a:r>
                      <a:r>
                        <a:rPr kumimoji="1" lang="en-US" altLang="ja-JP" sz="1400" b="0" dirty="0" smtClean="0">
                          <a:solidFill>
                            <a:schemeClr val="tx1"/>
                          </a:solidFill>
                          <a:latin typeface="+mn-ea"/>
                          <a:ea typeface="+mn-ea"/>
                        </a:rPr>
                        <a:t>IT</a:t>
                      </a:r>
                      <a:r>
                        <a:rPr kumimoji="1" lang="ja-JP" altLang="en-US" sz="1400" b="0" dirty="0" smtClean="0">
                          <a:solidFill>
                            <a:schemeClr val="tx1"/>
                          </a:solidFill>
                          <a:latin typeface="+mn-ea"/>
                          <a:ea typeface="+mn-ea"/>
                        </a:rPr>
                        <a:t>漁業による地方創生</a:t>
                      </a:r>
                    </a:p>
                    <a:p>
                      <a:r>
                        <a:rPr kumimoji="1" lang="ja-JP" altLang="en-US" sz="1400" b="0" dirty="0" smtClean="0">
                          <a:solidFill>
                            <a:schemeClr val="tx1"/>
                          </a:solidFill>
                          <a:latin typeface="+mn-ea"/>
                          <a:ea typeface="+mn-ea"/>
                        </a:rPr>
                        <a:t>（公立はこだて未来大学マリン</a:t>
                      </a:r>
                      <a:r>
                        <a:rPr kumimoji="1" lang="en-US" altLang="ja-JP" sz="1400" b="0" dirty="0" smtClean="0">
                          <a:solidFill>
                            <a:schemeClr val="tx1"/>
                          </a:solidFill>
                          <a:latin typeface="+mn-ea"/>
                          <a:ea typeface="+mn-ea"/>
                        </a:rPr>
                        <a:t>IT</a:t>
                      </a:r>
                      <a:r>
                        <a:rPr kumimoji="1" lang="ja-JP" altLang="en-US" sz="1400" b="0" dirty="0" smtClean="0">
                          <a:solidFill>
                            <a:schemeClr val="tx1"/>
                          </a:solidFill>
                          <a:latin typeface="+mn-ea"/>
                          <a:ea typeface="+mn-ea"/>
                        </a:rPr>
                        <a:t>・ラボ</a:t>
                      </a:r>
                      <a:r>
                        <a:rPr kumimoji="1" lang="en-US" altLang="ja-JP" sz="1400" b="0" dirty="0" smtClean="0">
                          <a:solidFill>
                            <a:schemeClr val="tx1"/>
                          </a:solidFill>
                          <a:latin typeface="+mn-ea"/>
                          <a:ea typeface="+mn-ea"/>
                        </a:rPr>
                        <a:t>【</a:t>
                      </a:r>
                      <a:r>
                        <a:rPr kumimoji="1" lang="ja-JP" altLang="en-US" sz="1400" b="0" dirty="0" smtClean="0">
                          <a:solidFill>
                            <a:schemeClr val="tx1"/>
                          </a:solidFill>
                          <a:latin typeface="+mn-ea"/>
                          <a:ea typeface="+mn-ea"/>
                        </a:rPr>
                        <a:t>北海道函館市</a:t>
                      </a:r>
                      <a:r>
                        <a:rPr kumimoji="1" lang="en-US" altLang="ja-JP" sz="1400" b="0" dirty="0" smtClean="0">
                          <a:solidFill>
                            <a:schemeClr val="tx1"/>
                          </a:solidFill>
                          <a:latin typeface="+mn-ea"/>
                          <a:ea typeface="+mn-ea"/>
                        </a:rPr>
                        <a:t>】</a:t>
                      </a:r>
                      <a:r>
                        <a:rPr kumimoji="1" lang="ja-JP" altLang="en-US" sz="1400" b="0" dirty="0" smtClean="0">
                          <a:solidFill>
                            <a:schemeClr val="tx1"/>
                          </a:solidFill>
                          <a:latin typeface="+mn-ea"/>
                          <a:ea typeface="+mn-ea"/>
                        </a:rPr>
                        <a:t>）</a:t>
                      </a:r>
                      <a:endParaRPr kumimoji="1" lang="ja-JP"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graphicFrame>
        <p:nvGraphicFramePr>
          <p:cNvPr id="109" name="表 108"/>
          <p:cNvGraphicFramePr>
            <a:graphicFrameLocks noGrp="1"/>
          </p:cNvGraphicFramePr>
          <p:nvPr>
            <p:extLst>
              <p:ext uri="{D42A27DB-BD31-4B8C-83A1-F6EECF244321}">
                <p14:modId xmlns:p14="http://schemas.microsoft.com/office/powerpoint/2010/main" val="1728173831"/>
              </p:ext>
            </p:extLst>
          </p:nvPr>
        </p:nvGraphicFramePr>
        <p:xfrm>
          <a:off x="182637" y="1599921"/>
          <a:ext cx="6784293" cy="1269118"/>
        </p:xfrm>
        <a:graphic>
          <a:graphicData uri="http://schemas.openxmlformats.org/drawingml/2006/table">
            <a:tbl>
              <a:tblPr firstRow="1" bandRow="1">
                <a:tableStyleId>{5C22544A-7EE6-4342-B048-85BDC9FD1C3A}</a:tableStyleId>
              </a:tblPr>
              <a:tblGrid>
                <a:gridCol w="1381323"/>
                <a:gridCol w="5402970"/>
              </a:tblGrid>
              <a:tr h="640080">
                <a:tc>
                  <a:txBody>
                    <a:bodyPr/>
                    <a:lstStyle/>
                    <a:p>
                      <a:r>
                        <a:rPr kumimoji="1" lang="en-US" altLang="ja-JP" sz="1400" b="0" dirty="0" smtClean="0">
                          <a:solidFill>
                            <a:schemeClr val="tx1"/>
                          </a:solidFill>
                          <a:latin typeface="+mn-ea"/>
                          <a:ea typeface="+mn-ea"/>
                        </a:rPr>
                        <a:t>【</a:t>
                      </a:r>
                      <a:r>
                        <a:rPr kumimoji="1" lang="ja-JP" altLang="en-US" sz="1400" b="0" dirty="0" smtClean="0">
                          <a:solidFill>
                            <a:schemeClr val="tx1"/>
                          </a:solidFill>
                          <a:latin typeface="+mn-ea"/>
                          <a:ea typeface="+mn-ea"/>
                        </a:rPr>
                        <a:t>総務大臣賞</a:t>
                      </a:r>
                      <a:r>
                        <a:rPr kumimoji="1" lang="en-US" altLang="ja-JP" sz="1400" b="0" dirty="0" smtClean="0">
                          <a:solidFill>
                            <a:schemeClr val="tx1"/>
                          </a:solidFill>
                          <a:latin typeface="+mn-ea"/>
                          <a:ea typeface="+mn-ea"/>
                        </a:rPr>
                        <a:t>】</a:t>
                      </a:r>
                    </a:p>
                    <a:p>
                      <a:r>
                        <a:rPr kumimoji="1" lang="ja-JP" altLang="en-US" sz="1400" b="0" dirty="0" smtClean="0">
                          <a:solidFill>
                            <a:schemeClr val="tx1"/>
                          </a:solidFill>
                          <a:latin typeface="+mn-ea"/>
                          <a:ea typeface="+mn-ea"/>
                        </a:rPr>
                        <a:t>（２０１４）</a:t>
                      </a:r>
                      <a:endParaRPr kumimoji="1" lang="ja-JP"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gradFill>
                      <a:gsLst>
                        <a:gs pos="0">
                          <a:schemeClr val="accent6">
                            <a:lumMod val="20000"/>
                            <a:lumOff val="80000"/>
                          </a:schemeClr>
                        </a:gs>
                        <a:gs pos="50000">
                          <a:schemeClr val="accent6">
                            <a:lumMod val="40000"/>
                            <a:lumOff val="60000"/>
                          </a:schemeClr>
                        </a:gs>
                        <a:gs pos="100000">
                          <a:schemeClr val="accent6">
                            <a:lumMod val="60000"/>
                            <a:lumOff val="40000"/>
                          </a:schemeClr>
                        </a:gs>
                      </a:gsLst>
                      <a:lin ang="5400000" scaled="0"/>
                    </a:gradFill>
                  </a:tcPr>
                </a:tc>
                <a:tc>
                  <a:txBody>
                    <a:bodyPr/>
                    <a:lstStyle/>
                    <a:p>
                      <a:r>
                        <a:rPr kumimoji="1" lang="ja-JP" altLang="en-US" sz="1400" b="0" dirty="0" smtClean="0">
                          <a:solidFill>
                            <a:schemeClr val="tx1"/>
                          </a:solidFill>
                          <a:latin typeface="+mn-ea"/>
                          <a:ea typeface="+mn-ea"/>
                        </a:rPr>
                        <a:t> </a:t>
                      </a:r>
                      <a:r>
                        <a:rPr kumimoji="1" lang="ja-JP" altLang="en-US" sz="1400" b="0" kern="1200" dirty="0" smtClean="0">
                          <a:solidFill>
                            <a:schemeClr val="tx1"/>
                          </a:solidFill>
                          <a:latin typeface="+mn-ea"/>
                          <a:ea typeface="+mn-ea"/>
                          <a:cs typeface="+mn-cs"/>
                        </a:rPr>
                        <a:t>「ポケットカルテ」及び地域共通診察券「すこやか安心カード」</a:t>
                      </a:r>
                      <a:endParaRPr kumimoji="1" lang="en-US" altLang="ja-JP" sz="1400" b="0" kern="1200" dirty="0" smtClean="0">
                        <a:solidFill>
                          <a:schemeClr val="tx1"/>
                        </a:solidFill>
                        <a:latin typeface="+mn-ea"/>
                        <a:ea typeface="+mn-ea"/>
                        <a:cs typeface="+mn-cs"/>
                      </a:endParaRPr>
                    </a:p>
                    <a:p>
                      <a:r>
                        <a:rPr kumimoji="1" lang="ja-JP" altLang="en-US" sz="1400" b="0" kern="1200" dirty="0" smtClean="0">
                          <a:solidFill>
                            <a:schemeClr val="tx1"/>
                          </a:solidFill>
                          <a:latin typeface="+mn-ea"/>
                          <a:ea typeface="+mn-ea"/>
                          <a:cs typeface="+mn-cs"/>
                        </a:rPr>
                        <a:t>（</a:t>
                      </a:r>
                      <a:r>
                        <a:rPr kumimoji="1" lang="en-US" altLang="ja-JP" sz="1400" b="0" kern="1200" dirty="0" smtClean="0">
                          <a:solidFill>
                            <a:schemeClr val="tx1"/>
                          </a:solidFill>
                          <a:latin typeface="+mn-ea"/>
                          <a:ea typeface="+mn-ea"/>
                          <a:cs typeface="+mn-cs"/>
                        </a:rPr>
                        <a:t>NPO</a:t>
                      </a:r>
                      <a:r>
                        <a:rPr kumimoji="1" lang="ja-JP" altLang="en-US" sz="1400" b="0" kern="1200" dirty="0" smtClean="0">
                          <a:solidFill>
                            <a:schemeClr val="tx1"/>
                          </a:solidFill>
                          <a:latin typeface="+mn-ea"/>
                          <a:ea typeface="+mn-ea"/>
                          <a:cs typeface="+mn-cs"/>
                        </a:rPr>
                        <a:t>法人 日本サスティナブルコミュニティセンター</a:t>
                      </a:r>
                      <a:r>
                        <a:rPr kumimoji="1" lang="en-US" altLang="ja-JP" sz="1400" b="0" kern="1200" dirty="0" smtClean="0">
                          <a:solidFill>
                            <a:schemeClr val="tx1"/>
                          </a:solidFill>
                          <a:latin typeface="+mn-ea"/>
                          <a:ea typeface="+mn-ea"/>
                          <a:cs typeface="+mn-cs"/>
                        </a:rPr>
                        <a:t>【</a:t>
                      </a:r>
                      <a:r>
                        <a:rPr kumimoji="1" lang="ja-JP" altLang="en-US" sz="1400" b="0" kern="1200" dirty="0" smtClean="0">
                          <a:solidFill>
                            <a:schemeClr val="tx1"/>
                          </a:solidFill>
                          <a:latin typeface="+mn-ea"/>
                          <a:ea typeface="+mn-ea"/>
                          <a:cs typeface="+mn-cs"/>
                        </a:rPr>
                        <a:t>京都府京都市</a:t>
                      </a:r>
                      <a:r>
                        <a:rPr kumimoji="1" lang="en-US" altLang="ja-JP" sz="1400" b="0" kern="1200" dirty="0" smtClean="0">
                          <a:solidFill>
                            <a:schemeClr val="tx1"/>
                          </a:solidFill>
                          <a:latin typeface="+mn-ea"/>
                          <a:ea typeface="+mn-ea"/>
                          <a:cs typeface="+mn-cs"/>
                        </a:rPr>
                        <a:t>】</a:t>
                      </a:r>
                      <a:r>
                        <a:rPr kumimoji="1" lang="ja-JP" altLang="en-US" sz="1400" b="0" kern="1200" dirty="0" smtClean="0">
                          <a:solidFill>
                            <a:schemeClr val="tx1"/>
                          </a:solidFill>
                          <a:latin typeface="+mn-ea"/>
                          <a:ea typeface="+mn-ea"/>
                          <a:cs typeface="+mn-cs"/>
                        </a:rPr>
                        <a:t>）</a:t>
                      </a:r>
                      <a:endParaRPr kumimoji="1" lang="en-US" altLang="ja-JP" sz="1400" b="0" kern="1200" dirty="0" smtClean="0">
                        <a:solidFill>
                          <a:schemeClr val="tx1"/>
                        </a:solidFill>
                        <a:latin typeface="+mn-ea"/>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629038">
                <a:tc>
                  <a:txBody>
                    <a:bodyPr/>
                    <a:lstStyle/>
                    <a:p>
                      <a:r>
                        <a:rPr kumimoji="1" lang="en-US" altLang="ja-JP" sz="1400" b="0" dirty="0" smtClean="0">
                          <a:solidFill>
                            <a:schemeClr val="tx1"/>
                          </a:solidFill>
                          <a:latin typeface="+mn-ea"/>
                          <a:ea typeface="+mn-ea"/>
                        </a:rPr>
                        <a:t>【</a:t>
                      </a:r>
                      <a:r>
                        <a:rPr kumimoji="1" lang="ja-JP" altLang="en-US" sz="1400" b="0" dirty="0" smtClean="0">
                          <a:solidFill>
                            <a:schemeClr val="tx1"/>
                          </a:solidFill>
                          <a:latin typeface="+mn-ea"/>
                          <a:ea typeface="+mn-ea"/>
                        </a:rPr>
                        <a:t>特別賞</a:t>
                      </a:r>
                      <a:r>
                        <a:rPr kumimoji="1" lang="en-US" altLang="ja-JP" sz="1400" b="0" dirty="0" smtClean="0">
                          <a:solidFill>
                            <a:schemeClr val="tx1"/>
                          </a:solidFill>
                          <a:latin typeface="+mn-ea"/>
                          <a:ea typeface="+mn-ea"/>
                        </a:rPr>
                        <a:t>】</a:t>
                      </a:r>
                    </a:p>
                    <a:p>
                      <a:r>
                        <a:rPr kumimoji="1" lang="ja-JP" altLang="en-US" sz="1400" b="0" dirty="0" smtClean="0">
                          <a:solidFill>
                            <a:schemeClr val="tx1"/>
                          </a:solidFill>
                          <a:latin typeface="+mn-ea"/>
                          <a:ea typeface="+mn-ea"/>
                        </a:rPr>
                        <a:t>（２０１４）</a:t>
                      </a:r>
                      <a:r>
                        <a:rPr kumimoji="1" lang="en-US" altLang="ja-JP" sz="1400" b="0" dirty="0" smtClean="0">
                          <a:solidFill>
                            <a:schemeClr val="tx1"/>
                          </a:solidFill>
                          <a:latin typeface="+mn-ea"/>
                          <a:ea typeface="+mn-ea"/>
                        </a:rPr>
                        <a:t>	</a:t>
                      </a:r>
                      <a:endParaRPr kumimoji="1" lang="ja-JP" altLang="en-US" sz="1400" b="0" dirty="0">
                        <a:solidFill>
                          <a:schemeClr val="tx1"/>
                        </a:solidFill>
                        <a:latin typeface="+mn-ea"/>
                        <a:ea typeface="+mn-ea"/>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gradFill>
                      <a:gsLst>
                        <a:gs pos="0">
                          <a:schemeClr val="accent4">
                            <a:lumMod val="20000"/>
                            <a:lumOff val="80000"/>
                          </a:schemeClr>
                        </a:gs>
                        <a:gs pos="50000">
                          <a:schemeClr val="accent4">
                            <a:lumMod val="40000"/>
                            <a:lumOff val="60000"/>
                          </a:schemeClr>
                        </a:gs>
                        <a:gs pos="100000">
                          <a:schemeClr val="accent4">
                            <a:lumMod val="60000"/>
                            <a:lumOff val="40000"/>
                          </a:schemeClr>
                        </a:gs>
                      </a:gsLst>
                      <a:lin ang="5400000" scaled="0"/>
                    </a:gradFill>
                  </a:tcPr>
                </a:tc>
                <a:tc>
                  <a:txBody>
                    <a:bodyPr/>
                    <a:lstStyle/>
                    <a:p>
                      <a:pPr marL="185738" indent="-185738" fontAlgn="auto">
                        <a:spcBef>
                          <a:spcPts val="0"/>
                        </a:spcBef>
                        <a:spcAft>
                          <a:spcPts val="0"/>
                        </a:spcAft>
                      </a:pPr>
                      <a:r>
                        <a:rPr kumimoji="1" lang="ja-JP" altLang="en-US" sz="1400" kern="1200" dirty="0" smtClean="0">
                          <a:solidFill>
                            <a:schemeClr val="tx1"/>
                          </a:solidFill>
                          <a:latin typeface="+mn-ea"/>
                          <a:ea typeface="+mn-ea"/>
                          <a:cs typeface="+mn-cs"/>
                        </a:rPr>
                        <a:t>地域の埋もれた魅力を浮上させる青森県観光モデル</a:t>
                      </a:r>
                      <a:endParaRPr kumimoji="1" lang="en-US" altLang="ja-JP" sz="1400" kern="1200" dirty="0" smtClean="0">
                        <a:solidFill>
                          <a:schemeClr val="tx1"/>
                        </a:solidFill>
                        <a:latin typeface="+mn-ea"/>
                        <a:ea typeface="+mn-ea"/>
                        <a:cs typeface="+mn-cs"/>
                      </a:endParaRPr>
                    </a:p>
                    <a:p>
                      <a:pPr marL="185738" indent="-185738" fontAlgn="auto">
                        <a:spcBef>
                          <a:spcPts val="0"/>
                        </a:spcBef>
                        <a:spcAft>
                          <a:spcPts val="0"/>
                        </a:spcAft>
                      </a:pPr>
                      <a:r>
                        <a:rPr kumimoji="1" lang="ja-JP" altLang="en-US" sz="1400" kern="1200" dirty="0" smtClean="0">
                          <a:solidFill>
                            <a:schemeClr val="tx1"/>
                          </a:solidFill>
                          <a:latin typeface="+mn-ea"/>
                          <a:ea typeface="+mn-ea"/>
                          <a:cs typeface="+mn-cs"/>
                        </a:rPr>
                        <a:t>（</a:t>
                      </a:r>
                      <a:r>
                        <a:rPr kumimoji="1" lang="en-US" altLang="ja-JP" sz="1400" kern="1200" dirty="0" smtClean="0">
                          <a:solidFill>
                            <a:schemeClr val="tx1"/>
                          </a:solidFill>
                          <a:latin typeface="+mn-ea"/>
                          <a:ea typeface="+mn-ea"/>
                          <a:cs typeface="+mn-cs"/>
                        </a:rPr>
                        <a:t>NPO</a:t>
                      </a:r>
                      <a:r>
                        <a:rPr kumimoji="1" lang="ja-JP" altLang="en-US" sz="1400" kern="1200" dirty="0" smtClean="0">
                          <a:solidFill>
                            <a:schemeClr val="tx1"/>
                          </a:solidFill>
                          <a:latin typeface="+mn-ea"/>
                          <a:ea typeface="+mn-ea"/>
                          <a:cs typeface="+mn-cs"/>
                        </a:rPr>
                        <a:t>法人　地域情報化モデル研究会</a:t>
                      </a:r>
                      <a:r>
                        <a:rPr kumimoji="1" lang="en-US" altLang="ja-JP" sz="1400" kern="1200" dirty="0" smtClean="0">
                          <a:solidFill>
                            <a:schemeClr val="tx1"/>
                          </a:solidFill>
                          <a:latin typeface="+mn-ea"/>
                          <a:ea typeface="+mn-ea"/>
                          <a:cs typeface="+mn-cs"/>
                        </a:rPr>
                        <a:t>【</a:t>
                      </a:r>
                      <a:r>
                        <a:rPr kumimoji="1" lang="ja-JP" altLang="en-US" sz="1400" kern="1200" dirty="0" smtClean="0">
                          <a:solidFill>
                            <a:schemeClr val="tx1"/>
                          </a:solidFill>
                          <a:latin typeface="+mn-ea"/>
                          <a:ea typeface="+mn-ea"/>
                          <a:cs typeface="+mn-cs"/>
                        </a:rPr>
                        <a:t>青森県青森市</a:t>
                      </a:r>
                      <a:r>
                        <a:rPr kumimoji="1" lang="en-US" altLang="ja-JP" sz="1400" kern="1200" dirty="0" smtClean="0">
                          <a:solidFill>
                            <a:schemeClr val="tx1"/>
                          </a:solidFill>
                          <a:latin typeface="+mn-ea"/>
                          <a:ea typeface="+mn-ea"/>
                          <a:cs typeface="+mn-cs"/>
                        </a:rPr>
                        <a:t>】</a:t>
                      </a:r>
                      <a:r>
                        <a:rPr kumimoji="1" lang="ja-JP" altLang="en-US" sz="1400" kern="1200" dirty="0" smtClean="0">
                          <a:solidFill>
                            <a:schemeClr val="tx1"/>
                          </a:solidFill>
                          <a:latin typeface="+mn-ea"/>
                          <a:ea typeface="+mn-ea"/>
                          <a:cs typeface="+mn-cs"/>
                        </a:rPr>
                        <a:t>）</a:t>
                      </a:r>
                      <a:endParaRPr kumimoji="1" lang="ja-JP" altLang="en-US" sz="1400" kern="1200" dirty="0">
                        <a:solidFill>
                          <a:schemeClr val="tx1"/>
                        </a:solidFill>
                        <a:latin typeface="+mn-ea"/>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31" name="角丸四角形 130"/>
          <p:cNvSpPr/>
          <p:nvPr/>
        </p:nvSpPr>
        <p:spPr>
          <a:xfrm>
            <a:off x="56457" y="620688"/>
            <a:ext cx="9802969" cy="792088"/>
          </a:xfrm>
          <a:prstGeom prst="roundRect">
            <a:avLst/>
          </a:prstGeom>
          <a:effectLst/>
        </p:spPr>
        <p:style>
          <a:lnRef idx="2">
            <a:schemeClr val="accent6"/>
          </a:lnRef>
          <a:fillRef idx="1">
            <a:schemeClr val="lt1"/>
          </a:fillRef>
          <a:effectRef idx="0">
            <a:schemeClr val="accent6"/>
          </a:effectRef>
          <a:fontRef idx="minor">
            <a:schemeClr val="dk1"/>
          </a:fontRef>
        </p:style>
        <p:txBody>
          <a:bodyPr rtlCol="0" anchor="ctr"/>
          <a:lstStyle/>
          <a:p>
            <a:pPr defTabSz="914400"/>
            <a:r>
              <a:rPr lang="ja-JP" altLang="en-US" sz="1400" dirty="0">
                <a:solidFill>
                  <a:prstClr val="black"/>
                </a:solidFill>
                <a:latin typeface="ＭＳ Ｐゴシック"/>
              </a:rPr>
              <a:t>　</a:t>
            </a:r>
            <a:r>
              <a:rPr lang="ja-JP" altLang="en-US" sz="1400" dirty="0" smtClean="0">
                <a:solidFill>
                  <a:prstClr val="black"/>
                </a:solidFill>
                <a:latin typeface="ＭＳ Ｐゴシック"/>
              </a:rPr>
              <a:t>地方</a:t>
            </a:r>
            <a:r>
              <a:rPr lang="ja-JP" altLang="en-US" sz="1400" dirty="0">
                <a:solidFill>
                  <a:prstClr val="black"/>
                </a:solidFill>
                <a:latin typeface="ＭＳ Ｐゴシック"/>
              </a:rPr>
              <a:t>創生に</a:t>
            </a:r>
            <a:r>
              <a:rPr lang="ja-JP" altLang="en-US" sz="1400" dirty="0" smtClean="0">
                <a:solidFill>
                  <a:prstClr val="black"/>
                </a:solidFill>
                <a:latin typeface="ＭＳ Ｐゴシック"/>
              </a:rPr>
              <a:t>資する</a:t>
            </a:r>
            <a:r>
              <a:rPr lang="ja-JP" altLang="en-US" sz="1400" dirty="0">
                <a:solidFill>
                  <a:prstClr val="black"/>
                </a:solidFill>
                <a:latin typeface="ＭＳ Ｐゴシック"/>
              </a:rPr>
              <a:t>ＩＣＴ</a:t>
            </a:r>
            <a:r>
              <a:rPr lang="ja-JP" altLang="en-US" sz="1400" dirty="0" smtClean="0">
                <a:solidFill>
                  <a:prstClr val="black"/>
                </a:solidFill>
                <a:latin typeface="ＭＳ Ｐゴシック"/>
              </a:rPr>
              <a:t>利</a:t>
            </a:r>
            <a:r>
              <a:rPr lang="ja-JP" altLang="en-US" sz="1400" dirty="0">
                <a:solidFill>
                  <a:prstClr val="black"/>
                </a:solidFill>
                <a:latin typeface="ＭＳ Ｐゴシック"/>
              </a:rPr>
              <a:t>活用の優良モデルを全国</a:t>
            </a:r>
            <a:r>
              <a:rPr lang="ja-JP" altLang="en-US" sz="1400" dirty="0" smtClean="0">
                <a:solidFill>
                  <a:prstClr val="black"/>
                </a:solidFill>
                <a:latin typeface="ＭＳ Ｐゴシック"/>
              </a:rPr>
              <a:t>に</a:t>
            </a:r>
            <a:r>
              <a:rPr lang="ja-JP" altLang="en-US" sz="1400" dirty="0">
                <a:solidFill>
                  <a:prstClr val="black"/>
                </a:solidFill>
                <a:latin typeface="ＭＳ Ｐゴシック"/>
              </a:rPr>
              <a:t>横</a:t>
            </a:r>
            <a:r>
              <a:rPr lang="ja-JP" altLang="en-US" sz="1400" dirty="0" smtClean="0">
                <a:solidFill>
                  <a:prstClr val="black"/>
                </a:solidFill>
                <a:latin typeface="ＭＳ Ｐゴシック"/>
              </a:rPr>
              <a:t>展開</a:t>
            </a:r>
            <a:r>
              <a:rPr lang="ja-JP" altLang="en-US" sz="1400" dirty="0">
                <a:solidFill>
                  <a:prstClr val="black"/>
                </a:solidFill>
                <a:latin typeface="ＭＳ Ｐゴシック"/>
              </a:rPr>
              <a:t>していくことを目的として</a:t>
            </a:r>
            <a:r>
              <a:rPr lang="ja-JP" altLang="en-US" sz="1400" dirty="0" smtClean="0">
                <a:solidFill>
                  <a:prstClr val="black"/>
                </a:solidFill>
                <a:latin typeface="ＭＳ Ｐゴシック"/>
              </a:rPr>
              <a:t>、２０１４年度より先進的な</a:t>
            </a:r>
            <a:r>
              <a:rPr lang="ja-JP" altLang="en-US" sz="1400" dirty="0">
                <a:solidFill>
                  <a:prstClr val="black"/>
                </a:solidFill>
                <a:latin typeface="ＭＳ Ｐゴシック"/>
              </a:rPr>
              <a:t>地域情報化事例を広く募集して「地域情報化大賞」として</a:t>
            </a:r>
            <a:r>
              <a:rPr lang="ja-JP" altLang="en-US" sz="1400" dirty="0" smtClean="0">
                <a:solidFill>
                  <a:prstClr val="black"/>
                </a:solidFill>
                <a:latin typeface="ＭＳ Ｐゴシック"/>
              </a:rPr>
              <a:t>表彰。</a:t>
            </a:r>
            <a:endParaRPr lang="en-US" altLang="ja-JP" sz="1400" dirty="0" smtClean="0">
              <a:solidFill>
                <a:prstClr val="black"/>
              </a:solidFill>
              <a:latin typeface="ＭＳ Ｐゴシック"/>
            </a:endParaRPr>
          </a:p>
          <a:p>
            <a:pPr defTabSz="914400"/>
            <a:r>
              <a:rPr lang="ja-JP" altLang="en-US" sz="1400" dirty="0">
                <a:solidFill>
                  <a:prstClr val="black"/>
                </a:solidFill>
                <a:latin typeface="ＭＳ Ｐゴシック"/>
              </a:rPr>
              <a:t>　</a:t>
            </a:r>
            <a:r>
              <a:rPr lang="ja-JP" altLang="en-US" sz="1400" dirty="0" smtClean="0">
                <a:solidFill>
                  <a:prstClr val="black"/>
                </a:solidFill>
                <a:latin typeface="ＭＳ Ｐゴシック"/>
              </a:rPr>
              <a:t>ノウハウ</a:t>
            </a:r>
            <a:r>
              <a:rPr lang="ja-JP" altLang="en-US" sz="1400" dirty="0">
                <a:solidFill>
                  <a:prstClr val="black"/>
                </a:solidFill>
                <a:latin typeface="ＭＳ Ｐゴシック"/>
              </a:rPr>
              <a:t>等の情報共有</a:t>
            </a:r>
            <a:r>
              <a:rPr lang="ja-JP" altLang="en-US" sz="1400" dirty="0" smtClean="0">
                <a:solidFill>
                  <a:prstClr val="black"/>
                </a:solidFill>
                <a:latin typeface="ＭＳ Ｐゴシック"/>
              </a:rPr>
              <a:t>を</a:t>
            </a:r>
            <a:r>
              <a:rPr lang="ja-JP" altLang="en-US" sz="1400" dirty="0">
                <a:solidFill>
                  <a:prstClr val="black"/>
                </a:solidFill>
                <a:latin typeface="ＭＳ Ｐゴシック"/>
              </a:rPr>
              <a:t>行うととも</a:t>
            </a:r>
            <a:r>
              <a:rPr lang="ja-JP" altLang="en-US" sz="1400" dirty="0" smtClean="0">
                <a:solidFill>
                  <a:prstClr val="black"/>
                </a:solidFill>
                <a:latin typeface="ＭＳ Ｐゴシック"/>
              </a:rPr>
              <a:t>に、平成</a:t>
            </a:r>
            <a:r>
              <a:rPr lang="en-US" altLang="ja-JP" sz="1400" dirty="0" smtClean="0">
                <a:solidFill>
                  <a:prstClr val="black"/>
                </a:solidFill>
                <a:latin typeface="ＭＳ Ｐゴシック"/>
              </a:rPr>
              <a:t>28</a:t>
            </a:r>
            <a:r>
              <a:rPr lang="ja-JP" altLang="en-US" sz="1400" dirty="0" smtClean="0">
                <a:solidFill>
                  <a:prstClr val="black"/>
                </a:solidFill>
                <a:latin typeface="ＭＳ Ｐゴシック"/>
              </a:rPr>
              <a:t>年度は、</a:t>
            </a:r>
            <a:r>
              <a:rPr lang="en-US" altLang="ja-JP" sz="1400" dirty="0" smtClean="0">
                <a:solidFill>
                  <a:prstClr val="black"/>
                </a:solidFill>
                <a:latin typeface="ＭＳ Ｐゴシック"/>
              </a:rPr>
              <a:t>ICT</a:t>
            </a:r>
            <a:r>
              <a:rPr lang="ja-JP" altLang="en-US" sz="1400" dirty="0" smtClean="0">
                <a:solidFill>
                  <a:prstClr val="black"/>
                </a:solidFill>
                <a:latin typeface="ＭＳ Ｐゴシック"/>
              </a:rPr>
              <a:t>街づくりの成功モデルと併せて受賞事例の他地域への横展開を実施。</a:t>
            </a:r>
            <a:endParaRPr lang="en-US" altLang="ja-JP" sz="1400" dirty="0" smtClean="0">
              <a:solidFill>
                <a:prstClr val="black"/>
              </a:solidFill>
              <a:latin typeface="ＭＳ Ｐゴシック"/>
            </a:endParaRPr>
          </a:p>
        </p:txBody>
      </p:sp>
      <p:graphicFrame>
        <p:nvGraphicFramePr>
          <p:cNvPr id="136" name="表 135"/>
          <p:cNvGraphicFramePr>
            <a:graphicFrameLocks noGrp="1"/>
          </p:cNvGraphicFramePr>
          <p:nvPr>
            <p:extLst>
              <p:ext uri="{D42A27DB-BD31-4B8C-83A1-F6EECF244321}">
                <p14:modId xmlns:p14="http://schemas.microsoft.com/office/powerpoint/2010/main" val="2131287794"/>
              </p:ext>
            </p:extLst>
          </p:nvPr>
        </p:nvGraphicFramePr>
        <p:xfrm>
          <a:off x="7545289" y="2220104"/>
          <a:ext cx="2279896" cy="648072"/>
        </p:xfrm>
        <a:graphic>
          <a:graphicData uri="http://schemas.openxmlformats.org/drawingml/2006/table">
            <a:tbl>
              <a:tblPr>
                <a:tableStyleId>{5940675A-B579-460E-94D1-54222C63F5DA}</a:tableStyleId>
              </a:tblPr>
              <a:tblGrid>
                <a:gridCol w="2279896"/>
              </a:tblGrid>
              <a:tr h="648072">
                <a:tc>
                  <a:txBody>
                    <a:bodyPr/>
                    <a:lstStyle/>
                    <a:p>
                      <a:pPr marL="171450" indent="-171450" algn="l">
                        <a:buFont typeface="Wingdings" panose="05000000000000000000" pitchFamily="2" charset="2"/>
                        <a:buChar char="Ø"/>
                      </a:pPr>
                      <a:r>
                        <a:rPr kumimoji="1" lang="ja-JP" altLang="en-US" sz="1100" dirty="0" smtClean="0">
                          <a:latin typeface="+mn-ea"/>
                          <a:ea typeface="+mn-ea"/>
                        </a:rPr>
                        <a:t>秋田県由利本荘市</a:t>
                      </a:r>
                      <a:endParaRPr kumimoji="1" lang="en-US" altLang="ja-JP" sz="1100" dirty="0" smtClean="0">
                        <a:latin typeface="+mn-ea"/>
                        <a:ea typeface="+mn-ea"/>
                      </a:endParaRPr>
                    </a:p>
                    <a:p>
                      <a:pPr marL="0" indent="0" algn="l">
                        <a:buFont typeface="Wingdings" panose="05000000000000000000" pitchFamily="2" charset="2"/>
                        <a:buNone/>
                      </a:pPr>
                      <a:r>
                        <a:rPr kumimoji="1" lang="en-US" altLang="ja-JP" sz="1050" dirty="0" smtClean="0">
                          <a:latin typeface="+mn-ea"/>
                          <a:ea typeface="+mn-ea"/>
                        </a:rPr>
                        <a:t>ICT</a:t>
                      </a:r>
                      <a:r>
                        <a:rPr kumimoji="1" lang="ja-JP" altLang="en-US" sz="1050" dirty="0" smtClean="0">
                          <a:latin typeface="+mn-ea"/>
                          <a:ea typeface="+mn-ea"/>
                        </a:rPr>
                        <a:t>を活用した住民参加による広域周遊促進事業</a:t>
                      </a:r>
                      <a:endParaRPr kumimoji="1" lang="en-US" altLang="ja-JP" sz="1050" dirty="0" smtClean="0">
                        <a:latin typeface="+mn-ea"/>
                        <a:ea typeface="+mn-ea"/>
                      </a:endParaRPr>
                    </a:p>
                  </a:txBody>
                  <a:tcPr anchor="ctr">
                    <a:solidFill>
                      <a:schemeClr val="bg1"/>
                    </a:solidFill>
                  </a:tcPr>
                </a:tc>
              </a:tr>
            </a:tbl>
          </a:graphicData>
        </a:graphic>
      </p:graphicFrame>
      <p:graphicFrame>
        <p:nvGraphicFramePr>
          <p:cNvPr id="138" name="表 137"/>
          <p:cNvGraphicFramePr>
            <a:graphicFrameLocks noGrp="1"/>
          </p:cNvGraphicFramePr>
          <p:nvPr>
            <p:extLst>
              <p:ext uri="{D42A27DB-BD31-4B8C-83A1-F6EECF244321}">
                <p14:modId xmlns:p14="http://schemas.microsoft.com/office/powerpoint/2010/main" val="769934572"/>
              </p:ext>
            </p:extLst>
          </p:nvPr>
        </p:nvGraphicFramePr>
        <p:xfrm>
          <a:off x="7545289" y="1619774"/>
          <a:ext cx="2279896" cy="579120"/>
        </p:xfrm>
        <a:graphic>
          <a:graphicData uri="http://schemas.openxmlformats.org/drawingml/2006/table">
            <a:tbl>
              <a:tblPr>
                <a:tableStyleId>{5940675A-B579-460E-94D1-54222C63F5DA}</a:tableStyleId>
              </a:tblPr>
              <a:tblGrid>
                <a:gridCol w="2279896"/>
              </a:tblGrid>
              <a:tr h="576064">
                <a:tc>
                  <a:txBody>
                    <a:bodyPr/>
                    <a:lstStyle/>
                    <a:p>
                      <a:pPr marL="171450" indent="-171450" algn="l">
                        <a:buFont typeface="Wingdings" panose="05000000000000000000" pitchFamily="2" charset="2"/>
                        <a:buChar char="Ø"/>
                      </a:pPr>
                      <a:r>
                        <a:rPr kumimoji="1" lang="ja-JP" altLang="en-US" sz="1100" dirty="0" smtClean="0">
                          <a:latin typeface="+mn-ea"/>
                          <a:ea typeface="+mn-ea"/>
                        </a:rPr>
                        <a:t>高知県南国市</a:t>
                      </a:r>
                      <a:endParaRPr kumimoji="1" lang="en-US" altLang="ja-JP" sz="1100" dirty="0" smtClean="0">
                        <a:latin typeface="+mn-ea"/>
                        <a:ea typeface="+mn-ea"/>
                      </a:endParaRPr>
                    </a:p>
                    <a:p>
                      <a:pPr marL="0" indent="0" algn="l">
                        <a:buFont typeface="Wingdings" panose="05000000000000000000" pitchFamily="2" charset="2"/>
                        <a:buNone/>
                      </a:pPr>
                      <a:r>
                        <a:rPr kumimoji="1" lang="ja-JP" altLang="en-US" sz="1050" dirty="0" smtClean="0">
                          <a:latin typeface="+mn-ea"/>
                          <a:ea typeface="+mn-ea"/>
                        </a:rPr>
                        <a:t>マイナンバーカード活用による電子お薬手帳「南国市健康ポータル」</a:t>
                      </a:r>
                      <a:endParaRPr kumimoji="1" lang="en-US" altLang="ja-JP" sz="1050" dirty="0" smtClean="0">
                        <a:latin typeface="+mn-ea"/>
                        <a:ea typeface="+mn-ea"/>
                      </a:endParaRPr>
                    </a:p>
                  </a:txBody>
                  <a:tcPr anchor="ctr">
                    <a:solidFill>
                      <a:schemeClr val="bg1"/>
                    </a:solidFill>
                  </a:tcPr>
                </a:tc>
              </a:tr>
            </a:tbl>
          </a:graphicData>
        </a:graphic>
      </p:graphicFrame>
      <p:graphicFrame>
        <p:nvGraphicFramePr>
          <p:cNvPr id="139" name="表 138"/>
          <p:cNvGraphicFramePr>
            <a:graphicFrameLocks noGrp="1"/>
          </p:cNvGraphicFramePr>
          <p:nvPr>
            <p:extLst>
              <p:ext uri="{D42A27DB-BD31-4B8C-83A1-F6EECF244321}">
                <p14:modId xmlns:p14="http://schemas.microsoft.com/office/powerpoint/2010/main" val="1611844759"/>
              </p:ext>
            </p:extLst>
          </p:nvPr>
        </p:nvGraphicFramePr>
        <p:xfrm>
          <a:off x="7545289" y="3012192"/>
          <a:ext cx="2279896" cy="651128"/>
        </p:xfrm>
        <a:graphic>
          <a:graphicData uri="http://schemas.openxmlformats.org/drawingml/2006/table">
            <a:tbl>
              <a:tblPr>
                <a:tableStyleId>{5940675A-B579-460E-94D1-54222C63F5DA}</a:tableStyleId>
              </a:tblPr>
              <a:tblGrid>
                <a:gridCol w="2279896"/>
              </a:tblGrid>
              <a:tr h="651128">
                <a:tc>
                  <a:txBody>
                    <a:bodyPr/>
                    <a:lstStyle/>
                    <a:p>
                      <a:pPr marL="171450" indent="-171450" algn="l">
                        <a:buFont typeface="Wingdings" panose="05000000000000000000" pitchFamily="2" charset="2"/>
                        <a:buChar char="Ø"/>
                      </a:pPr>
                      <a:r>
                        <a:rPr kumimoji="1" lang="ja-JP" altLang="en-US" sz="1100" dirty="0" smtClean="0">
                          <a:latin typeface="+mn-ea"/>
                          <a:ea typeface="+mn-ea"/>
                        </a:rPr>
                        <a:t>島根県海士町</a:t>
                      </a:r>
                      <a:endParaRPr kumimoji="1" lang="en-US" altLang="ja-JP" sz="1100" dirty="0" smtClean="0">
                        <a:latin typeface="+mn-ea"/>
                        <a:ea typeface="+mn-ea"/>
                      </a:endParaRPr>
                    </a:p>
                    <a:p>
                      <a:pPr marL="0" indent="0" algn="l">
                        <a:buFont typeface="Wingdings" panose="05000000000000000000" pitchFamily="2" charset="2"/>
                        <a:buNone/>
                      </a:pPr>
                      <a:r>
                        <a:rPr kumimoji="1" lang="en-US" altLang="ja-JP" sz="1050" dirty="0" smtClean="0">
                          <a:latin typeface="+mn-ea"/>
                          <a:ea typeface="+mn-ea"/>
                        </a:rPr>
                        <a:t>ICT</a:t>
                      </a:r>
                      <a:r>
                        <a:rPr kumimoji="1" lang="ja-JP" altLang="en-US" sz="1050" dirty="0" smtClean="0">
                          <a:latin typeface="+mn-ea"/>
                          <a:ea typeface="+mn-ea"/>
                        </a:rPr>
                        <a:t>活用による「隠岐海士のいわがき春香」高品質養殖マリンクラウド</a:t>
                      </a:r>
                      <a:endParaRPr kumimoji="1" lang="en-US" altLang="ja-JP" sz="1050" dirty="0" smtClean="0">
                        <a:latin typeface="+mn-ea"/>
                        <a:ea typeface="+mn-ea"/>
                      </a:endParaRPr>
                    </a:p>
                  </a:txBody>
                  <a:tcPr anchor="ctr">
                    <a:solidFill>
                      <a:schemeClr val="bg1"/>
                    </a:solidFill>
                  </a:tcPr>
                </a:tc>
              </a:tr>
            </a:tbl>
          </a:graphicData>
        </a:graphic>
      </p:graphicFrame>
      <p:grpSp>
        <p:nvGrpSpPr>
          <p:cNvPr id="9" name="グループ化 8"/>
          <p:cNvGrpSpPr/>
          <p:nvPr/>
        </p:nvGrpSpPr>
        <p:grpSpPr>
          <a:xfrm>
            <a:off x="6856643" y="1592918"/>
            <a:ext cx="714923" cy="648072"/>
            <a:chOff x="6856643" y="1505670"/>
            <a:chExt cx="714923" cy="648072"/>
          </a:xfrm>
        </p:grpSpPr>
        <p:grpSp>
          <p:nvGrpSpPr>
            <p:cNvPr id="132" name="グループ化 131"/>
            <p:cNvGrpSpPr/>
            <p:nvPr/>
          </p:nvGrpSpPr>
          <p:grpSpPr>
            <a:xfrm>
              <a:off x="6856643" y="1505670"/>
              <a:ext cx="714923" cy="648072"/>
              <a:chOff x="6702373" y="1129080"/>
              <a:chExt cx="995601" cy="694918"/>
            </a:xfrm>
          </p:grpSpPr>
          <p:sp>
            <p:nvSpPr>
              <p:cNvPr id="134" name="AutoShape 88"/>
              <p:cNvSpPr>
                <a:spLocks noChangeArrowheads="1"/>
              </p:cNvSpPr>
              <p:nvPr/>
            </p:nvSpPr>
            <p:spPr bwMode="auto">
              <a:xfrm>
                <a:off x="6825208" y="1259352"/>
                <a:ext cx="77987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200" dirty="0">
                    <a:solidFill>
                      <a:prstClr val="white"/>
                    </a:solidFill>
                    <a:latin typeface="HGP創英角ｺﾞｼｯｸUB" pitchFamily="50" charset="-128"/>
                    <a:ea typeface="HGP創英角ｺﾞｼｯｸUB" pitchFamily="50" charset="-128"/>
                  </a:rPr>
                  <a:t>横展開</a:t>
                </a:r>
                <a:endParaRPr lang="en-US" altLang="ja-JP" sz="1200" dirty="0" smtClean="0">
                  <a:solidFill>
                    <a:prstClr val="white"/>
                  </a:solidFill>
                  <a:latin typeface="HGP創英角ｺﾞｼｯｸUB" pitchFamily="50" charset="-128"/>
                  <a:ea typeface="HGP創英角ｺﾞｼｯｸUB" pitchFamily="50" charset="-128"/>
                </a:endParaRPr>
              </a:p>
            </p:txBody>
          </p:sp>
          <p:sp>
            <p:nvSpPr>
              <p:cNvPr id="133" name="図形 132"/>
              <p:cNvSpPr/>
              <p:nvPr/>
            </p:nvSpPr>
            <p:spPr>
              <a:xfrm rot="1055659">
                <a:off x="6702373" y="1129080"/>
                <a:ext cx="995601" cy="694918"/>
              </a:xfrm>
              <a:prstGeom prst="swooshArrow">
                <a:avLst>
                  <a:gd name="adj1" fmla="val 53351"/>
                  <a:gd name="adj2" fmla="val 61190"/>
                </a:avLst>
              </a:prstGeom>
              <a:gradFill flip="none" rotWithShape="1">
                <a:gsLst>
                  <a:gs pos="40000">
                    <a:schemeClr val="tx2">
                      <a:lumMod val="20000"/>
                      <a:lumOff val="80000"/>
                    </a:schemeClr>
                  </a:gs>
                  <a:gs pos="0">
                    <a:srgbClr val="CCECFF"/>
                  </a:gs>
                  <a:gs pos="100000">
                    <a:srgbClr val="0066FF"/>
                  </a:gs>
                </a:gsLst>
                <a:path path="circle">
                  <a:fillToRect t="100000" r="100000"/>
                </a:path>
                <a:tileRect l="-100000" b="-100000"/>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143" name="AutoShape 88"/>
            <p:cNvSpPr>
              <a:spLocks noChangeArrowheads="1"/>
            </p:cNvSpPr>
            <p:nvPr/>
          </p:nvSpPr>
          <p:spPr bwMode="auto">
            <a:xfrm>
              <a:off x="6887671" y="1603922"/>
              <a:ext cx="65286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050" dirty="0">
                  <a:solidFill>
                    <a:prstClr val="white"/>
                  </a:solidFill>
                  <a:latin typeface="HGP創英角ｺﾞｼｯｸUB" pitchFamily="50" charset="-128"/>
                  <a:ea typeface="HGP創英角ｺﾞｼｯｸUB" pitchFamily="50" charset="-128"/>
                </a:rPr>
                <a:t>横展開</a:t>
              </a:r>
              <a:endParaRPr lang="en-US" altLang="ja-JP" sz="1050" dirty="0" smtClean="0">
                <a:solidFill>
                  <a:prstClr val="white"/>
                </a:solidFill>
                <a:latin typeface="HGP創英角ｺﾞｼｯｸUB" pitchFamily="50" charset="-128"/>
                <a:ea typeface="HGP創英角ｺﾞｼｯｸUB" pitchFamily="50" charset="-128"/>
              </a:endParaRPr>
            </a:p>
          </p:txBody>
        </p:sp>
      </p:grpSp>
      <p:grpSp>
        <p:nvGrpSpPr>
          <p:cNvPr id="144" name="グループ化 143"/>
          <p:cNvGrpSpPr/>
          <p:nvPr/>
        </p:nvGrpSpPr>
        <p:grpSpPr>
          <a:xfrm>
            <a:off x="6867394" y="2204864"/>
            <a:ext cx="714923" cy="648072"/>
            <a:chOff x="6856643" y="1505670"/>
            <a:chExt cx="714923" cy="648072"/>
          </a:xfrm>
        </p:grpSpPr>
        <p:grpSp>
          <p:nvGrpSpPr>
            <p:cNvPr id="145" name="グループ化 144"/>
            <p:cNvGrpSpPr/>
            <p:nvPr/>
          </p:nvGrpSpPr>
          <p:grpSpPr>
            <a:xfrm>
              <a:off x="6856643" y="1505670"/>
              <a:ext cx="714923" cy="648072"/>
              <a:chOff x="6702373" y="1129080"/>
              <a:chExt cx="995601" cy="694918"/>
            </a:xfrm>
          </p:grpSpPr>
          <p:sp>
            <p:nvSpPr>
              <p:cNvPr id="147" name="AutoShape 88"/>
              <p:cNvSpPr>
                <a:spLocks noChangeArrowheads="1"/>
              </p:cNvSpPr>
              <p:nvPr/>
            </p:nvSpPr>
            <p:spPr bwMode="auto">
              <a:xfrm>
                <a:off x="6825208" y="1259352"/>
                <a:ext cx="77987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200" dirty="0">
                    <a:solidFill>
                      <a:prstClr val="white"/>
                    </a:solidFill>
                    <a:latin typeface="HGP創英角ｺﾞｼｯｸUB" pitchFamily="50" charset="-128"/>
                    <a:ea typeface="HGP創英角ｺﾞｼｯｸUB" pitchFamily="50" charset="-128"/>
                  </a:rPr>
                  <a:t>横展開</a:t>
                </a:r>
                <a:endParaRPr lang="en-US" altLang="ja-JP" sz="1200" dirty="0" smtClean="0">
                  <a:solidFill>
                    <a:prstClr val="white"/>
                  </a:solidFill>
                  <a:latin typeface="HGP創英角ｺﾞｼｯｸUB" pitchFamily="50" charset="-128"/>
                  <a:ea typeface="HGP創英角ｺﾞｼｯｸUB" pitchFamily="50" charset="-128"/>
                </a:endParaRPr>
              </a:p>
            </p:txBody>
          </p:sp>
          <p:sp>
            <p:nvSpPr>
              <p:cNvPr id="148" name="図形 147"/>
              <p:cNvSpPr/>
              <p:nvPr/>
            </p:nvSpPr>
            <p:spPr>
              <a:xfrm rot="1055659">
                <a:off x="6702373" y="1129080"/>
                <a:ext cx="995601" cy="694918"/>
              </a:xfrm>
              <a:prstGeom prst="swooshArrow">
                <a:avLst>
                  <a:gd name="adj1" fmla="val 53351"/>
                  <a:gd name="adj2" fmla="val 61190"/>
                </a:avLst>
              </a:prstGeom>
              <a:gradFill flip="none" rotWithShape="1">
                <a:gsLst>
                  <a:gs pos="40000">
                    <a:schemeClr val="tx2">
                      <a:lumMod val="20000"/>
                      <a:lumOff val="80000"/>
                    </a:schemeClr>
                  </a:gs>
                  <a:gs pos="0">
                    <a:srgbClr val="CCECFF"/>
                  </a:gs>
                  <a:gs pos="100000">
                    <a:srgbClr val="0066FF"/>
                  </a:gs>
                </a:gsLst>
                <a:path path="circle">
                  <a:fillToRect t="100000" r="100000"/>
                </a:path>
                <a:tileRect l="-100000" b="-100000"/>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146" name="AutoShape 88"/>
            <p:cNvSpPr>
              <a:spLocks noChangeArrowheads="1"/>
            </p:cNvSpPr>
            <p:nvPr/>
          </p:nvSpPr>
          <p:spPr bwMode="auto">
            <a:xfrm>
              <a:off x="6887671" y="1603922"/>
              <a:ext cx="65286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050" dirty="0">
                  <a:solidFill>
                    <a:prstClr val="white"/>
                  </a:solidFill>
                  <a:latin typeface="HGP創英角ｺﾞｼｯｸUB" pitchFamily="50" charset="-128"/>
                  <a:ea typeface="HGP創英角ｺﾞｼｯｸUB" pitchFamily="50" charset="-128"/>
                </a:rPr>
                <a:t>横展開</a:t>
              </a:r>
              <a:endParaRPr lang="en-US" altLang="ja-JP" sz="1050" dirty="0" smtClean="0">
                <a:solidFill>
                  <a:prstClr val="white"/>
                </a:solidFill>
                <a:latin typeface="HGP創英角ｺﾞｼｯｸUB" pitchFamily="50" charset="-128"/>
                <a:ea typeface="HGP創英角ｺﾞｼｯｸUB" pitchFamily="50" charset="-128"/>
              </a:endParaRPr>
            </a:p>
          </p:txBody>
        </p:sp>
      </p:grpSp>
      <p:grpSp>
        <p:nvGrpSpPr>
          <p:cNvPr id="149" name="グループ化 148"/>
          <p:cNvGrpSpPr/>
          <p:nvPr/>
        </p:nvGrpSpPr>
        <p:grpSpPr>
          <a:xfrm>
            <a:off x="6863351" y="3004572"/>
            <a:ext cx="714923" cy="648072"/>
            <a:chOff x="6856643" y="1505670"/>
            <a:chExt cx="714923" cy="648072"/>
          </a:xfrm>
        </p:grpSpPr>
        <p:grpSp>
          <p:nvGrpSpPr>
            <p:cNvPr id="150" name="グループ化 149"/>
            <p:cNvGrpSpPr/>
            <p:nvPr/>
          </p:nvGrpSpPr>
          <p:grpSpPr>
            <a:xfrm>
              <a:off x="6856643" y="1505670"/>
              <a:ext cx="714923" cy="648072"/>
              <a:chOff x="6702373" y="1129080"/>
              <a:chExt cx="995601" cy="694918"/>
            </a:xfrm>
          </p:grpSpPr>
          <p:sp>
            <p:nvSpPr>
              <p:cNvPr id="152" name="AutoShape 88"/>
              <p:cNvSpPr>
                <a:spLocks noChangeArrowheads="1"/>
              </p:cNvSpPr>
              <p:nvPr/>
            </p:nvSpPr>
            <p:spPr bwMode="auto">
              <a:xfrm>
                <a:off x="6825208" y="1259352"/>
                <a:ext cx="77987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200" dirty="0">
                    <a:solidFill>
                      <a:prstClr val="white"/>
                    </a:solidFill>
                    <a:latin typeface="HGP創英角ｺﾞｼｯｸUB" pitchFamily="50" charset="-128"/>
                    <a:ea typeface="HGP創英角ｺﾞｼｯｸUB" pitchFamily="50" charset="-128"/>
                  </a:rPr>
                  <a:t>横展開</a:t>
                </a:r>
                <a:endParaRPr lang="en-US" altLang="ja-JP" sz="1200" dirty="0" smtClean="0">
                  <a:solidFill>
                    <a:prstClr val="white"/>
                  </a:solidFill>
                  <a:latin typeface="HGP創英角ｺﾞｼｯｸUB" pitchFamily="50" charset="-128"/>
                  <a:ea typeface="HGP創英角ｺﾞｼｯｸUB" pitchFamily="50" charset="-128"/>
                </a:endParaRPr>
              </a:p>
            </p:txBody>
          </p:sp>
          <p:sp>
            <p:nvSpPr>
              <p:cNvPr id="153" name="図形 152"/>
              <p:cNvSpPr/>
              <p:nvPr/>
            </p:nvSpPr>
            <p:spPr>
              <a:xfrm rot="1055659">
                <a:off x="6702373" y="1129080"/>
                <a:ext cx="995601" cy="694918"/>
              </a:xfrm>
              <a:prstGeom prst="swooshArrow">
                <a:avLst>
                  <a:gd name="adj1" fmla="val 53351"/>
                  <a:gd name="adj2" fmla="val 61190"/>
                </a:avLst>
              </a:prstGeom>
              <a:gradFill flip="none" rotWithShape="1">
                <a:gsLst>
                  <a:gs pos="40000">
                    <a:schemeClr val="tx2">
                      <a:lumMod val="20000"/>
                      <a:lumOff val="80000"/>
                    </a:schemeClr>
                  </a:gs>
                  <a:gs pos="0">
                    <a:srgbClr val="CCECFF"/>
                  </a:gs>
                  <a:gs pos="100000">
                    <a:srgbClr val="0066FF"/>
                  </a:gs>
                </a:gsLst>
                <a:path path="circle">
                  <a:fillToRect t="100000" r="100000"/>
                </a:path>
                <a:tileRect l="-100000" b="-100000"/>
              </a:gra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sp>
        </p:grpSp>
        <p:sp>
          <p:nvSpPr>
            <p:cNvPr id="151" name="AutoShape 88"/>
            <p:cNvSpPr>
              <a:spLocks noChangeArrowheads="1"/>
            </p:cNvSpPr>
            <p:nvPr/>
          </p:nvSpPr>
          <p:spPr bwMode="auto">
            <a:xfrm>
              <a:off x="6887671" y="1603922"/>
              <a:ext cx="652865" cy="344714"/>
            </a:xfrm>
            <a:prstGeom prst="roundRect">
              <a:avLst>
                <a:gd name="adj" fmla="val 16667"/>
              </a:avLst>
            </a:prstGeom>
            <a:noFill/>
            <a:ln w="38100">
              <a:noFill/>
            </a:ln>
            <a:extLst/>
          </p:spPr>
          <p:txBody>
            <a:bodyPr wrap="none" anchor="ctr"/>
            <a:lstStyle/>
            <a:p>
              <a:pPr algn="ctr" defTabSz="914400" fontAlgn="base">
                <a:spcBef>
                  <a:spcPct val="0"/>
                </a:spcBef>
                <a:spcAft>
                  <a:spcPct val="0"/>
                </a:spcAft>
              </a:pPr>
              <a:r>
                <a:rPr lang="ja-JP" altLang="en-US" sz="1050" dirty="0">
                  <a:solidFill>
                    <a:prstClr val="white"/>
                  </a:solidFill>
                  <a:latin typeface="HGP創英角ｺﾞｼｯｸUB" pitchFamily="50" charset="-128"/>
                  <a:ea typeface="HGP創英角ｺﾞｼｯｸUB" pitchFamily="50" charset="-128"/>
                </a:rPr>
                <a:t>横展開</a:t>
              </a:r>
              <a:endParaRPr lang="en-US" altLang="ja-JP" sz="1050" dirty="0" smtClean="0">
                <a:solidFill>
                  <a:prstClr val="white"/>
                </a:solidFill>
                <a:latin typeface="HGP創英角ｺﾞｼｯｸUB" pitchFamily="50" charset="-128"/>
                <a:ea typeface="HGP創英角ｺﾞｼｯｸUB" pitchFamily="50" charset="-128"/>
              </a:endParaRPr>
            </a:p>
          </p:txBody>
        </p:sp>
      </p:gr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3706" y="4437112"/>
            <a:ext cx="3265896" cy="2472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68823" y="4547359"/>
            <a:ext cx="3171885" cy="2276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テキスト ボックス 5"/>
          <p:cNvSpPr txBox="1"/>
          <p:nvPr/>
        </p:nvSpPr>
        <p:spPr>
          <a:xfrm>
            <a:off x="128464" y="3754792"/>
            <a:ext cx="2016223" cy="307777"/>
          </a:xfrm>
          <a:prstGeom prst="rect">
            <a:avLst/>
          </a:prstGeom>
          <a:noFill/>
        </p:spPr>
        <p:txBody>
          <a:bodyPr wrap="square" rtlCol="0">
            <a:spAutoFit/>
          </a:bodyPr>
          <a:lstStyle/>
          <a:p>
            <a:pPr defTabSz="914400"/>
            <a:r>
              <a:rPr lang="ja-JP" altLang="en-US" sz="1400" b="1" dirty="0" smtClean="0">
                <a:solidFill>
                  <a:prstClr val="black"/>
                </a:solidFill>
              </a:rPr>
              <a:t>平成</a:t>
            </a:r>
            <a:r>
              <a:rPr lang="en-US" altLang="ja-JP" sz="1400" b="1" dirty="0" smtClean="0">
                <a:solidFill>
                  <a:prstClr val="black"/>
                </a:solidFill>
              </a:rPr>
              <a:t>28</a:t>
            </a:r>
            <a:r>
              <a:rPr lang="ja-JP" altLang="en-US" sz="1400" b="1" dirty="0" smtClean="0">
                <a:solidFill>
                  <a:prstClr val="black"/>
                </a:solidFill>
              </a:rPr>
              <a:t>年度横展開事例</a:t>
            </a:r>
            <a:endParaRPr lang="ja-JP" altLang="en-US" sz="1400" b="1" dirty="0">
              <a:solidFill>
                <a:prstClr val="black"/>
              </a:solidFill>
            </a:endParaRPr>
          </a:p>
        </p:txBody>
      </p:sp>
      <p:sp>
        <p:nvSpPr>
          <p:cNvPr id="7" name="テキスト ボックス 6"/>
          <p:cNvSpPr txBox="1"/>
          <p:nvPr/>
        </p:nvSpPr>
        <p:spPr>
          <a:xfrm>
            <a:off x="4395476" y="4186313"/>
            <a:ext cx="1512167" cy="261610"/>
          </a:xfrm>
          <a:prstGeom prst="rect">
            <a:avLst/>
          </a:prstGeom>
          <a:noFill/>
        </p:spPr>
        <p:txBody>
          <a:bodyPr wrap="square" rtlCol="0">
            <a:spAutoFit/>
          </a:bodyPr>
          <a:lstStyle/>
          <a:p>
            <a:pPr defTabSz="914400"/>
            <a:r>
              <a:rPr lang="ja-JP" altLang="en-US" sz="1100" u="sng" dirty="0">
                <a:solidFill>
                  <a:prstClr val="black"/>
                </a:solidFill>
              </a:rPr>
              <a:t>秋田県由利本荘市</a:t>
            </a:r>
          </a:p>
        </p:txBody>
      </p:sp>
      <p:sp>
        <p:nvSpPr>
          <p:cNvPr id="265" name="テキスト ボックス 264"/>
          <p:cNvSpPr txBox="1"/>
          <p:nvPr/>
        </p:nvSpPr>
        <p:spPr>
          <a:xfrm>
            <a:off x="7665451" y="4186313"/>
            <a:ext cx="1512167" cy="261610"/>
          </a:xfrm>
          <a:prstGeom prst="rect">
            <a:avLst/>
          </a:prstGeom>
          <a:noFill/>
        </p:spPr>
        <p:txBody>
          <a:bodyPr wrap="square" rtlCol="0">
            <a:spAutoFit/>
          </a:bodyPr>
          <a:lstStyle/>
          <a:p>
            <a:pPr defTabSz="914400"/>
            <a:r>
              <a:rPr lang="ja-JP" altLang="en-US" sz="1100" u="sng" dirty="0" smtClean="0">
                <a:solidFill>
                  <a:prstClr val="black"/>
                </a:solidFill>
              </a:rPr>
              <a:t>島根県海士町</a:t>
            </a:r>
            <a:endParaRPr lang="ja-JP" altLang="en-US" sz="1100" u="sng" dirty="0">
              <a:solidFill>
                <a:prstClr val="black"/>
              </a:solidFill>
            </a:endParaRPr>
          </a:p>
        </p:txBody>
      </p:sp>
      <p:pic>
        <p:nvPicPr>
          <p:cNvPr id="1032"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76" y="4437113"/>
            <a:ext cx="3360747" cy="228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6" name="テキスト ボックス 265"/>
          <p:cNvSpPr txBox="1"/>
          <p:nvPr/>
        </p:nvSpPr>
        <p:spPr>
          <a:xfrm>
            <a:off x="1021377" y="4165865"/>
            <a:ext cx="1512167" cy="261610"/>
          </a:xfrm>
          <a:prstGeom prst="rect">
            <a:avLst/>
          </a:prstGeom>
          <a:noFill/>
        </p:spPr>
        <p:txBody>
          <a:bodyPr wrap="square" rtlCol="0">
            <a:spAutoFit/>
          </a:bodyPr>
          <a:lstStyle/>
          <a:p>
            <a:pPr defTabSz="914400"/>
            <a:r>
              <a:rPr lang="ja-JP" altLang="en-US" sz="1100" u="sng" dirty="0">
                <a:solidFill>
                  <a:prstClr val="black"/>
                </a:solidFill>
              </a:rPr>
              <a:t>高知県南国</a:t>
            </a:r>
            <a:r>
              <a:rPr lang="ja-JP" altLang="en-US" sz="1100" u="sng" dirty="0" smtClean="0">
                <a:solidFill>
                  <a:prstClr val="black"/>
                </a:solidFill>
              </a:rPr>
              <a:t>市</a:t>
            </a:r>
            <a:endParaRPr lang="ja-JP" altLang="en-US" sz="1100" u="sng" dirty="0">
              <a:solidFill>
                <a:prstClr val="black"/>
              </a:solidFill>
            </a:endParaRPr>
          </a:p>
        </p:txBody>
      </p:sp>
      <p:sp>
        <p:nvSpPr>
          <p:cNvPr id="8" name="テキスト ボックス 7"/>
          <p:cNvSpPr txBox="1"/>
          <p:nvPr/>
        </p:nvSpPr>
        <p:spPr>
          <a:xfrm>
            <a:off x="6887671" y="4362693"/>
            <a:ext cx="765122" cy="338554"/>
          </a:xfrm>
          <a:prstGeom prst="rect">
            <a:avLst/>
          </a:prstGeom>
          <a:noFill/>
        </p:spPr>
        <p:txBody>
          <a:bodyPr wrap="square" rtlCol="0">
            <a:spAutoFit/>
          </a:bodyPr>
          <a:lstStyle/>
          <a:p>
            <a:pPr defTabSz="914400"/>
            <a:r>
              <a:rPr lang="ja-JP" altLang="en-US" sz="800" dirty="0" smtClean="0">
                <a:solidFill>
                  <a:prstClr val="black"/>
                </a:solidFill>
              </a:rPr>
              <a:t>隠岐諸島</a:t>
            </a:r>
            <a:endParaRPr lang="en-US" altLang="ja-JP" sz="800" dirty="0" smtClean="0">
              <a:solidFill>
                <a:prstClr val="black"/>
              </a:solidFill>
            </a:endParaRPr>
          </a:p>
          <a:p>
            <a:pPr defTabSz="914400"/>
            <a:r>
              <a:rPr lang="ja-JP" altLang="en-US" sz="800" dirty="0" smtClean="0">
                <a:solidFill>
                  <a:prstClr val="black"/>
                </a:solidFill>
              </a:rPr>
              <a:t>   中ノ島</a:t>
            </a:r>
            <a:endParaRPr lang="ja-JP" altLang="en-US" sz="800" dirty="0">
              <a:solidFill>
                <a:prstClr val="black"/>
              </a:solidFill>
            </a:endParaRPr>
          </a:p>
        </p:txBody>
      </p:sp>
      <p:sp>
        <p:nvSpPr>
          <p:cNvPr id="36" name="円/楕円 35"/>
          <p:cNvSpPr/>
          <p:nvPr/>
        </p:nvSpPr>
        <p:spPr>
          <a:xfrm>
            <a:off x="927903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42</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570528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906000" cy="476914"/>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4040188" algn="l"/>
              </a:tabLst>
            </a:pPr>
            <a:r>
              <a:rPr lang="en-US" altLang="ja-JP" dirty="0">
                <a:cs typeface="+mn-cs"/>
              </a:rPr>
              <a:t>【</a:t>
            </a:r>
            <a:r>
              <a:rPr lang="ja-JP" altLang="en-US" dirty="0">
                <a:cs typeface="+mn-cs"/>
              </a:rPr>
              <a:t>参考</a:t>
            </a:r>
            <a:r>
              <a:rPr lang="en-US" altLang="ja-JP" dirty="0">
                <a:cs typeface="+mn-cs"/>
              </a:rPr>
              <a:t>】</a:t>
            </a:r>
            <a:r>
              <a:rPr lang="ja-JP" altLang="en-US" dirty="0">
                <a:cs typeface="+mn-cs"/>
              </a:rPr>
              <a:t>地方創生に資する「地域情報化大賞」について</a:t>
            </a:r>
          </a:p>
        </p:txBody>
      </p:sp>
      <p:sp>
        <p:nvSpPr>
          <p:cNvPr id="4" name="角丸四角形 3"/>
          <p:cNvSpPr/>
          <p:nvPr/>
        </p:nvSpPr>
        <p:spPr>
          <a:xfrm>
            <a:off x="200472" y="620688"/>
            <a:ext cx="9505056" cy="1080120"/>
          </a:xfrm>
          <a:prstGeom prst="roundRect">
            <a:avLst/>
          </a:prstGeom>
          <a:effectLst/>
        </p:spPr>
        <p:style>
          <a:lnRef idx="2">
            <a:schemeClr val="accent6"/>
          </a:lnRef>
          <a:fillRef idx="1">
            <a:schemeClr val="lt1"/>
          </a:fillRef>
          <a:effectRef idx="0">
            <a:schemeClr val="accent6"/>
          </a:effectRef>
          <a:fontRef idx="minor">
            <a:schemeClr val="dk1"/>
          </a:fontRef>
        </p:style>
        <p:txBody>
          <a:bodyPr rtlCol="0" anchor="ctr"/>
          <a:lstStyle/>
          <a:p>
            <a:pPr defTabSz="914400"/>
            <a:r>
              <a:rPr lang="ja-JP" altLang="en-US" sz="1400" dirty="0">
                <a:solidFill>
                  <a:prstClr val="black"/>
                </a:solidFill>
                <a:latin typeface="ＭＳ Ｐゴシック"/>
              </a:rPr>
              <a:t>　地方が抱える様々な課題（人口減少、少子高齢化、地域経済の衰退、医師不足、災害対応等）を解決するため、それぞれの地域においてＩＣＴを活用した様々な取組がなされている。</a:t>
            </a:r>
          </a:p>
          <a:p>
            <a:pPr defTabSz="914400"/>
            <a:r>
              <a:rPr lang="ja-JP" altLang="en-US" sz="1400" dirty="0">
                <a:solidFill>
                  <a:prstClr val="black"/>
                </a:solidFill>
                <a:latin typeface="ＭＳ Ｐゴシック"/>
              </a:rPr>
              <a:t>　そこで、地方創生に</a:t>
            </a:r>
            <a:r>
              <a:rPr lang="ja-JP" altLang="en-US" sz="1400" dirty="0" smtClean="0">
                <a:solidFill>
                  <a:prstClr val="black"/>
                </a:solidFill>
                <a:latin typeface="ＭＳ Ｐゴシック"/>
              </a:rPr>
              <a:t>資する</a:t>
            </a:r>
            <a:r>
              <a:rPr lang="ja-JP" altLang="en-US" sz="1400" dirty="0">
                <a:solidFill>
                  <a:prstClr val="black"/>
                </a:solidFill>
                <a:latin typeface="ＭＳ Ｐゴシック"/>
              </a:rPr>
              <a:t>ＩＣＴ</a:t>
            </a:r>
            <a:r>
              <a:rPr lang="ja-JP" altLang="en-US" sz="1400" dirty="0" smtClean="0">
                <a:solidFill>
                  <a:prstClr val="black"/>
                </a:solidFill>
                <a:latin typeface="ＭＳ Ｐゴシック"/>
              </a:rPr>
              <a:t>利</a:t>
            </a:r>
            <a:r>
              <a:rPr lang="ja-JP" altLang="en-US" sz="1400" dirty="0">
                <a:solidFill>
                  <a:prstClr val="black"/>
                </a:solidFill>
                <a:latin typeface="ＭＳ Ｐゴシック"/>
              </a:rPr>
              <a:t>活用の優良モデルを全国に普及展開していくことを目的として</a:t>
            </a:r>
            <a:r>
              <a:rPr lang="ja-JP" altLang="en-US" sz="1400" dirty="0" smtClean="0">
                <a:solidFill>
                  <a:prstClr val="black"/>
                </a:solidFill>
                <a:latin typeface="ＭＳ Ｐゴシック"/>
              </a:rPr>
              <a:t>、２０１４年度より先進的な</a:t>
            </a:r>
            <a:r>
              <a:rPr lang="ja-JP" altLang="en-US" sz="1400" dirty="0">
                <a:solidFill>
                  <a:prstClr val="black"/>
                </a:solidFill>
                <a:latin typeface="ＭＳ Ｐゴシック"/>
              </a:rPr>
              <a:t>地域情報化事例を広く募集して「地域情報化大賞」として表彰することにより、ノウハウ等の情報共有を促す</a:t>
            </a:r>
            <a:r>
              <a:rPr lang="ja-JP" altLang="en-US" sz="1400" dirty="0" smtClean="0">
                <a:solidFill>
                  <a:prstClr val="black"/>
                </a:solidFill>
                <a:latin typeface="ＭＳ Ｐゴシック"/>
              </a:rPr>
              <a:t>。</a:t>
            </a:r>
            <a:endParaRPr lang="en-US" altLang="ja-JP" sz="1400" dirty="0" smtClean="0">
              <a:solidFill>
                <a:prstClr val="black"/>
              </a:solidFill>
              <a:latin typeface="ＭＳ Ｐゴシック"/>
            </a:endParaRPr>
          </a:p>
        </p:txBody>
      </p:sp>
      <p:sp>
        <p:nvSpPr>
          <p:cNvPr id="5" name="角丸四角形 4"/>
          <p:cNvSpPr/>
          <p:nvPr/>
        </p:nvSpPr>
        <p:spPr>
          <a:xfrm>
            <a:off x="272480" y="1844824"/>
            <a:ext cx="2016224" cy="288000"/>
          </a:xfrm>
          <a:prstGeom prst="roundRect">
            <a:avLst/>
          </a:prstGeom>
          <a:effectLst/>
          <a:scene3d>
            <a:camera prst="orthographicFront"/>
            <a:lightRig rig="threePt" dir="t"/>
          </a:scene3d>
          <a:sp3d>
            <a:bevelT prst="relaxedInset"/>
          </a:sp3d>
        </p:spPr>
        <p:style>
          <a:lnRef idx="1">
            <a:schemeClr val="accent5"/>
          </a:lnRef>
          <a:fillRef idx="2">
            <a:schemeClr val="accent5"/>
          </a:fillRef>
          <a:effectRef idx="1">
            <a:schemeClr val="accent5"/>
          </a:effectRef>
          <a:fontRef idx="minor">
            <a:schemeClr val="dk1"/>
          </a:fontRef>
        </p:style>
        <p:txBody>
          <a:bodyPr rtlCol="0" anchor="ctr"/>
          <a:lstStyle/>
          <a:p>
            <a:pPr algn="ctr" defTabSz="914400"/>
            <a:r>
              <a:rPr lang="ja-JP" altLang="en-US" sz="1400" dirty="0" smtClean="0">
                <a:solidFill>
                  <a:prstClr val="black"/>
                </a:solidFill>
                <a:latin typeface="HG丸ｺﾞｼｯｸM-PRO" panose="020F0600000000000000" pitchFamily="50" charset="-128"/>
                <a:ea typeface="HG丸ｺﾞｼｯｸM-PRO" panose="020F0600000000000000" pitchFamily="50" charset="-128"/>
              </a:rPr>
              <a:t>募集対象</a:t>
            </a:r>
            <a:endParaRPr lang="ja-JP" altLang="en-US" sz="1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441548" y="2125765"/>
            <a:ext cx="9217024" cy="954107"/>
          </a:xfrm>
          <a:prstGeom prst="rect">
            <a:avLst/>
          </a:prstGeom>
          <a:noFill/>
        </p:spPr>
        <p:txBody>
          <a:bodyPr wrap="square" rtlCol="0">
            <a:spAutoFit/>
          </a:bodyPr>
          <a:lstStyle/>
          <a:p>
            <a:pPr defTabSz="914400"/>
            <a:r>
              <a:rPr lang="ja-JP" altLang="en-US" sz="1400" dirty="0" smtClean="0">
                <a:solidFill>
                  <a:prstClr val="black"/>
                </a:solidFill>
                <a:latin typeface="ＭＳ Ｐゴシック"/>
              </a:rPr>
              <a:t>　</a:t>
            </a:r>
            <a:r>
              <a:rPr lang="ja-JP" altLang="ja-JP" sz="1400" dirty="0" smtClean="0">
                <a:solidFill>
                  <a:prstClr val="black"/>
                </a:solidFill>
                <a:latin typeface="ＭＳ Ｐゴシック"/>
              </a:rPr>
              <a:t>自治体</a:t>
            </a:r>
            <a:r>
              <a:rPr lang="ja-JP" altLang="en-US" sz="1400" dirty="0" smtClean="0">
                <a:solidFill>
                  <a:prstClr val="black"/>
                </a:solidFill>
                <a:latin typeface="ＭＳ Ｐゴシック"/>
              </a:rPr>
              <a:t>、</a:t>
            </a:r>
            <a:r>
              <a:rPr lang="en-US" altLang="ja-JP" sz="1400" dirty="0" smtClean="0">
                <a:solidFill>
                  <a:prstClr val="black"/>
                </a:solidFill>
                <a:latin typeface="ＭＳ Ｐゴシック"/>
              </a:rPr>
              <a:t>NPO</a:t>
            </a:r>
            <a:r>
              <a:rPr lang="ja-JP" altLang="ja-JP" sz="1400" dirty="0" err="1">
                <a:solidFill>
                  <a:prstClr val="black"/>
                </a:solidFill>
                <a:latin typeface="ＭＳ Ｐゴシック"/>
              </a:rPr>
              <a:t>、</a:t>
            </a:r>
            <a:r>
              <a:rPr lang="ja-JP" altLang="ja-JP" sz="1400" dirty="0">
                <a:solidFill>
                  <a:prstClr val="black"/>
                </a:solidFill>
                <a:latin typeface="ＭＳ Ｐゴシック"/>
              </a:rPr>
              <a:t>地域団体、民間企業等が、地域の自律的な創意・工夫に基づいて、</a:t>
            </a:r>
            <a:r>
              <a:rPr lang="en-US" altLang="ja-JP" sz="1400" dirty="0">
                <a:solidFill>
                  <a:prstClr val="black"/>
                </a:solidFill>
                <a:latin typeface="ＭＳ Ｐゴシック"/>
              </a:rPr>
              <a:t>ICT</a:t>
            </a:r>
            <a:r>
              <a:rPr lang="ja-JP" altLang="ja-JP" sz="1400" dirty="0" err="1">
                <a:solidFill>
                  <a:prstClr val="black"/>
                </a:solidFill>
                <a:latin typeface="ＭＳ Ｐゴシック"/>
              </a:rPr>
              <a:t>を利</a:t>
            </a:r>
            <a:r>
              <a:rPr lang="ja-JP" altLang="ja-JP" sz="1400" dirty="0">
                <a:solidFill>
                  <a:prstClr val="black"/>
                </a:solidFill>
                <a:latin typeface="ＭＳ Ｐゴシック"/>
              </a:rPr>
              <a:t>活用し、地域課題の解決に取り組んでいる先進的な事例</a:t>
            </a:r>
            <a:endParaRPr lang="en-US" altLang="ja-JP" sz="1400" dirty="0">
              <a:solidFill>
                <a:prstClr val="black"/>
              </a:solidFill>
              <a:latin typeface="ＭＳ Ｐゴシック"/>
            </a:endParaRPr>
          </a:p>
          <a:p>
            <a:pPr marL="271463" indent="-271463" defTabSz="914400"/>
            <a:r>
              <a:rPr lang="ja-JP" altLang="en-US" sz="1400" dirty="0">
                <a:solidFill>
                  <a:prstClr val="black"/>
                </a:solidFill>
                <a:latin typeface="ＭＳ Ｐゴシック"/>
              </a:rPr>
              <a:t>（例）移住促進、育児支援、</a:t>
            </a:r>
            <a:r>
              <a:rPr lang="ja-JP" altLang="en-US" sz="1400" dirty="0" smtClean="0">
                <a:solidFill>
                  <a:prstClr val="black"/>
                </a:solidFill>
                <a:latin typeface="ＭＳ Ｐゴシック"/>
              </a:rPr>
              <a:t>シニア人材</a:t>
            </a:r>
            <a:r>
              <a:rPr lang="ja-JP" altLang="en-US" sz="1400" dirty="0">
                <a:solidFill>
                  <a:prstClr val="black"/>
                </a:solidFill>
                <a:latin typeface="ＭＳ Ｐゴシック"/>
              </a:rPr>
              <a:t>活用、災害対応、医療サポート、教育の情報化、行政効率化、観光</a:t>
            </a:r>
            <a:r>
              <a:rPr lang="ja-JP" altLang="en-US" sz="1400" dirty="0" smtClean="0">
                <a:solidFill>
                  <a:prstClr val="black"/>
                </a:solidFill>
                <a:latin typeface="ＭＳ Ｐゴシック"/>
              </a:rPr>
              <a:t>振興、地場</a:t>
            </a:r>
            <a:r>
              <a:rPr lang="ja-JP" altLang="en-US" sz="1400" dirty="0">
                <a:solidFill>
                  <a:prstClr val="black"/>
                </a:solidFill>
                <a:latin typeface="ＭＳ Ｐゴシック"/>
              </a:rPr>
              <a:t>産業活性化</a:t>
            </a:r>
            <a:r>
              <a:rPr lang="ja-JP" altLang="en-US" sz="1400" dirty="0" smtClean="0">
                <a:solidFill>
                  <a:prstClr val="black"/>
                </a:solidFill>
                <a:latin typeface="ＭＳ Ｐゴシック"/>
              </a:rPr>
              <a:t>、農林水産業の効率化、雇用</a:t>
            </a:r>
            <a:r>
              <a:rPr lang="ja-JP" altLang="en-US" sz="1400" dirty="0">
                <a:solidFill>
                  <a:prstClr val="black"/>
                </a:solidFill>
                <a:latin typeface="ＭＳ Ｐゴシック"/>
              </a:rPr>
              <a:t>創出　</a:t>
            </a:r>
            <a:r>
              <a:rPr lang="ja-JP" altLang="en-US" sz="1400" dirty="0" smtClean="0">
                <a:solidFill>
                  <a:prstClr val="black"/>
                </a:solidFill>
                <a:latin typeface="ＭＳ Ｐゴシック"/>
              </a:rPr>
              <a:t>等</a:t>
            </a:r>
            <a:endParaRPr lang="ja-JP" altLang="en-US" sz="1400" dirty="0">
              <a:solidFill>
                <a:prstClr val="black"/>
              </a:solidFill>
              <a:latin typeface="ＭＳ Ｐゴシック"/>
            </a:endParaRPr>
          </a:p>
        </p:txBody>
      </p:sp>
      <p:grpSp>
        <p:nvGrpSpPr>
          <p:cNvPr id="10" name="グループ化 9"/>
          <p:cNvGrpSpPr/>
          <p:nvPr/>
        </p:nvGrpSpPr>
        <p:grpSpPr>
          <a:xfrm>
            <a:off x="177488" y="3429036"/>
            <a:ext cx="4593968" cy="3115596"/>
            <a:chOff x="4679512" y="3246779"/>
            <a:chExt cx="4593968" cy="3115596"/>
          </a:xfrm>
        </p:grpSpPr>
        <p:sp>
          <p:nvSpPr>
            <p:cNvPr id="3" name="Oval 3"/>
            <p:cNvSpPr>
              <a:spLocks noChangeArrowheads="1"/>
            </p:cNvSpPr>
            <p:nvPr/>
          </p:nvSpPr>
          <p:spPr bwMode="auto">
            <a:xfrm>
              <a:off x="6222347" y="3648254"/>
              <a:ext cx="1470363" cy="1487230"/>
            </a:xfrm>
            <a:prstGeom prst="ellipse">
              <a:avLst/>
            </a:prstGeom>
            <a:gradFill rotWithShape="1">
              <a:gsLst>
                <a:gs pos="0">
                  <a:srgbClr val="FFFAE5"/>
                </a:gs>
                <a:gs pos="100000">
                  <a:srgbClr val="FFCC00"/>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lIns="85954" tIns="42977" rIns="85954" bIns="42977" anchor="ctr"/>
            <a:lstStyle>
              <a:lvl1pPr eaLnBrk="0" hangingPunct="0">
                <a:spcBef>
                  <a:spcPct val="20000"/>
                </a:spcBef>
                <a:buChar char="•"/>
                <a:defRPr kumimoji="1" sz="3200">
                  <a:solidFill>
                    <a:schemeClr val="tx1"/>
                  </a:solidFill>
                  <a:latin typeface="Arial" charset="0"/>
                  <a:ea typeface="ＭＳ Ｐゴシック" charset="-128"/>
                </a:defRPr>
              </a:lvl1pPr>
              <a:lvl2pPr marL="742950" indent="-285750" eaLnBrk="0" hangingPunct="0">
                <a:spcBef>
                  <a:spcPct val="20000"/>
                </a:spcBef>
                <a:buChar char="–"/>
                <a:defRPr kumimoji="1" sz="2800">
                  <a:solidFill>
                    <a:schemeClr val="tx1"/>
                  </a:solidFill>
                  <a:latin typeface="Arial" charset="0"/>
                  <a:ea typeface="ＭＳ Ｐゴシック" charset="-128"/>
                </a:defRPr>
              </a:lvl2pPr>
              <a:lvl3pPr marL="1143000" indent="-228600" eaLnBrk="0" hangingPunct="0">
                <a:spcBef>
                  <a:spcPct val="20000"/>
                </a:spcBef>
                <a:buChar char="•"/>
                <a:defRPr kumimoji="1" sz="2400">
                  <a:solidFill>
                    <a:schemeClr val="tx1"/>
                  </a:solidFill>
                  <a:latin typeface="Arial" charset="0"/>
                  <a:ea typeface="ＭＳ Ｐゴシック" charset="-128"/>
                </a:defRPr>
              </a:lvl3pPr>
              <a:lvl4pPr marL="1600200" indent="-228600" eaLnBrk="0" hangingPunct="0">
                <a:spcBef>
                  <a:spcPct val="20000"/>
                </a:spcBef>
                <a:buChar char="–"/>
                <a:defRPr kumimoji="1" sz="2000">
                  <a:solidFill>
                    <a:schemeClr val="tx1"/>
                  </a:solidFill>
                  <a:latin typeface="Arial" charset="0"/>
                  <a:ea typeface="ＭＳ Ｐゴシック" charset="-128"/>
                </a:defRPr>
              </a:lvl4pPr>
              <a:lvl5pPr marL="2057400" indent="-228600" eaLnBrk="0" hangingPunct="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defTabSz="914400" eaLnBrk="1" hangingPunct="1">
                <a:spcBef>
                  <a:spcPct val="0"/>
                </a:spcBef>
                <a:buFontTx/>
                <a:buNone/>
              </a:pPr>
              <a:endParaRPr lang="ja-JP" altLang="ja-JP" sz="1800">
                <a:solidFill>
                  <a:prstClr val="black"/>
                </a:solidFill>
                <a:latin typeface="ＭＳ Ｐゴシック" panose="020B0600070205080204" pitchFamily="50" charset="-128"/>
                <a:ea typeface="ＭＳ Ｐゴシック" panose="020B0600070205080204" pitchFamily="50" charset="-128"/>
              </a:endParaRPr>
            </a:p>
          </p:txBody>
        </p:sp>
        <p:sp>
          <p:nvSpPr>
            <p:cNvPr id="13" name="テキスト ボックス 12"/>
            <p:cNvSpPr txBox="1"/>
            <p:nvPr/>
          </p:nvSpPr>
          <p:spPr>
            <a:xfrm>
              <a:off x="4679512" y="3496053"/>
              <a:ext cx="369332" cy="2617063"/>
            </a:xfrm>
            <a:prstGeom prst="rect">
              <a:avLst/>
            </a:prstGeom>
          </p:spPr>
          <p:style>
            <a:lnRef idx="2">
              <a:schemeClr val="accent6"/>
            </a:lnRef>
            <a:fillRef idx="1">
              <a:schemeClr val="lt1"/>
            </a:fillRef>
            <a:effectRef idx="0">
              <a:schemeClr val="accent6"/>
            </a:effectRef>
            <a:fontRef idx="minor">
              <a:schemeClr val="dk1"/>
            </a:fontRef>
          </p:style>
          <p:txBody>
            <a:bodyPr vert="eaVert" wrap="none" rtlCol="0">
              <a:spAutoFit/>
            </a:bodyPr>
            <a:lstStyle/>
            <a:p>
              <a:pPr defTabSz="914400"/>
              <a:r>
                <a:rPr lang="ja-JP" altLang="en-US" sz="1200" dirty="0" smtClean="0">
                  <a:solidFill>
                    <a:prstClr val="black"/>
                  </a:solidFill>
                </a:rPr>
                <a:t>自治体、ＮＰＯ、地域団体、民間企業等</a:t>
              </a:r>
              <a:endParaRPr lang="ja-JP" altLang="en-US" sz="1200" dirty="0">
                <a:solidFill>
                  <a:prstClr val="black"/>
                </a:solidFill>
              </a:endParaRPr>
            </a:p>
          </p:txBody>
        </p:sp>
        <p:pic>
          <p:nvPicPr>
            <p:cNvPr id="14" name="Picture 7"/>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695717" y="3698642"/>
              <a:ext cx="523645" cy="656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右矢印 14"/>
            <p:cNvSpPr/>
            <p:nvPr/>
          </p:nvSpPr>
          <p:spPr>
            <a:xfrm>
              <a:off x="5192856" y="4503971"/>
              <a:ext cx="504056" cy="601265"/>
            </a:xfrm>
            <a:prstGeom prst="rightArrow">
              <a:avLst/>
            </a:prstGeom>
            <a:effectLst/>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r" defTabSz="914400"/>
              <a:r>
                <a:rPr lang="ja-JP" altLang="en-US" sz="1200" dirty="0" smtClean="0">
                  <a:solidFill>
                    <a:prstClr val="black"/>
                  </a:solidFill>
                </a:rPr>
                <a:t>応募</a:t>
              </a:r>
              <a:endParaRPr lang="ja-JP" altLang="en-US" sz="1200" dirty="0">
                <a:solidFill>
                  <a:prstClr val="black"/>
                </a:solidFill>
              </a:endParaRPr>
            </a:p>
          </p:txBody>
        </p:sp>
        <p:sp>
          <p:nvSpPr>
            <p:cNvPr id="16" name="右矢印 15"/>
            <p:cNvSpPr/>
            <p:nvPr/>
          </p:nvSpPr>
          <p:spPr>
            <a:xfrm>
              <a:off x="8217193" y="4503971"/>
              <a:ext cx="504056" cy="601265"/>
            </a:xfrm>
            <a:prstGeom prst="rightArrow">
              <a:avLst/>
            </a:prstGeom>
            <a:effectLst/>
          </p:spPr>
          <p:style>
            <a:lnRef idx="1">
              <a:schemeClr val="accent3"/>
            </a:lnRef>
            <a:fillRef idx="2">
              <a:schemeClr val="accent3"/>
            </a:fillRef>
            <a:effectRef idx="1">
              <a:schemeClr val="accent3"/>
            </a:effectRef>
            <a:fontRef idx="minor">
              <a:schemeClr val="dk1"/>
            </a:fontRef>
          </p:style>
          <p:txBody>
            <a:bodyPr lIns="0" tIns="0" rIns="0" bIns="0" rtlCol="0" anchor="ctr"/>
            <a:lstStyle/>
            <a:p>
              <a:pPr algn="r" defTabSz="914400"/>
              <a:r>
                <a:rPr lang="ja-JP" altLang="en-US" sz="1200" dirty="0">
                  <a:solidFill>
                    <a:prstClr val="black"/>
                  </a:solidFill>
                </a:rPr>
                <a:t>選出</a:t>
              </a:r>
            </a:p>
          </p:txBody>
        </p:sp>
        <p:sp>
          <p:nvSpPr>
            <p:cNvPr id="17" name="テキスト ボックス 16"/>
            <p:cNvSpPr txBox="1"/>
            <p:nvPr/>
          </p:nvSpPr>
          <p:spPr>
            <a:xfrm>
              <a:off x="5769394" y="4616056"/>
              <a:ext cx="2376264" cy="430887"/>
            </a:xfrm>
            <a:prstGeom prst="rect">
              <a:avLst/>
            </a:prstGeom>
            <a:noFill/>
          </p:spPr>
          <p:txBody>
            <a:bodyPr wrap="square" rtlCol="0">
              <a:spAutoFit/>
            </a:bodyPr>
            <a:lstStyle/>
            <a:p>
              <a:pPr marL="87313" indent="-87313" defTabSz="914400"/>
              <a:r>
                <a:rPr lang="ja-JP" altLang="en-US" sz="1100" dirty="0" smtClean="0">
                  <a:solidFill>
                    <a:prstClr val="black"/>
                  </a:solidFill>
                </a:rPr>
                <a:t>・</a:t>
              </a:r>
              <a:r>
                <a:rPr lang="ja-JP" altLang="en-US" sz="1100" dirty="0">
                  <a:solidFill>
                    <a:prstClr val="black"/>
                  </a:solidFill>
                </a:rPr>
                <a:t>有識者から構成される</a:t>
              </a:r>
              <a:r>
                <a:rPr lang="ja-JP" altLang="en-US" sz="1100" dirty="0" smtClean="0">
                  <a:solidFill>
                    <a:prstClr val="black"/>
                  </a:solidFill>
                </a:rPr>
                <a:t>審査会</a:t>
              </a:r>
              <a:r>
                <a:rPr lang="ja-JP" altLang="en-US" sz="1100" dirty="0">
                  <a:solidFill>
                    <a:prstClr val="black"/>
                  </a:solidFill>
                </a:rPr>
                <a:t>による</a:t>
              </a:r>
              <a:r>
                <a:rPr lang="ja-JP" altLang="en-US" sz="1100" dirty="0" smtClean="0">
                  <a:solidFill>
                    <a:prstClr val="black"/>
                  </a:solidFill>
                </a:rPr>
                <a:t>審査</a:t>
              </a:r>
              <a:endParaRPr lang="ja-JP" altLang="en-US" sz="1100" dirty="0">
                <a:solidFill>
                  <a:prstClr val="black"/>
                </a:solidFill>
              </a:endParaRPr>
            </a:p>
          </p:txBody>
        </p:sp>
        <p:sp>
          <p:nvSpPr>
            <p:cNvPr id="18" name="テキスト ボックス 17"/>
            <p:cNvSpPr txBox="1"/>
            <p:nvPr/>
          </p:nvSpPr>
          <p:spPr>
            <a:xfrm>
              <a:off x="5718687" y="5205733"/>
              <a:ext cx="2477683" cy="646331"/>
            </a:xfrm>
            <a:prstGeom prst="rect">
              <a:avLst/>
            </a:prstGeom>
            <a:noFill/>
            <a:ln w="19050">
              <a:solidFill>
                <a:srgbClr val="0070C0"/>
              </a:solidFill>
            </a:ln>
          </p:spPr>
          <p:txBody>
            <a:bodyPr wrap="square" rtlCol="0">
              <a:spAutoFit/>
            </a:bodyPr>
            <a:lstStyle/>
            <a:p>
              <a:pPr defTabSz="914400"/>
              <a:r>
                <a:rPr lang="ja-JP" altLang="en-US" sz="1200" dirty="0">
                  <a:solidFill>
                    <a:prstClr val="black"/>
                  </a:solidFill>
                  <a:latin typeface="ＭＳ Ｐゴシック"/>
                </a:rPr>
                <a:t>独創性・先進性、継続性、横展開、</a:t>
              </a:r>
              <a:r>
                <a:rPr lang="en-US" altLang="ja-JP" sz="1200" dirty="0">
                  <a:solidFill>
                    <a:prstClr val="black"/>
                  </a:solidFill>
                  <a:latin typeface="ＭＳ Ｐゴシック"/>
                </a:rPr>
                <a:t>ICT</a:t>
              </a:r>
              <a:r>
                <a:rPr lang="ja-JP" altLang="en-US" sz="1200" dirty="0">
                  <a:solidFill>
                    <a:prstClr val="black"/>
                  </a:solidFill>
                  <a:latin typeface="ＭＳ Ｐゴシック"/>
                </a:rPr>
                <a:t>利活用、</a:t>
              </a:r>
              <a:r>
                <a:rPr lang="ja-JP" altLang="en-US" sz="1200" dirty="0" smtClean="0">
                  <a:solidFill>
                    <a:prstClr val="black"/>
                  </a:solidFill>
                  <a:latin typeface="ＭＳ Ｐゴシック"/>
                </a:rPr>
                <a:t>住民等との連携・協力、</a:t>
              </a:r>
              <a:r>
                <a:rPr lang="ja-JP" altLang="en-US" sz="1200" dirty="0">
                  <a:solidFill>
                    <a:prstClr val="black"/>
                  </a:solidFill>
                  <a:latin typeface="ＭＳ Ｐゴシック"/>
                </a:rPr>
                <a:t>波及効果等を踏まえ</a:t>
              </a:r>
              <a:r>
                <a:rPr lang="ja-JP" altLang="en-US" sz="1200" dirty="0" smtClean="0">
                  <a:solidFill>
                    <a:prstClr val="black"/>
                  </a:solidFill>
                  <a:latin typeface="ＭＳ Ｐゴシック"/>
                </a:rPr>
                <a:t>審査</a:t>
              </a:r>
              <a:endParaRPr lang="ja-JP" altLang="en-US" sz="1200" dirty="0">
                <a:solidFill>
                  <a:prstClr val="black"/>
                </a:solidFill>
                <a:latin typeface="ＭＳ Ｐゴシック"/>
              </a:endParaRPr>
            </a:p>
          </p:txBody>
        </p:sp>
        <p:sp>
          <p:nvSpPr>
            <p:cNvPr id="19" name="テキスト ボックス 18"/>
            <p:cNvSpPr txBox="1"/>
            <p:nvPr/>
          </p:nvSpPr>
          <p:spPr>
            <a:xfrm>
              <a:off x="8904148" y="3246779"/>
              <a:ext cx="369332" cy="3115596"/>
            </a:xfrm>
            <a:prstGeom prst="rect">
              <a:avLst/>
            </a:prstGeom>
          </p:spPr>
          <p:style>
            <a:lnRef idx="2">
              <a:schemeClr val="accent2"/>
            </a:lnRef>
            <a:fillRef idx="1">
              <a:schemeClr val="lt1"/>
            </a:fillRef>
            <a:effectRef idx="0">
              <a:schemeClr val="accent2"/>
            </a:effectRef>
            <a:fontRef idx="minor">
              <a:schemeClr val="dk1"/>
            </a:fontRef>
          </p:style>
          <p:txBody>
            <a:bodyPr vert="eaVert" wrap="none" rtlCol="0">
              <a:spAutoFit/>
            </a:bodyPr>
            <a:lstStyle/>
            <a:p>
              <a:pPr defTabSz="914400"/>
              <a:r>
                <a:rPr lang="ja-JP" altLang="en-US" sz="1200" dirty="0">
                  <a:solidFill>
                    <a:prstClr val="black"/>
                  </a:solidFill>
                </a:rPr>
                <a:t>優良事例を表彰し</a:t>
              </a:r>
              <a:r>
                <a:rPr lang="ja-JP" altLang="en-US" sz="1200" dirty="0" smtClean="0">
                  <a:solidFill>
                    <a:prstClr val="black"/>
                  </a:solidFill>
                </a:rPr>
                <a:t>、全国</a:t>
              </a:r>
              <a:r>
                <a:rPr lang="ja-JP" altLang="en-US" sz="1200" dirty="0">
                  <a:solidFill>
                    <a:prstClr val="black"/>
                  </a:solidFill>
                </a:rPr>
                <a:t>への普及・展開を促進</a:t>
              </a:r>
            </a:p>
          </p:txBody>
        </p:sp>
      </p:grpSp>
      <p:sp>
        <p:nvSpPr>
          <p:cNvPr id="7" name="テキスト ボックス 6"/>
          <p:cNvSpPr txBox="1"/>
          <p:nvPr/>
        </p:nvSpPr>
        <p:spPr>
          <a:xfrm>
            <a:off x="1205425" y="3066913"/>
            <a:ext cx="3407171" cy="338554"/>
          </a:xfrm>
          <a:prstGeom prst="rect">
            <a:avLst/>
          </a:prstGeom>
          <a:noFill/>
        </p:spPr>
        <p:txBody>
          <a:bodyPr wrap="square" rtlCol="0">
            <a:spAutoFit/>
          </a:bodyPr>
          <a:lstStyle/>
          <a:p>
            <a:pPr defTabSz="914400"/>
            <a:r>
              <a:rPr lang="ja-JP" altLang="en-US" sz="1600" u="sng" dirty="0" smtClean="0">
                <a:solidFill>
                  <a:prstClr val="black"/>
                </a:solidFill>
              </a:rPr>
              <a:t>地域情報化大賞選考過程</a:t>
            </a:r>
            <a:endParaRPr lang="ja-JP" altLang="en-US" sz="1600" u="sng" dirty="0">
              <a:solidFill>
                <a:prstClr val="black"/>
              </a:solidFill>
            </a:endParaRPr>
          </a:p>
        </p:txBody>
      </p:sp>
      <p:sp>
        <p:nvSpPr>
          <p:cNvPr id="20" name="テキスト ボックス 19"/>
          <p:cNvSpPr txBox="1"/>
          <p:nvPr/>
        </p:nvSpPr>
        <p:spPr>
          <a:xfrm>
            <a:off x="5961112" y="3079872"/>
            <a:ext cx="3407171" cy="338554"/>
          </a:xfrm>
          <a:prstGeom prst="rect">
            <a:avLst/>
          </a:prstGeom>
          <a:noFill/>
        </p:spPr>
        <p:txBody>
          <a:bodyPr wrap="square" rtlCol="0">
            <a:spAutoFit/>
          </a:bodyPr>
          <a:lstStyle/>
          <a:p>
            <a:pPr defTabSz="914400"/>
            <a:r>
              <a:rPr lang="ja-JP" altLang="en-US" sz="1600" u="sng" dirty="0" smtClean="0">
                <a:solidFill>
                  <a:prstClr val="black"/>
                </a:solidFill>
              </a:rPr>
              <a:t>地域情報化大賞（</a:t>
            </a:r>
            <a:r>
              <a:rPr lang="en-US" altLang="ja-JP" sz="1600" u="sng" dirty="0" smtClean="0">
                <a:solidFill>
                  <a:prstClr val="black"/>
                </a:solidFill>
              </a:rPr>
              <a:t>2015</a:t>
            </a:r>
            <a:r>
              <a:rPr lang="ja-JP" altLang="en-US" sz="1600" u="sng" dirty="0" smtClean="0">
                <a:solidFill>
                  <a:prstClr val="black"/>
                </a:solidFill>
              </a:rPr>
              <a:t>）表彰結果</a:t>
            </a:r>
            <a:endParaRPr lang="ja-JP" altLang="en-US" sz="1600" u="sng" dirty="0">
              <a:solidFill>
                <a:prstClr val="black"/>
              </a:solidFill>
            </a:endParaRPr>
          </a:p>
        </p:txBody>
      </p:sp>
      <p:pic>
        <p:nvPicPr>
          <p:cNvPr id="1026" name="Picture 2"/>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241032" y="3445730"/>
            <a:ext cx="4417540" cy="3223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正方形/長方形 20"/>
          <p:cNvSpPr/>
          <p:nvPr/>
        </p:nvSpPr>
        <p:spPr>
          <a:xfrm>
            <a:off x="297" y="476672"/>
            <a:ext cx="9906000" cy="67409"/>
          </a:xfrm>
          <a:prstGeom prst="rect">
            <a:avLst/>
          </a:prstGeom>
        </p:spPr>
        <p:style>
          <a:lnRef idx="0">
            <a:schemeClr val="accent6"/>
          </a:lnRef>
          <a:fillRef idx="3">
            <a:schemeClr val="accent6"/>
          </a:fillRef>
          <a:effectRef idx="3">
            <a:schemeClr val="accent6"/>
          </a:effectRef>
          <a:fontRef idx="minor">
            <a:schemeClr val="lt1"/>
          </a:fontRef>
        </p:style>
        <p:txBody>
          <a:bodyPr lIns="91285" tIns="45645" rIns="91285" bIns="45645" rtlCol="0" anchor="ctr"/>
          <a:lstStyle/>
          <a:p>
            <a:pPr algn="ctr" defTabSz="912833"/>
            <a:endParaRPr lang="ja-JP" altLang="en-US" dirty="0">
              <a:solidFill>
                <a:prstClr val="white"/>
              </a:solidFill>
            </a:endParaRPr>
          </a:p>
        </p:txBody>
      </p:sp>
      <p:sp>
        <p:nvSpPr>
          <p:cNvPr id="23" name="円/楕円 22"/>
          <p:cNvSpPr/>
          <p:nvPr/>
        </p:nvSpPr>
        <p:spPr>
          <a:xfrm>
            <a:off x="9268872" y="3910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43</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96339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57209" y="629980"/>
            <a:ext cx="9191579" cy="461665"/>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defPPr>
              <a:defRPr lang="ja-JP"/>
            </a:defPPr>
            <a:lvl1pPr marL="180975" indent="-180975">
              <a:defRPr sz="1500">
                <a:solidFill>
                  <a:prstClr val="black"/>
                </a:solidFill>
              </a:defRPr>
            </a:lvl1pPr>
          </a:lstStyle>
          <a:p>
            <a:pPr marL="173038" indent="-173038" defTabSz="955625"/>
            <a:r>
              <a:rPr lang="ja-JP" altLang="en-US" sz="1200" dirty="0" smtClean="0"/>
              <a:t>◆地震・津波等による広域災害や、人口</a:t>
            </a:r>
            <a:r>
              <a:rPr lang="ja-JP" altLang="en-US" sz="1200" dirty="0"/>
              <a:t>密集する大都市を直撃する</a:t>
            </a:r>
            <a:r>
              <a:rPr lang="ja-JP" altLang="en-US" sz="1200" dirty="0" smtClean="0"/>
              <a:t>災害、山間部・過疎地域の孤立化を招く豪雨・洪水等の災害等、緊急性を要する大規模災害に対して、準天頂衛星システム等を活用した防災システムを開発する実証事業を実施。</a:t>
            </a:r>
            <a:endParaRPr lang="en-US" altLang="ja-JP" sz="1200" dirty="0" smtClean="0">
              <a:latin typeface="ＭＳ Ｐゴシック"/>
            </a:endParaRPr>
          </a:p>
        </p:txBody>
      </p:sp>
      <p:sp>
        <p:nvSpPr>
          <p:cNvPr id="3" name="テキスト ボックス 2"/>
          <p:cNvSpPr txBox="1"/>
          <p:nvPr/>
        </p:nvSpPr>
        <p:spPr>
          <a:xfrm>
            <a:off x="31" y="14707"/>
            <a:ext cx="990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rtlCol="0" anchor="ctr">
            <a:spAutoFit/>
          </a:bodyPr>
          <a:lstStyle>
            <a:lvl1pPr algn="ctr">
              <a:spcBef>
                <a:spcPct val="0"/>
              </a:spcBef>
              <a:buNone/>
              <a:tabLst>
                <a:tab pos="4040188" algn="l"/>
              </a:tabLst>
              <a:defRPr sz="2400">
                <a:latin typeface="HGP創英角ｺﾞｼｯｸUB" panose="020B0900000000000000" pitchFamily="50" charset="-128"/>
                <a:ea typeface="HGP創英角ｺﾞｼｯｸUB" panose="020B0900000000000000" pitchFamily="50" charset="-128"/>
              </a:defRPr>
            </a:lvl1pPr>
          </a:lstStyle>
          <a:p>
            <a:pPr defTabSz="914400"/>
            <a:r>
              <a:rPr lang="ja-JP" altLang="en-US" dirty="0">
                <a:solidFill>
                  <a:prstClr val="black"/>
                </a:solidFill>
              </a:rPr>
              <a:t> Ｇ空間防災システムの成功モデル（Ｇ空間</a:t>
            </a:r>
            <a:r>
              <a:rPr lang="en-US" altLang="ja-JP" dirty="0">
                <a:solidFill>
                  <a:prstClr val="black"/>
                </a:solidFill>
              </a:rPr>
              <a:t>×</a:t>
            </a:r>
            <a:r>
              <a:rPr lang="ja-JP" altLang="en-US" dirty="0">
                <a:solidFill>
                  <a:prstClr val="black"/>
                </a:solidFill>
              </a:rPr>
              <a:t>ＩＣＴ）</a:t>
            </a:r>
          </a:p>
        </p:txBody>
      </p:sp>
      <p:sp>
        <p:nvSpPr>
          <p:cNvPr id="4" name="正方形/長方形 3"/>
          <p:cNvSpPr/>
          <p:nvPr/>
        </p:nvSpPr>
        <p:spPr>
          <a:xfrm>
            <a:off x="139" y="476370"/>
            <a:ext cx="9910765" cy="71325"/>
          </a:xfrm>
          <a:prstGeom prst="rect">
            <a:avLst/>
          </a:prstGeom>
          <a:gradFill rotWithShape="1">
            <a:gsLst>
              <a:gs pos="0">
                <a:srgbClr val="F79646">
                  <a:shade val="51000"/>
                  <a:satMod val="130000"/>
                </a:srgbClr>
              </a:gs>
              <a:gs pos="80000">
                <a:srgbClr val="F79646">
                  <a:shade val="93000"/>
                  <a:satMod val="130000"/>
                </a:srgbClr>
              </a:gs>
              <a:gs pos="100000">
                <a:srgbClr val="F79646">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346" tIns="45676" rIns="91346" bIns="45676" anchor="ctr"/>
          <a:lstStyle/>
          <a:p>
            <a:pPr algn="ctr" defTabSz="966002" fontAlgn="base">
              <a:spcBef>
                <a:spcPct val="0"/>
              </a:spcBef>
              <a:spcAft>
                <a:spcPct val="0"/>
              </a:spcAft>
              <a:defRPr/>
            </a:pPr>
            <a:endParaRPr kumimoji="0" lang="ja-JP" altLang="en-US" sz="1900" kern="0" dirty="0">
              <a:solidFill>
                <a:prstClr val="white"/>
              </a:solidFill>
              <a:latin typeface="Candara" pitchFamily="34" charset="0"/>
            </a:endParaRPr>
          </a:p>
        </p:txBody>
      </p:sp>
      <p:grpSp>
        <p:nvGrpSpPr>
          <p:cNvPr id="24" name="グループ化 23"/>
          <p:cNvGrpSpPr/>
          <p:nvPr/>
        </p:nvGrpSpPr>
        <p:grpSpPr>
          <a:xfrm>
            <a:off x="200472" y="1268760"/>
            <a:ext cx="3153058" cy="2139011"/>
            <a:chOff x="272480" y="1485140"/>
            <a:chExt cx="3153058" cy="2139011"/>
          </a:xfrm>
        </p:grpSpPr>
        <p:sp>
          <p:nvSpPr>
            <p:cNvPr id="6" name="角丸四角形 5"/>
            <p:cNvSpPr/>
            <p:nvPr/>
          </p:nvSpPr>
          <p:spPr>
            <a:xfrm>
              <a:off x="272480" y="1585262"/>
              <a:ext cx="3153058" cy="1961504"/>
            </a:xfrm>
            <a:prstGeom prst="roundRect">
              <a:avLst/>
            </a:prstGeom>
            <a:gradFill>
              <a:gsLst>
                <a:gs pos="0">
                  <a:srgbClr val="92D050"/>
                </a:gs>
                <a:gs pos="35000">
                  <a:srgbClr val="92D050">
                    <a:lumMod val="65000"/>
                    <a:lumOff val="35000"/>
                  </a:srgbClr>
                </a:gs>
                <a:gs pos="100000">
                  <a:srgbClr val="92D050">
                    <a:lumMod val="20000"/>
                    <a:lumOff val="80000"/>
                  </a:srgb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955625"/>
              <a:endParaRPr lang="ja-JP" altLang="en-US" sz="1900">
                <a:solidFill>
                  <a:prstClr val="black"/>
                </a:solidFil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79124" y="2158914"/>
              <a:ext cx="873065" cy="6013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952" y="1834987"/>
              <a:ext cx="660988" cy="770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テキスト ボックス 8"/>
            <p:cNvSpPr txBox="1"/>
            <p:nvPr/>
          </p:nvSpPr>
          <p:spPr>
            <a:xfrm>
              <a:off x="303169" y="1792880"/>
              <a:ext cx="2215097" cy="1831271"/>
            </a:xfrm>
            <a:prstGeom prst="rect">
              <a:avLst/>
            </a:prstGeom>
            <a:noFill/>
          </p:spPr>
          <p:txBody>
            <a:bodyPr wrap="square" rtlCol="0">
              <a:spAutoFit/>
            </a:bodyPr>
            <a:lstStyle/>
            <a:p>
              <a:pPr defTabSz="955625"/>
              <a:r>
                <a:rPr lang="en-US" altLang="ja-JP" sz="1200" b="1" u="sng" dirty="0" smtClean="0">
                  <a:solidFill>
                    <a:prstClr val="black"/>
                  </a:solidFill>
                </a:rPr>
                <a:t>【</a:t>
              </a:r>
              <a:r>
                <a:rPr lang="ja-JP" altLang="en-US" sz="1200" b="1" u="sng" dirty="0" smtClean="0">
                  <a:solidFill>
                    <a:prstClr val="black"/>
                  </a:solidFill>
                </a:rPr>
                <a:t>目的</a:t>
              </a:r>
              <a:r>
                <a:rPr lang="en-US" altLang="ja-JP" sz="1200" b="1" u="sng" dirty="0" smtClean="0">
                  <a:solidFill>
                    <a:prstClr val="black"/>
                  </a:solidFill>
                </a:rPr>
                <a:t>】</a:t>
              </a:r>
            </a:p>
            <a:p>
              <a:pPr defTabSz="955625"/>
              <a:r>
                <a:rPr lang="ja-JP" altLang="en-US" sz="1100" dirty="0" smtClean="0">
                  <a:solidFill>
                    <a:prstClr val="black"/>
                  </a:solidFill>
                </a:rPr>
                <a:t>波浪計等を活用した高精度</a:t>
              </a:r>
              <a:endParaRPr lang="en-US" altLang="ja-JP" sz="1100" dirty="0" smtClean="0">
                <a:solidFill>
                  <a:prstClr val="black"/>
                </a:solidFill>
              </a:endParaRPr>
            </a:p>
            <a:p>
              <a:pPr defTabSz="955625"/>
              <a:r>
                <a:rPr lang="ja-JP" altLang="en-US" sz="1100" dirty="0">
                  <a:solidFill>
                    <a:prstClr val="black"/>
                  </a:solidFill>
                </a:rPr>
                <a:t>災害</a:t>
              </a:r>
              <a:r>
                <a:rPr lang="ja-JP" altLang="en-US" sz="1100" dirty="0" smtClean="0">
                  <a:solidFill>
                    <a:prstClr val="black"/>
                  </a:solidFill>
                </a:rPr>
                <a:t>予測及び避難誘導情報</a:t>
              </a:r>
              <a:endParaRPr lang="en-US" altLang="ja-JP" sz="1100" dirty="0" smtClean="0">
                <a:solidFill>
                  <a:prstClr val="black"/>
                </a:solidFill>
              </a:endParaRPr>
            </a:p>
            <a:p>
              <a:pPr defTabSz="955625"/>
              <a:r>
                <a:rPr lang="ja-JP" altLang="en-US" sz="1100" dirty="0" smtClean="0">
                  <a:solidFill>
                    <a:prstClr val="black"/>
                  </a:solidFill>
                </a:rPr>
                <a:t>等の確実な提供</a:t>
              </a:r>
              <a:endParaRPr lang="en-US" altLang="ja-JP" sz="1100" dirty="0" smtClean="0">
                <a:solidFill>
                  <a:prstClr val="black"/>
                </a:solidFill>
              </a:endParaRPr>
            </a:p>
            <a:p>
              <a:pPr defTabSz="955625"/>
              <a:endParaRPr lang="en-US" altLang="ja-JP" sz="1200" dirty="0" smtClean="0">
                <a:solidFill>
                  <a:prstClr val="black"/>
                </a:solidFill>
              </a:endParaRPr>
            </a:p>
            <a:p>
              <a:pPr defTabSz="955625"/>
              <a:r>
                <a:rPr lang="en-US" altLang="ja-JP" sz="1200" b="1" u="sng" dirty="0">
                  <a:solidFill>
                    <a:prstClr val="black"/>
                  </a:solidFill>
                </a:rPr>
                <a:t>【</a:t>
              </a:r>
              <a:r>
                <a:rPr lang="ja-JP" altLang="en-US" sz="1200" b="1" u="sng" dirty="0">
                  <a:solidFill>
                    <a:prstClr val="black"/>
                  </a:solidFill>
                </a:rPr>
                <a:t>開発、実証要素</a:t>
              </a:r>
              <a:r>
                <a:rPr lang="en-US" altLang="ja-JP" sz="1200" b="1" u="sng" dirty="0">
                  <a:solidFill>
                    <a:prstClr val="black"/>
                  </a:solidFill>
                </a:rPr>
                <a:t>】</a:t>
              </a:r>
            </a:p>
            <a:p>
              <a:pPr defTabSz="955625"/>
              <a:r>
                <a:rPr lang="ja-JP" altLang="en-US" sz="1100" dirty="0" smtClean="0">
                  <a:solidFill>
                    <a:prstClr val="black"/>
                  </a:solidFill>
                </a:rPr>
                <a:t>・波浪計等のﾃﾞｰﾀの即時収集</a:t>
              </a:r>
              <a:endParaRPr lang="en-US" altLang="ja-JP" sz="1100" dirty="0" smtClean="0">
                <a:solidFill>
                  <a:prstClr val="black"/>
                </a:solidFill>
              </a:endParaRPr>
            </a:p>
            <a:p>
              <a:pPr defTabSz="955625"/>
              <a:r>
                <a:rPr lang="ja-JP" altLang="en-US" sz="1100" dirty="0" smtClean="0">
                  <a:solidFill>
                    <a:prstClr val="black"/>
                  </a:solidFill>
                </a:rPr>
                <a:t>・波浪ﾃﾞｰﾀによる精緻被害予測</a:t>
              </a:r>
              <a:endParaRPr lang="en-US" altLang="ja-JP" sz="1100" dirty="0" smtClean="0">
                <a:solidFill>
                  <a:prstClr val="black"/>
                </a:solidFill>
              </a:endParaRPr>
            </a:p>
            <a:p>
              <a:pPr defTabSz="955625"/>
              <a:r>
                <a:rPr lang="ja-JP" altLang="en-US" sz="1100" dirty="0" smtClean="0">
                  <a:solidFill>
                    <a:prstClr val="black"/>
                  </a:solidFill>
                </a:rPr>
                <a:t>・準天頂衛星のﾒｯｾｰｼﾞ機能の</a:t>
              </a:r>
              <a:endParaRPr lang="en-US" altLang="ja-JP" sz="1100" dirty="0" smtClean="0">
                <a:solidFill>
                  <a:prstClr val="black"/>
                </a:solidFill>
              </a:endParaRPr>
            </a:p>
            <a:p>
              <a:pPr defTabSz="955625"/>
              <a:r>
                <a:rPr lang="ja-JP" altLang="en-US" sz="1100" dirty="0">
                  <a:solidFill>
                    <a:prstClr val="black"/>
                  </a:solidFill>
                </a:rPr>
                <a:t>　</a:t>
              </a:r>
              <a:r>
                <a:rPr lang="ja-JP" altLang="en-US" sz="1100" dirty="0" smtClean="0">
                  <a:solidFill>
                    <a:prstClr val="black"/>
                  </a:solidFill>
                </a:rPr>
                <a:t>利活用</a:t>
              </a:r>
              <a:endParaRPr lang="ja-JP" altLang="en-US" sz="1100" dirty="0">
                <a:solidFill>
                  <a:prstClr val="black"/>
                </a:solidFill>
              </a:endParaRPr>
            </a:p>
          </p:txBody>
        </p:sp>
        <p:pic>
          <p:nvPicPr>
            <p:cNvPr id="10" name="図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60107" y="2841029"/>
              <a:ext cx="844672" cy="567293"/>
            </a:xfrm>
            <a:prstGeom prst="rect">
              <a:avLst/>
            </a:prstGeom>
          </p:spPr>
        </p:pic>
        <p:sp>
          <p:nvSpPr>
            <p:cNvPr id="11" name="正方形/長方形 10"/>
            <p:cNvSpPr/>
            <p:nvPr/>
          </p:nvSpPr>
          <p:spPr>
            <a:xfrm>
              <a:off x="1301025" y="1485140"/>
              <a:ext cx="1193379" cy="200244"/>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55625"/>
              <a:r>
                <a:rPr lang="ja-JP" altLang="en-US" sz="1200" b="1" dirty="0" smtClean="0">
                  <a:solidFill>
                    <a:prstClr val="black"/>
                  </a:solidFill>
                </a:rPr>
                <a:t>実証モデル１</a:t>
              </a:r>
              <a:endParaRPr lang="ja-JP" altLang="en-US" sz="1200" b="1" dirty="0">
                <a:solidFill>
                  <a:prstClr val="black"/>
                </a:solidFill>
              </a:endParaRPr>
            </a:p>
          </p:txBody>
        </p:sp>
      </p:grpSp>
      <p:grpSp>
        <p:nvGrpSpPr>
          <p:cNvPr id="23" name="グループ化 22"/>
          <p:cNvGrpSpPr/>
          <p:nvPr/>
        </p:nvGrpSpPr>
        <p:grpSpPr>
          <a:xfrm>
            <a:off x="3440832" y="1311226"/>
            <a:ext cx="3098778" cy="2063054"/>
            <a:chOff x="3584848" y="1455242"/>
            <a:chExt cx="3098778" cy="2063054"/>
          </a:xfrm>
        </p:grpSpPr>
        <p:sp>
          <p:nvSpPr>
            <p:cNvPr id="12" name="角丸四角形 11"/>
            <p:cNvSpPr/>
            <p:nvPr/>
          </p:nvSpPr>
          <p:spPr>
            <a:xfrm>
              <a:off x="3584848" y="1556792"/>
              <a:ext cx="3098778" cy="1961504"/>
            </a:xfrm>
            <a:prstGeom prst="roundRect">
              <a:avLst/>
            </a:prstGeom>
            <a:gradFill>
              <a:gsLst>
                <a:gs pos="0">
                  <a:srgbClr val="92D050"/>
                </a:gs>
                <a:gs pos="35000">
                  <a:srgbClr val="92D050">
                    <a:lumMod val="65000"/>
                    <a:lumOff val="35000"/>
                  </a:srgbClr>
                </a:gs>
                <a:gs pos="100000">
                  <a:srgbClr val="92D050">
                    <a:lumMod val="20000"/>
                    <a:lumOff val="80000"/>
                  </a:srgb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955625"/>
              <a:endParaRPr lang="ja-JP" altLang="en-US" sz="1900">
                <a:solidFill>
                  <a:prstClr val="black"/>
                </a:solidFill>
              </a:endParaRPr>
            </a:p>
          </p:txBody>
        </p:sp>
        <p:sp>
          <p:nvSpPr>
            <p:cNvPr id="13" name="テキスト ボックス 12"/>
            <p:cNvSpPr txBox="1"/>
            <p:nvPr/>
          </p:nvSpPr>
          <p:spPr>
            <a:xfrm>
              <a:off x="3586125" y="1759359"/>
              <a:ext cx="2215097" cy="1661993"/>
            </a:xfrm>
            <a:prstGeom prst="rect">
              <a:avLst/>
            </a:prstGeom>
            <a:noFill/>
          </p:spPr>
          <p:txBody>
            <a:bodyPr wrap="square" rtlCol="0">
              <a:spAutoFit/>
            </a:bodyPr>
            <a:lstStyle/>
            <a:p>
              <a:pPr defTabSz="955625"/>
              <a:r>
                <a:rPr lang="en-US" altLang="ja-JP" sz="1200" b="1" u="sng" dirty="0" smtClean="0">
                  <a:solidFill>
                    <a:prstClr val="black"/>
                  </a:solidFill>
                </a:rPr>
                <a:t>【</a:t>
              </a:r>
              <a:r>
                <a:rPr lang="ja-JP" altLang="en-US" sz="1200" b="1" u="sng" dirty="0" smtClean="0">
                  <a:solidFill>
                    <a:prstClr val="black"/>
                  </a:solidFill>
                </a:rPr>
                <a:t>目的</a:t>
              </a:r>
              <a:r>
                <a:rPr lang="en-US" altLang="ja-JP" sz="1200" b="1" u="sng" dirty="0" smtClean="0">
                  <a:solidFill>
                    <a:prstClr val="black"/>
                  </a:solidFill>
                </a:rPr>
                <a:t>】</a:t>
              </a:r>
            </a:p>
            <a:p>
              <a:pPr defTabSz="955625"/>
              <a:r>
                <a:rPr lang="ja-JP" altLang="en-US" sz="1100" dirty="0">
                  <a:solidFill>
                    <a:prstClr val="black"/>
                  </a:solidFill>
                </a:rPr>
                <a:t>地下街等の屋内空間に</a:t>
              </a:r>
              <a:r>
                <a:rPr lang="ja-JP" altLang="en-US" sz="1100" dirty="0" smtClean="0">
                  <a:solidFill>
                    <a:prstClr val="black"/>
                  </a:solidFill>
                </a:rPr>
                <a:t>おける</a:t>
              </a:r>
              <a:endParaRPr lang="en-US" altLang="ja-JP" sz="1100" dirty="0" smtClean="0">
                <a:solidFill>
                  <a:prstClr val="black"/>
                </a:solidFill>
              </a:endParaRPr>
            </a:p>
            <a:p>
              <a:pPr defTabSz="955625"/>
              <a:r>
                <a:rPr lang="ja-JP" altLang="en-US" sz="1100" dirty="0" smtClean="0">
                  <a:solidFill>
                    <a:prstClr val="black"/>
                  </a:solidFill>
                </a:rPr>
                <a:t>位置に連動した災害情報の提供</a:t>
              </a:r>
              <a:endParaRPr lang="en-US" altLang="ja-JP" sz="1100" dirty="0" smtClean="0">
                <a:solidFill>
                  <a:prstClr val="black"/>
                </a:solidFill>
              </a:endParaRPr>
            </a:p>
            <a:p>
              <a:pPr defTabSz="955625"/>
              <a:endParaRPr lang="en-US" altLang="ja-JP" sz="1200" dirty="0" smtClean="0">
                <a:solidFill>
                  <a:prstClr val="black"/>
                </a:solidFill>
              </a:endParaRPr>
            </a:p>
            <a:p>
              <a:pPr defTabSz="955625"/>
              <a:r>
                <a:rPr lang="en-US" altLang="ja-JP" sz="1200" b="1" u="sng" dirty="0">
                  <a:solidFill>
                    <a:prstClr val="black"/>
                  </a:solidFill>
                </a:rPr>
                <a:t>【</a:t>
              </a:r>
              <a:r>
                <a:rPr lang="ja-JP" altLang="en-US" sz="1200" b="1" u="sng" dirty="0">
                  <a:solidFill>
                    <a:prstClr val="black"/>
                  </a:solidFill>
                </a:rPr>
                <a:t>開発、実証要素</a:t>
              </a:r>
              <a:r>
                <a:rPr lang="en-US" altLang="ja-JP" sz="1200" b="1" u="sng" dirty="0">
                  <a:solidFill>
                    <a:prstClr val="black"/>
                  </a:solidFill>
                </a:rPr>
                <a:t>】</a:t>
              </a:r>
            </a:p>
            <a:p>
              <a:pPr defTabSz="955625"/>
              <a:r>
                <a:rPr lang="ja-JP" altLang="en-US" sz="1100" dirty="0" smtClean="0">
                  <a:solidFill>
                    <a:prstClr val="black"/>
                  </a:solidFill>
                </a:rPr>
                <a:t>・屋内測位技術のｼｰﾑﾚｽ化</a:t>
              </a:r>
              <a:endParaRPr lang="en-US" altLang="ja-JP" sz="1100" dirty="0" smtClean="0">
                <a:solidFill>
                  <a:prstClr val="black"/>
                </a:solidFill>
              </a:endParaRPr>
            </a:p>
            <a:p>
              <a:pPr defTabSz="955625"/>
              <a:r>
                <a:rPr lang="ja-JP" altLang="en-US" sz="1100" dirty="0" smtClean="0">
                  <a:solidFill>
                    <a:prstClr val="black"/>
                  </a:solidFill>
                </a:rPr>
                <a:t>・災害時等における情報伝達</a:t>
              </a:r>
              <a:endParaRPr lang="en-US" altLang="ja-JP" sz="1100" dirty="0" smtClean="0">
                <a:solidFill>
                  <a:prstClr val="black"/>
                </a:solidFill>
              </a:endParaRPr>
            </a:p>
            <a:p>
              <a:pPr marL="92075" indent="-92075" defTabSz="955625"/>
              <a:r>
                <a:rPr lang="ja-JP" altLang="en-US" sz="1100" dirty="0" smtClean="0">
                  <a:solidFill>
                    <a:prstClr val="black"/>
                  </a:solidFill>
                </a:rPr>
                <a:t>・平時</a:t>
              </a:r>
              <a:r>
                <a:rPr lang="en-US" altLang="ja-JP" sz="1100" dirty="0" smtClean="0">
                  <a:solidFill>
                    <a:prstClr val="black"/>
                  </a:solidFill>
                </a:rPr>
                <a:t>/</a:t>
              </a:r>
              <a:r>
                <a:rPr lang="ja-JP" altLang="en-US" sz="1100" dirty="0" smtClean="0">
                  <a:solidFill>
                    <a:prstClr val="black"/>
                  </a:solidFill>
                </a:rPr>
                <a:t>災害時の情報配信ｼｽﾃﾑ</a:t>
              </a:r>
              <a:endParaRPr lang="en-US" altLang="ja-JP" sz="1100" dirty="0" smtClean="0">
                <a:solidFill>
                  <a:prstClr val="black"/>
                </a:solidFill>
              </a:endParaRPr>
            </a:p>
            <a:p>
              <a:pPr marL="92075" indent="-92075" defTabSz="955625"/>
              <a:r>
                <a:rPr lang="ja-JP" altLang="en-US" sz="1100" dirty="0" smtClean="0">
                  <a:solidFill>
                    <a:prstClr val="black"/>
                  </a:solidFill>
                </a:rPr>
                <a:t>　の切替</a:t>
              </a:r>
              <a:endParaRPr lang="ja-JP" altLang="en-US" sz="1100" dirty="0">
                <a:solidFill>
                  <a:prstClr val="black"/>
                </a:solidFill>
              </a:endParaRPr>
            </a:p>
          </p:txBody>
        </p:sp>
        <p:pic>
          <p:nvPicPr>
            <p:cNvPr id="14" name="Picture 15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55434" y="1913283"/>
              <a:ext cx="1001846" cy="723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0135" t="9984" r="55487" b="35452"/>
            <a:stretch/>
          </p:blipFill>
          <p:spPr bwMode="auto">
            <a:xfrm>
              <a:off x="5710519" y="2793697"/>
              <a:ext cx="945729" cy="581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333839" y="3003608"/>
              <a:ext cx="270627" cy="37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正方形/長方形 16"/>
            <p:cNvSpPr/>
            <p:nvPr/>
          </p:nvSpPr>
          <p:spPr>
            <a:xfrm>
              <a:off x="4539539" y="1455242"/>
              <a:ext cx="1170980" cy="207746"/>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55625"/>
              <a:r>
                <a:rPr lang="ja-JP" altLang="en-US" sz="1200" b="1" dirty="0" smtClean="0">
                  <a:solidFill>
                    <a:prstClr val="black"/>
                  </a:solidFill>
                </a:rPr>
                <a:t>実証モデル２</a:t>
              </a:r>
              <a:endParaRPr lang="ja-JP" altLang="en-US" sz="1200" b="1" dirty="0">
                <a:solidFill>
                  <a:prstClr val="black"/>
                </a:solidFill>
              </a:endParaRPr>
            </a:p>
          </p:txBody>
        </p:sp>
      </p:grpSp>
      <p:grpSp>
        <p:nvGrpSpPr>
          <p:cNvPr id="25" name="グループ化 24"/>
          <p:cNvGrpSpPr/>
          <p:nvPr/>
        </p:nvGrpSpPr>
        <p:grpSpPr>
          <a:xfrm>
            <a:off x="6681192" y="1268760"/>
            <a:ext cx="3076119" cy="2103879"/>
            <a:chOff x="6701417" y="1512898"/>
            <a:chExt cx="3076119" cy="2103879"/>
          </a:xfrm>
        </p:grpSpPr>
        <p:sp>
          <p:nvSpPr>
            <p:cNvPr id="18" name="角丸四角形 17"/>
            <p:cNvSpPr/>
            <p:nvPr/>
          </p:nvSpPr>
          <p:spPr>
            <a:xfrm>
              <a:off x="6735270" y="1602802"/>
              <a:ext cx="3042266" cy="1961504"/>
            </a:xfrm>
            <a:prstGeom prst="roundRect">
              <a:avLst/>
            </a:prstGeom>
            <a:gradFill>
              <a:gsLst>
                <a:gs pos="0">
                  <a:srgbClr val="92D050"/>
                </a:gs>
                <a:gs pos="35000">
                  <a:srgbClr val="92D050">
                    <a:lumMod val="65000"/>
                    <a:lumOff val="35000"/>
                  </a:srgbClr>
                </a:gs>
                <a:gs pos="100000">
                  <a:srgbClr val="92D050">
                    <a:lumMod val="20000"/>
                    <a:lumOff val="80000"/>
                  </a:srgbClr>
                </a:gs>
              </a:gsLst>
            </a:gradFill>
            <a:ln>
              <a:noFill/>
            </a:ln>
          </p:spPr>
          <p:style>
            <a:lnRef idx="1">
              <a:schemeClr val="accent6"/>
            </a:lnRef>
            <a:fillRef idx="2">
              <a:schemeClr val="accent6"/>
            </a:fillRef>
            <a:effectRef idx="1">
              <a:schemeClr val="accent6"/>
            </a:effectRef>
            <a:fontRef idx="minor">
              <a:schemeClr val="dk1"/>
            </a:fontRef>
          </p:style>
          <p:txBody>
            <a:bodyPr rtlCol="0" anchor="ctr"/>
            <a:lstStyle/>
            <a:p>
              <a:pPr algn="ctr" defTabSz="955625"/>
              <a:endParaRPr lang="ja-JP" altLang="en-US" sz="1900">
                <a:solidFill>
                  <a:prstClr val="black"/>
                </a:solidFill>
              </a:endParaRPr>
            </a:p>
          </p:txBody>
        </p:sp>
        <p:sp>
          <p:nvSpPr>
            <p:cNvPr id="19" name="テキスト ボックス 18"/>
            <p:cNvSpPr txBox="1"/>
            <p:nvPr/>
          </p:nvSpPr>
          <p:spPr>
            <a:xfrm>
              <a:off x="6701417" y="1785506"/>
              <a:ext cx="2215097" cy="1831271"/>
            </a:xfrm>
            <a:prstGeom prst="rect">
              <a:avLst/>
            </a:prstGeom>
            <a:noFill/>
          </p:spPr>
          <p:txBody>
            <a:bodyPr wrap="square" rtlCol="0">
              <a:spAutoFit/>
            </a:bodyPr>
            <a:lstStyle/>
            <a:p>
              <a:pPr defTabSz="955625"/>
              <a:r>
                <a:rPr lang="en-US" altLang="ja-JP" sz="1200" b="1" u="sng" dirty="0" smtClean="0">
                  <a:solidFill>
                    <a:prstClr val="black"/>
                  </a:solidFill>
                </a:rPr>
                <a:t>【</a:t>
              </a:r>
              <a:r>
                <a:rPr lang="ja-JP" altLang="en-US" sz="1200" b="1" u="sng" dirty="0" smtClean="0">
                  <a:solidFill>
                    <a:prstClr val="black"/>
                  </a:solidFill>
                </a:rPr>
                <a:t>目的</a:t>
              </a:r>
              <a:r>
                <a:rPr lang="en-US" altLang="ja-JP" sz="1200" b="1" u="sng" dirty="0" smtClean="0">
                  <a:solidFill>
                    <a:prstClr val="black"/>
                  </a:solidFill>
                </a:rPr>
                <a:t>】</a:t>
              </a:r>
            </a:p>
            <a:p>
              <a:pPr defTabSz="955625"/>
              <a:r>
                <a:rPr lang="ja-JP" altLang="en-US" sz="1100" dirty="0" smtClean="0">
                  <a:solidFill>
                    <a:prstClr val="black"/>
                  </a:solidFill>
                </a:rPr>
                <a:t>山間部や過疎地域等における豪雨、洪水等の災害情報の迅速</a:t>
              </a:r>
              <a:r>
                <a:rPr lang="ja-JP" altLang="en-US" sz="1100" dirty="0">
                  <a:solidFill>
                    <a:prstClr val="black"/>
                  </a:solidFill>
                </a:rPr>
                <a:t>な</a:t>
              </a:r>
              <a:r>
                <a:rPr lang="ja-JP" altLang="en-US" sz="1100" dirty="0" smtClean="0">
                  <a:solidFill>
                    <a:prstClr val="black"/>
                  </a:solidFill>
                </a:rPr>
                <a:t>把握と適切な情報提供</a:t>
              </a:r>
              <a:endParaRPr lang="en-US" altLang="ja-JP" sz="1100" dirty="0" smtClean="0">
                <a:solidFill>
                  <a:prstClr val="black"/>
                </a:solidFill>
              </a:endParaRPr>
            </a:p>
            <a:p>
              <a:pPr defTabSz="955625"/>
              <a:endParaRPr lang="en-US" altLang="ja-JP" sz="1200" dirty="0" smtClean="0">
                <a:solidFill>
                  <a:prstClr val="black"/>
                </a:solidFill>
              </a:endParaRPr>
            </a:p>
            <a:p>
              <a:pPr defTabSz="955625"/>
              <a:r>
                <a:rPr lang="en-US" altLang="ja-JP" sz="1200" b="1" u="sng" dirty="0">
                  <a:solidFill>
                    <a:prstClr val="black"/>
                  </a:solidFill>
                </a:rPr>
                <a:t>【</a:t>
              </a:r>
              <a:r>
                <a:rPr lang="ja-JP" altLang="en-US" sz="1200" b="1" u="sng" dirty="0">
                  <a:solidFill>
                    <a:prstClr val="black"/>
                  </a:solidFill>
                </a:rPr>
                <a:t>開発、実証要素</a:t>
              </a:r>
              <a:r>
                <a:rPr lang="en-US" altLang="ja-JP" sz="1200" b="1" u="sng" dirty="0">
                  <a:solidFill>
                    <a:prstClr val="black"/>
                  </a:solidFill>
                </a:rPr>
                <a:t>】</a:t>
              </a:r>
            </a:p>
            <a:p>
              <a:pPr marL="93663" indent="-93663" defTabSz="955625"/>
              <a:r>
                <a:rPr lang="ja-JP" altLang="en-US" sz="1100" dirty="0" smtClean="0">
                  <a:solidFill>
                    <a:prstClr val="black"/>
                  </a:solidFill>
                </a:rPr>
                <a:t>・ＳＮＳのﾋﾞｯｸﾞﾃﾞｰﾀ分析による被災状況等のＧＩＳ上への可視化</a:t>
              </a:r>
              <a:endParaRPr lang="en-US" altLang="ja-JP" sz="1100" dirty="0" smtClean="0">
                <a:solidFill>
                  <a:prstClr val="black"/>
                </a:solidFill>
              </a:endParaRPr>
            </a:p>
            <a:p>
              <a:pPr marL="93663" indent="-93663" defTabSz="955625"/>
              <a:r>
                <a:rPr lang="ja-JP" altLang="en-US" sz="1100" dirty="0" smtClean="0">
                  <a:solidFill>
                    <a:prstClr val="black"/>
                  </a:solidFill>
                </a:rPr>
                <a:t>・多層的かつ多様なﾒﾃﾞｨｱによる</a:t>
              </a:r>
              <a:endParaRPr lang="en-US" altLang="ja-JP" sz="1100" dirty="0" smtClean="0">
                <a:solidFill>
                  <a:prstClr val="black"/>
                </a:solidFill>
              </a:endParaRPr>
            </a:p>
            <a:p>
              <a:pPr marL="93663" indent="-93663" defTabSz="955625"/>
              <a:r>
                <a:rPr lang="ja-JP" altLang="en-US" sz="1100" dirty="0" smtClean="0">
                  <a:solidFill>
                    <a:prstClr val="black"/>
                  </a:solidFill>
                </a:rPr>
                <a:t>　位置に連動した情報伝達</a:t>
              </a:r>
              <a:endParaRPr lang="ja-JP" altLang="en-US" sz="1100" dirty="0">
                <a:solidFill>
                  <a:prstClr val="black"/>
                </a:solidFill>
              </a:endParaRPr>
            </a:p>
          </p:txBody>
        </p:sp>
        <p:pic>
          <p:nvPicPr>
            <p:cNvPr id="20"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860532" y="1913472"/>
              <a:ext cx="839312" cy="673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860531" y="2739548"/>
              <a:ext cx="872364" cy="599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正方形/長方形 21"/>
            <p:cNvSpPr/>
            <p:nvPr/>
          </p:nvSpPr>
          <p:spPr>
            <a:xfrm>
              <a:off x="7617296" y="1512898"/>
              <a:ext cx="1071301" cy="207618"/>
            </a:xfrm>
            <a:prstGeom prst="rect">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955625"/>
              <a:r>
                <a:rPr lang="ja-JP" altLang="en-US" sz="1200" b="1" dirty="0" smtClean="0">
                  <a:solidFill>
                    <a:prstClr val="black"/>
                  </a:solidFill>
                </a:rPr>
                <a:t>実証モデル３</a:t>
              </a:r>
              <a:endParaRPr lang="ja-JP" altLang="en-US" sz="1200" b="1" dirty="0">
                <a:solidFill>
                  <a:prstClr val="black"/>
                </a:solidFill>
              </a:endParaRPr>
            </a:p>
          </p:txBody>
        </p:sp>
      </p:grpSp>
      <p:grpSp>
        <p:nvGrpSpPr>
          <p:cNvPr id="54" name="グループ化 53"/>
          <p:cNvGrpSpPr/>
          <p:nvPr/>
        </p:nvGrpSpPr>
        <p:grpSpPr>
          <a:xfrm>
            <a:off x="3584848" y="3861048"/>
            <a:ext cx="2952328" cy="2926132"/>
            <a:chOff x="3584848" y="3861048"/>
            <a:chExt cx="2952328" cy="2926132"/>
          </a:xfrm>
        </p:grpSpPr>
        <p:pic>
          <p:nvPicPr>
            <p:cNvPr id="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584848" y="4142629"/>
              <a:ext cx="2952328" cy="2644551"/>
            </a:xfrm>
            <a:prstGeom prst="rect">
              <a:avLst/>
            </a:prstGeom>
            <a:noFill/>
            <a:ln w="28575">
              <a:solidFill>
                <a:schemeClr val="tx2">
                  <a:lumMod val="60000"/>
                  <a:lumOff val="4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テキスト ボックス 28"/>
            <p:cNvSpPr txBox="1"/>
            <p:nvPr/>
          </p:nvSpPr>
          <p:spPr>
            <a:xfrm>
              <a:off x="3584848" y="3861048"/>
              <a:ext cx="2952327" cy="246221"/>
            </a:xfrm>
            <a:prstGeom prst="rect">
              <a:avLst/>
            </a:prstGeom>
            <a:noFill/>
            <a:ln>
              <a:solidFill>
                <a:srgbClr val="00B0F0"/>
              </a:solidFill>
            </a:ln>
          </p:spPr>
          <p:txBody>
            <a:bodyPr wrap="square" rtlCol="0">
              <a:spAutoFit/>
            </a:bodyPr>
            <a:lstStyle/>
            <a:p>
              <a:pPr algn="ctr" defTabSz="914400"/>
              <a:r>
                <a:rPr lang="ja-JP" altLang="en-US" sz="1000" b="1" dirty="0" smtClean="0">
                  <a:solidFill>
                    <a:prstClr val="black"/>
                  </a:solidFill>
                </a:rPr>
                <a:t>地下街防災システム（大阪府大阪市）</a:t>
              </a:r>
              <a:endParaRPr lang="ja-JP" altLang="en-US" sz="1000" b="1" dirty="0">
                <a:solidFill>
                  <a:prstClr val="black"/>
                </a:solidFill>
              </a:endParaRPr>
            </a:p>
          </p:txBody>
        </p:sp>
      </p:grpSp>
      <p:grpSp>
        <p:nvGrpSpPr>
          <p:cNvPr id="53" name="グループ化 52"/>
          <p:cNvGrpSpPr/>
          <p:nvPr/>
        </p:nvGrpSpPr>
        <p:grpSpPr>
          <a:xfrm>
            <a:off x="6609183" y="3861049"/>
            <a:ext cx="3179060" cy="2952328"/>
            <a:chOff x="6609183" y="3902859"/>
            <a:chExt cx="3179060" cy="2910517"/>
          </a:xfrm>
        </p:grpSpPr>
        <p:pic>
          <p:nvPicPr>
            <p:cNvPr id="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09184" y="4142629"/>
              <a:ext cx="3179059" cy="2670747"/>
            </a:xfrm>
            <a:prstGeom prst="rect">
              <a:avLst/>
            </a:prstGeom>
            <a:noFill/>
            <a:ln w="9525">
              <a:solidFill>
                <a:schemeClr val="tx2">
                  <a:lumMod val="40000"/>
                  <a:lumOff val="60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p:cNvSpPr txBox="1"/>
            <p:nvPr/>
          </p:nvSpPr>
          <p:spPr>
            <a:xfrm>
              <a:off x="6609183" y="3902859"/>
              <a:ext cx="3179059" cy="246221"/>
            </a:xfrm>
            <a:prstGeom prst="rect">
              <a:avLst/>
            </a:prstGeom>
            <a:noFill/>
            <a:ln>
              <a:solidFill>
                <a:srgbClr val="0070C0"/>
              </a:solidFill>
            </a:ln>
          </p:spPr>
          <p:txBody>
            <a:bodyPr wrap="square" rtlCol="0">
              <a:spAutoFit/>
            </a:bodyPr>
            <a:lstStyle/>
            <a:p>
              <a:pPr algn="ctr" defTabSz="914400"/>
              <a:r>
                <a:rPr lang="ja-JP" altLang="en-US" sz="1000" b="1" dirty="0">
                  <a:solidFill>
                    <a:prstClr val="black"/>
                  </a:solidFill>
                </a:rPr>
                <a:t>地域</a:t>
              </a:r>
              <a:r>
                <a:rPr lang="ja-JP" altLang="en-US" sz="1000" b="1" dirty="0" smtClean="0">
                  <a:solidFill>
                    <a:prstClr val="black"/>
                  </a:solidFill>
                </a:rPr>
                <a:t>防災システム（熊本県人吉市）</a:t>
              </a:r>
              <a:endParaRPr lang="ja-JP" altLang="en-US" sz="1000" b="1" dirty="0">
                <a:solidFill>
                  <a:prstClr val="black"/>
                </a:solidFill>
              </a:endParaRPr>
            </a:p>
          </p:txBody>
        </p:sp>
      </p:grpSp>
      <p:grpSp>
        <p:nvGrpSpPr>
          <p:cNvPr id="52" name="グループ化 51"/>
          <p:cNvGrpSpPr/>
          <p:nvPr/>
        </p:nvGrpSpPr>
        <p:grpSpPr>
          <a:xfrm>
            <a:off x="121418" y="3902859"/>
            <a:ext cx="3320691" cy="2863755"/>
            <a:chOff x="121418" y="3902859"/>
            <a:chExt cx="3320691" cy="2863755"/>
          </a:xfrm>
        </p:grpSpPr>
        <p:pic>
          <p:nvPicPr>
            <p:cNvPr id="31" name="図 30" descr="zentai.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21419" y="4149080"/>
              <a:ext cx="3320690" cy="2617534"/>
            </a:xfrm>
            <a:prstGeom prst="rect">
              <a:avLst/>
            </a:prstGeom>
            <a:ln w="28575">
              <a:solidFill>
                <a:schemeClr val="tx2">
                  <a:lumMod val="60000"/>
                  <a:lumOff val="40000"/>
                </a:schemeClr>
              </a:solidFill>
            </a:ln>
          </p:spPr>
        </p:pic>
        <p:sp>
          <p:nvSpPr>
            <p:cNvPr id="32" name="正方形/長方形 31"/>
            <p:cNvSpPr/>
            <p:nvPr/>
          </p:nvSpPr>
          <p:spPr>
            <a:xfrm>
              <a:off x="1280592" y="6381328"/>
              <a:ext cx="1059687" cy="720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34" name="正方形/長方形 33"/>
            <p:cNvSpPr/>
            <p:nvPr/>
          </p:nvSpPr>
          <p:spPr>
            <a:xfrm>
              <a:off x="1000417" y="5742275"/>
              <a:ext cx="338292" cy="35102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35" name="正方形/長方形 34"/>
            <p:cNvSpPr/>
            <p:nvPr/>
          </p:nvSpPr>
          <p:spPr>
            <a:xfrm>
              <a:off x="776536" y="4797152"/>
              <a:ext cx="504056" cy="28803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37" name="円/楕円 36"/>
            <p:cNvSpPr/>
            <p:nvPr/>
          </p:nvSpPr>
          <p:spPr>
            <a:xfrm rot="5400000">
              <a:off x="2857203" y="5234150"/>
              <a:ext cx="575900" cy="41675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cxnSp>
          <p:nvCxnSpPr>
            <p:cNvPr id="39" name="直線コネクタ 38"/>
            <p:cNvCxnSpPr/>
            <p:nvPr/>
          </p:nvCxnSpPr>
          <p:spPr>
            <a:xfrm>
              <a:off x="2936776" y="5229200"/>
              <a:ext cx="0" cy="36004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正方形/長方形 39"/>
            <p:cNvSpPr/>
            <p:nvPr/>
          </p:nvSpPr>
          <p:spPr>
            <a:xfrm>
              <a:off x="3353530" y="5229200"/>
              <a:ext cx="45719" cy="3600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42" name="二等辺三角形 41"/>
            <p:cNvSpPr/>
            <p:nvPr/>
          </p:nvSpPr>
          <p:spPr>
            <a:xfrm>
              <a:off x="632520" y="4797152"/>
              <a:ext cx="216024" cy="28803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43" name="フリーフォーム 42"/>
            <p:cNvSpPr/>
            <p:nvPr/>
          </p:nvSpPr>
          <p:spPr>
            <a:xfrm>
              <a:off x="632733" y="4838043"/>
              <a:ext cx="85542" cy="202100"/>
            </a:xfrm>
            <a:custGeom>
              <a:avLst/>
              <a:gdLst>
                <a:gd name="connsiteX0" fmla="*/ 53067 w 85542"/>
                <a:gd name="connsiteY0" fmla="*/ 32895 h 202100"/>
                <a:gd name="connsiteX1" fmla="*/ 35482 w 85542"/>
                <a:gd name="connsiteY1" fmla="*/ 76857 h 202100"/>
                <a:gd name="connsiteX2" fmla="*/ 61859 w 85542"/>
                <a:gd name="connsiteY2" fmla="*/ 68065 h 202100"/>
                <a:gd name="connsiteX3" fmla="*/ 79444 w 85542"/>
                <a:gd name="connsiteY3" fmla="*/ 41688 h 202100"/>
                <a:gd name="connsiteX4" fmla="*/ 53067 w 85542"/>
                <a:gd name="connsiteY4" fmla="*/ 32895 h 202100"/>
                <a:gd name="connsiteX5" fmla="*/ 79444 w 85542"/>
                <a:gd name="connsiteY5" fmla="*/ 24103 h 202100"/>
                <a:gd name="connsiteX6" fmla="*/ 9105 w 85542"/>
                <a:gd name="connsiteY6" fmla="*/ 41688 h 202100"/>
                <a:gd name="connsiteX7" fmla="*/ 313 w 85542"/>
                <a:gd name="connsiteY7" fmla="*/ 94442 h 202100"/>
                <a:gd name="connsiteX8" fmla="*/ 17898 w 85542"/>
                <a:gd name="connsiteY8" fmla="*/ 120819 h 202100"/>
                <a:gd name="connsiteX9" fmla="*/ 35482 w 85542"/>
                <a:gd name="connsiteY9" fmla="*/ 68065 h 202100"/>
                <a:gd name="connsiteX10" fmla="*/ 26690 w 85542"/>
                <a:gd name="connsiteY10" fmla="*/ 94442 h 202100"/>
                <a:gd name="connsiteX11" fmla="*/ 9105 w 85542"/>
                <a:gd name="connsiteY11" fmla="*/ 120819 h 202100"/>
                <a:gd name="connsiteX12" fmla="*/ 17898 w 85542"/>
                <a:gd name="connsiteY12" fmla="*/ 147195 h 202100"/>
                <a:gd name="connsiteX13" fmla="*/ 26690 w 85542"/>
                <a:gd name="connsiteY13" fmla="*/ 199949 h 202100"/>
                <a:gd name="connsiteX14" fmla="*/ 53067 w 85542"/>
                <a:gd name="connsiteY14" fmla="*/ 191157 h 202100"/>
                <a:gd name="connsiteX15" fmla="*/ 70652 w 85542"/>
                <a:gd name="connsiteY15" fmla="*/ 129611 h 202100"/>
                <a:gd name="connsiteX16" fmla="*/ 44275 w 85542"/>
                <a:gd name="connsiteY16" fmla="*/ 147195 h 202100"/>
                <a:gd name="connsiteX17" fmla="*/ 79444 w 85542"/>
                <a:gd name="connsiteY17" fmla="*/ 103234 h 202100"/>
                <a:gd name="connsiteX18" fmla="*/ 70652 w 85542"/>
                <a:gd name="connsiteY18" fmla="*/ 129611 h 202100"/>
                <a:gd name="connsiteX19" fmla="*/ 79444 w 85542"/>
                <a:gd name="connsiteY19" fmla="*/ 6519 h 202100"/>
                <a:gd name="connsiteX20" fmla="*/ 70652 w 85542"/>
                <a:gd name="connsiteY20" fmla="*/ 103234 h 202100"/>
                <a:gd name="connsiteX21" fmla="*/ 61859 w 85542"/>
                <a:gd name="connsiteY21" fmla="*/ 129611 h 202100"/>
                <a:gd name="connsiteX22" fmla="*/ 44275 w 85542"/>
                <a:gd name="connsiteY22" fmla="*/ 103234 h 20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5542" h="202100">
                  <a:moveTo>
                    <a:pt x="53067" y="32895"/>
                  </a:moveTo>
                  <a:cubicBezTo>
                    <a:pt x="47205" y="47549"/>
                    <a:pt x="31654" y="61545"/>
                    <a:pt x="35482" y="76857"/>
                  </a:cubicBezTo>
                  <a:cubicBezTo>
                    <a:pt x="37730" y="85848"/>
                    <a:pt x="54622" y="73855"/>
                    <a:pt x="61859" y="68065"/>
                  </a:cubicBezTo>
                  <a:cubicBezTo>
                    <a:pt x="70111" y="61464"/>
                    <a:pt x="73582" y="50480"/>
                    <a:pt x="79444" y="41688"/>
                  </a:cubicBezTo>
                  <a:cubicBezTo>
                    <a:pt x="70652" y="38757"/>
                    <a:pt x="53067" y="42163"/>
                    <a:pt x="53067" y="32895"/>
                  </a:cubicBezTo>
                  <a:cubicBezTo>
                    <a:pt x="53067" y="23627"/>
                    <a:pt x="88712" y="24103"/>
                    <a:pt x="79444" y="24103"/>
                  </a:cubicBezTo>
                  <a:cubicBezTo>
                    <a:pt x="58220" y="24103"/>
                    <a:pt x="29921" y="34749"/>
                    <a:pt x="9105" y="41688"/>
                  </a:cubicBezTo>
                  <a:cubicBezTo>
                    <a:pt x="6174" y="59273"/>
                    <a:pt x="-1656" y="76724"/>
                    <a:pt x="313" y="94442"/>
                  </a:cubicBezTo>
                  <a:cubicBezTo>
                    <a:pt x="1480" y="104944"/>
                    <a:pt x="9444" y="127159"/>
                    <a:pt x="17898" y="120819"/>
                  </a:cubicBezTo>
                  <a:cubicBezTo>
                    <a:pt x="32727" y="109697"/>
                    <a:pt x="29621" y="85650"/>
                    <a:pt x="35482" y="68065"/>
                  </a:cubicBezTo>
                  <a:cubicBezTo>
                    <a:pt x="38413" y="59273"/>
                    <a:pt x="31831" y="86731"/>
                    <a:pt x="26690" y="94442"/>
                  </a:cubicBezTo>
                  <a:lnTo>
                    <a:pt x="9105" y="120819"/>
                  </a:lnTo>
                  <a:cubicBezTo>
                    <a:pt x="12036" y="129611"/>
                    <a:pt x="15887" y="138148"/>
                    <a:pt x="17898" y="147195"/>
                  </a:cubicBezTo>
                  <a:cubicBezTo>
                    <a:pt x="21765" y="164598"/>
                    <a:pt x="15554" y="186028"/>
                    <a:pt x="26690" y="199949"/>
                  </a:cubicBezTo>
                  <a:cubicBezTo>
                    <a:pt x="32480" y="207186"/>
                    <a:pt x="44275" y="194088"/>
                    <a:pt x="53067" y="191157"/>
                  </a:cubicBezTo>
                  <a:cubicBezTo>
                    <a:pt x="59638" y="184586"/>
                    <a:pt x="110011" y="149291"/>
                    <a:pt x="70652" y="129611"/>
                  </a:cubicBezTo>
                  <a:cubicBezTo>
                    <a:pt x="61201" y="124885"/>
                    <a:pt x="53067" y="141334"/>
                    <a:pt x="44275" y="147195"/>
                  </a:cubicBezTo>
                  <a:cubicBezTo>
                    <a:pt x="46443" y="140690"/>
                    <a:pt x="56719" y="91872"/>
                    <a:pt x="79444" y="103234"/>
                  </a:cubicBezTo>
                  <a:cubicBezTo>
                    <a:pt x="87734" y="107379"/>
                    <a:pt x="73583" y="120819"/>
                    <a:pt x="70652" y="129611"/>
                  </a:cubicBezTo>
                  <a:cubicBezTo>
                    <a:pt x="73583" y="88580"/>
                    <a:pt x="79444" y="47654"/>
                    <a:pt x="79444" y="6519"/>
                  </a:cubicBezTo>
                  <a:cubicBezTo>
                    <a:pt x="79444" y="-25852"/>
                    <a:pt x="75230" y="71188"/>
                    <a:pt x="70652" y="103234"/>
                  </a:cubicBezTo>
                  <a:cubicBezTo>
                    <a:pt x="69341" y="112409"/>
                    <a:pt x="61859" y="129611"/>
                    <a:pt x="61859" y="129611"/>
                  </a:cubicBezTo>
                  <a:lnTo>
                    <a:pt x="44275" y="103234"/>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44" name="フリーフォーム 43"/>
            <p:cNvSpPr/>
            <p:nvPr/>
          </p:nvSpPr>
          <p:spPr>
            <a:xfrm>
              <a:off x="2892733" y="5342242"/>
              <a:ext cx="109540" cy="290527"/>
            </a:xfrm>
            <a:custGeom>
              <a:avLst/>
              <a:gdLst>
                <a:gd name="connsiteX0" fmla="*/ 8729 w 109540"/>
                <a:gd name="connsiteY0" fmla="*/ 3481 h 290527"/>
                <a:gd name="connsiteX1" fmla="*/ 17521 w 109540"/>
                <a:gd name="connsiteY1" fmla="*/ 276043 h 290527"/>
                <a:gd name="connsiteX2" fmla="*/ 105444 w 109540"/>
                <a:gd name="connsiteY2" fmla="*/ 267250 h 290527"/>
                <a:gd name="connsiteX3" fmla="*/ 87859 w 109540"/>
                <a:gd name="connsiteY3" fmla="*/ 214496 h 290527"/>
                <a:gd name="connsiteX4" fmla="*/ 70275 w 109540"/>
                <a:gd name="connsiteY4" fmla="*/ 161743 h 290527"/>
                <a:gd name="connsiteX5" fmla="*/ 61482 w 109540"/>
                <a:gd name="connsiteY5" fmla="*/ 126573 h 290527"/>
                <a:gd name="connsiteX6" fmla="*/ 43898 w 109540"/>
                <a:gd name="connsiteY6" fmla="*/ 152950 h 290527"/>
                <a:gd name="connsiteX7" fmla="*/ 35105 w 109540"/>
                <a:gd name="connsiteY7" fmla="*/ 126573 h 290527"/>
                <a:gd name="connsiteX8" fmla="*/ 8729 w 109540"/>
                <a:gd name="connsiteY8" fmla="*/ 3481 h 290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540" h="290527">
                  <a:moveTo>
                    <a:pt x="8729" y="3481"/>
                  </a:moveTo>
                  <a:cubicBezTo>
                    <a:pt x="5798" y="28393"/>
                    <a:pt x="-13772" y="190698"/>
                    <a:pt x="17521" y="276043"/>
                  </a:cubicBezTo>
                  <a:cubicBezTo>
                    <a:pt x="27661" y="303697"/>
                    <a:pt x="83278" y="286646"/>
                    <a:pt x="105444" y="267250"/>
                  </a:cubicBezTo>
                  <a:cubicBezTo>
                    <a:pt x="119394" y="255044"/>
                    <a:pt x="93721" y="232081"/>
                    <a:pt x="87859" y="214496"/>
                  </a:cubicBezTo>
                  <a:lnTo>
                    <a:pt x="70275" y="161743"/>
                  </a:lnTo>
                  <a:lnTo>
                    <a:pt x="61482" y="126573"/>
                  </a:lnTo>
                  <a:cubicBezTo>
                    <a:pt x="55621" y="135365"/>
                    <a:pt x="54465" y="152950"/>
                    <a:pt x="43898" y="152950"/>
                  </a:cubicBezTo>
                  <a:cubicBezTo>
                    <a:pt x="34630" y="152950"/>
                    <a:pt x="35765" y="135817"/>
                    <a:pt x="35105" y="126573"/>
                  </a:cubicBezTo>
                  <a:cubicBezTo>
                    <a:pt x="32808" y="94417"/>
                    <a:pt x="11660" y="-21431"/>
                    <a:pt x="8729" y="3481"/>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48" name="フリーフォーム 47"/>
            <p:cNvSpPr/>
            <p:nvPr/>
          </p:nvSpPr>
          <p:spPr>
            <a:xfrm>
              <a:off x="628524" y="4756638"/>
              <a:ext cx="145199" cy="259514"/>
            </a:xfrm>
            <a:custGeom>
              <a:avLst/>
              <a:gdLst>
                <a:gd name="connsiteX0" fmla="*/ 145199 w 145199"/>
                <a:gd name="connsiteY0" fmla="*/ 0 h 259514"/>
                <a:gd name="connsiteX1" fmla="*/ 13314 w 145199"/>
                <a:gd name="connsiteY1" fmla="*/ 246185 h 259514"/>
                <a:gd name="connsiteX2" fmla="*/ 4522 w 145199"/>
                <a:gd name="connsiteY2" fmla="*/ 228600 h 259514"/>
                <a:gd name="connsiteX3" fmla="*/ 4522 w 145199"/>
                <a:gd name="connsiteY3" fmla="*/ 228600 h 259514"/>
              </a:gdLst>
              <a:ahLst/>
              <a:cxnLst>
                <a:cxn ang="0">
                  <a:pos x="connsiteX0" y="connsiteY0"/>
                </a:cxn>
                <a:cxn ang="0">
                  <a:pos x="connsiteX1" y="connsiteY1"/>
                </a:cxn>
                <a:cxn ang="0">
                  <a:pos x="connsiteX2" y="connsiteY2"/>
                </a:cxn>
                <a:cxn ang="0">
                  <a:pos x="connsiteX3" y="connsiteY3"/>
                </a:cxn>
              </a:cxnLst>
              <a:rect l="l" t="t" r="r" b="b"/>
              <a:pathLst>
                <a:path w="145199" h="259514">
                  <a:moveTo>
                    <a:pt x="145199" y="0"/>
                  </a:moveTo>
                  <a:cubicBezTo>
                    <a:pt x="90979" y="104042"/>
                    <a:pt x="36760" y="208085"/>
                    <a:pt x="13314" y="246185"/>
                  </a:cubicBezTo>
                  <a:cubicBezTo>
                    <a:pt x="-10132" y="284285"/>
                    <a:pt x="4522" y="228600"/>
                    <a:pt x="4522" y="228600"/>
                  </a:cubicBezTo>
                  <a:lnTo>
                    <a:pt x="4522" y="228600"/>
                  </a:lnTo>
                </a:path>
              </a:pathLst>
            </a:cu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50" name="テキスト ボックス 49"/>
            <p:cNvSpPr txBox="1"/>
            <p:nvPr/>
          </p:nvSpPr>
          <p:spPr>
            <a:xfrm>
              <a:off x="121418" y="3902859"/>
              <a:ext cx="3320691" cy="246221"/>
            </a:xfrm>
            <a:prstGeom prst="rect">
              <a:avLst/>
            </a:prstGeom>
            <a:noFill/>
            <a:ln>
              <a:solidFill>
                <a:srgbClr val="00B0F0"/>
              </a:solidFill>
            </a:ln>
          </p:spPr>
          <p:txBody>
            <a:bodyPr wrap="square" rtlCol="0">
              <a:spAutoFit/>
            </a:bodyPr>
            <a:lstStyle/>
            <a:p>
              <a:pPr defTabSz="914400"/>
              <a:r>
                <a:rPr lang="ja-JP" altLang="en-US" sz="1000" b="1" dirty="0" smtClean="0">
                  <a:solidFill>
                    <a:srgbClr val="000000"/>
                  </a:solidFill>
                  <a:latin typeface="ＭＳ Ｐゴシック" panose="020B0600070205080204" pitchFamily="50" charset="-128"/>
                  <a:cs typeface="メイリオ"/>
                </a:rPr>
                <a:t>リアルタイム</a:t>
              </a:r>
              <a:r>
                <a:rPr lang="ja-JP" altLang="en-US" sz="1000" b="1" dirty="0">
                  <a:solidFill>
                    <a:prstClr val="black"/>
                  </a:solidFill>
                  <a:latin typeface="ＭＳ Ｐゴシック" panose="020B0600070205080204" pitchFamily="50" charset="-128"/>
                  <a:cs typeface="メイリオ"/>
                </a:rPr>
                <a:t>津波浸水・被害</a:t>
              </a:r>
              <a:r>
                <a:rPr lang="ja-JP" altLang="en-US" sz="1000" b="1" dirty="0" smtClean="0">
                  <a:solidFill>
                    <a:prstClr val="black"/>
                  </a:solidFill>
                  <a:latin typeface="ＭＳ Ｐゴシック" panose="020B0600070205080204" pitchFamily="50" charset="-128"/>
                  <a:cs typeface="メイリオ"/>
                </a:rPr>
                <a:t>予測</a:t>
              </a:r>
              <a:r>
                <a:rPr lang="ja-JP" altLang="en-US" sz="1000" b="1" dirty="0" smtClean="0">
                  <a:solidFill>
                    <a:srgbClr val="000000"/>
                  </a:solidFill>
                  <a:latin typeface="ＭＳ Ｐゴシック" panose="020B0600070205080204" pitchFamily="50" charset="-128"/>
                  <a:cs typeface="メイリオ"/>
                </a:rPr>
                <a:t>システム</a:t>
              </a:r>
              <a:r>
                <a:rPr lang="ja-JP" altLang="en-US" sz="900" b="1" dirty="0" smtClean="0">
                  <a:solidFill>
                    <a:srgbClr val="000000"/>
                  </a:solidFill>
                  <a:latin typeface="ＭＳ Ｐゴシック" panose="020B0600070205080204" pitchFamily="50" charset="-128"/>
                  <a:cs typeface="メイリオ"/>
                </a:rPr>
                <a:t>（高知市・石巻市）</a:t>
              </a:r>
              <a:endParaRPr lang="ja-JP" altLang="en-US" sz="900" b="1" dirty="0">
                <a:solidFill>
                  <a:prstClr val="black"/>
                </a:solidFill>
                <a:latin typeface="ＭＳ Ｐゴシック" panose="020B0600070205080204" pitchFamily="50" charset="-128"/>
              </a:endParaRPr>
            </a:p>
          </p:txBody>
        </p:sp>
      </p:grpSp>
      <p:sp>
        <p:nvSpPr>
          <p:cNvPr id="51" name="二等辺三角形 50"/>
          <p:cNvSpPr/>
          <p:nvPr/>
        </p:nvSpPr>
        <p:spPr>
          <a:xfrm rot="10800000">
            <a:off x="1000414" y="3407771"/>
            <a:ext cx="1339863" cy="3092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55" name="二等辺三角形 54"/>
          <p:cNvSpPr/>
          <p:nvPr/>
        </p:nvSpPr>
        <p:spPr>
          <a:xfrm rot="10800000">
            <a:off x="4365172" y="3432188"/>
            <a:ext cx="1339863" cy="3092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56" name="二等辺三角形 55"/>
          <p:cNvSpPr/>
          <p:nvPr/>
        </p:nvSpPr>
        <p:spPr>
          <a:xfrm rot="10800000">
            <a:off x="7503699" y="3407770"/>
            <a:ext cx="1339863" cy="309262"/>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49" name="円/楕円 48"/>
          <p:cNvSpPr/>
          <p:nvPr/>
        </p:nvSpPr>
        <p:spPr>
          <a:xfrm>
            <a:off x="927903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44</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116724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4" t="5368" r="6047" b="5090"/>
          <a:stretch/>
        </p:blipFill>
        <p:spPr bwMode="auto">
          <a:xfrm>
            <a:off x="2034104" y="457671"/>
            <a:ext cx="6865294" cy="6415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四角形吹き出し 21"/>
          <p:cNvSpPr/>
          <p:nvPr/>
        </p:nvSpPr>
        <p:spPr>
          <a:xfrm>
            <a:off x="8353341" y="5553236"/>
            <a:ext cx="1357727" cy="468052"/>
          </a:xfrm>
          <a:prstGeom prst="wedgeRectCallout">
            <a:avLst>
              <a:gd name="adj1" fmla="val -109011"/>
              <a:gd name="adj2" fmla="val -8209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endParaRPr lang="en-US" altLang="ja-JP" sz="1050" u="sng" dirty="0">
              <a:solidFill>
                <a:srgbClr val="FF0000"/>
              </a:solidFill>
              <a:latin typeface="ＭＳ Ｐゴシック"/>
            </a:endParaRPr>
          </a:p>
        </p:txBody>
      </p:sp>
      <p:sp>
        <p:nvSpPr>
          <p:cNvPr id="5" name="四角形吹き出し 4"/>
          <p:cNvSpPr/>
          <p:nvPr/>
        </p:nvSpPr>
        <p:spPr>
          <a:xfrm>
            <a:off x="8453881" y="548680"/>
            <a:ext cx="1365000" cy="900000"/>
          </a:xfrm>
          <a:prstGeom prst="wedgeRectCallout">
            <a:avLst>
              <a:gd name="adj1" fmla="val -93023"/>
              <a:gd name="adj2" fmla="val 2725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北海道</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・北見市・斜里町</a:t>
            </a:r>
            <a:endParaRPr lang="en-US" altLang="ja-JP" sz="1050" dirty="0">
              <a:solidFill>
                <a:prstClr val="black"/>
              </a:solidFill>
              <a:latin typeface="ＭＳ Ｐゴシック"/>
            </a:endParaRPr>
          </a:p>
          <a:p>
            <a:pPr defTabSz="914400"/>
            <a:r>
              <a:rPr lang="ja-JP" altLang="en-US" sz="1050" dirty="0">
                <a:solidFill>
                  <a:prstClr val="black"/>
                </a:solidFill>
                <a:latin typeface="ＭＳ Ｐゴシック"/>
              </a:rPr>
              <a:t>　・別海町</a:t>
            </a:r>
            <a:endParaRPr lang="en-US" altLang="ja-JP" sz="1050" dirty="0">
              <a:solidFill>
                <a:prstClr val="black"/>
              </a:solidFill>
              <a:latin typeface="ＭＳ Ｐゴシック"/>
            </a:endParaRPr>
          </a:p>
        </p:txBody>
      </p:sp>
      <p:sp>
        <p:nvSpPr>
          <p:cNvPr id="7" name="四角形吹き出し 6"/>
          <p:cNvSpPr/>
          <p:nvPr/>
        </p:nvSpPr>
        <p:spPr>
          <a:xfrm>
            <a:off x="8596540" y="2286371"/>
            <a:ext cx="1092000" cy="720000"/>
          </a:xfrm>
          <a:prstGeom prst="wedgeRectCallout">
            <a:avLst>
              <a:gd name="adj1" fmla="val -125710"/>
              <a:gd name="adj2" fmla="val 4680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岩手</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・大船渡市</a:t>
            </a:r>
            <a:endParaRPr lang="en-US" altLang="ja-JP" sz="1050" dirty="0">
              <a:solidFill>
                <a:prstClr val="black"/>
              </a:solidFill>
              <a:latin typeface="ＭＳ Ｐゴシック"/>
            </a:endParaRPr>
          </a:p>
        </p:txBody>
      </p:sp>
      <p:sp>
        <p:nvSpPr>
          <p:cNvPr id="8" name="四角形吹き出し 7"/>
          <p:cNvSpPr/>
          <p:nvPr/>
        </p:nvSpPr>
        <p:spPr>
          <a:xfrm>
            <a:off x="8626496" y="3249024"/>
            <a:ext cx="1131000" cy="396000"/>
          </a:xfrm>
          <a:prstGeom prst="wedgeRectCallout">
            <a:avLst>
              <a:gd name="adj1" fmla="val -120173"/>
              <a:gd name="adj2" fmla="val 10694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福島</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・会津若松市</a:t>
            </a:r>
            <a:endParaRPr lang="en-US" altLang="ja-JP" sz="1050" dirty="0">
              <a:solidFill>
                <a:prstClr val="black"/>
              </a:solidFill>
              <a:latin typeface="ＭＳ Ｐゴシック"/>
            </a:endParaRPr>
          </a:p>
        </p:txBody>
      </p:sp>
      <p:sp>
        <p:nvSpPr>
          <p:cNvPr id="9" name="四角形吹き出し 8"/>
          <p:cNvSpPr/>
          <p:nvPr/>
        </p:nvSpPr>
        <p:spPr>
          <a:xfrm>
            <a:off x="6015503" y="3096461"/>
            <a:ext cx="1053000" cy="396000"/>
          </a:xfrm>
          <a:prstGeom prst="wedgeRectCallout">
            <a:avLst>
              <a:gd name="adj1" fmla="val 83031"/>
              <a:gd name="adj2" fmla="val 3967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山形</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・高畠町</a:t>
            </a:r>
            <a:endParaRPr lang="en-US" altLang="ja-JP" sz="1050" dirty="0">
              <a:solidFill>
                <a:prstClr val="black"/>
              </a:solidFill>
              <a:latin typeface="ＭＳ Ｐゴシック"/>
            </a:endParaRPr>
          </a:p>
        </p:txBody>
      </p:sp>
      <p:sp>
        <p:nvSpPr>
          <p:cNvPr id="10" name="四角形吹き出し 9"/>
          <p:cNvSpPr/>
          <p:nvPr/>
        </p:nvSpPr>
        <p:spPr>
          <a:xfrm>
            <a:off x="8548478" y="3861088"/>
            <a:ext cx="1053000" cy="360000"/>
          </a:xfrm>
          <a:prstGeom prst="wedgeRectCallout">
            <a:avLst>
              <a:gd name="adj1" fmla="val -174399"/>
              <a:gd name="adj2" fmla="val 8712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群馬</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・高崎市</a:t>
            </a:r>
            <a:endParaRPr lang="en-US" altLang="ja-JP" sz="1050" dirty="0">
              <a:solidFill>
                <a:prstClr val="black"/>
              </a:solidFill>
              <a:latin typeface="ＭＳ Ｐゴシック"/>
            </a:endParaRPr>
          </a:p>
        </p:txBody>
      </p:sp>
      <p:sp>
        <p:nvSpPr>
          <p:cNvPr id="12" name="四角形吹き出し 11"/>
          <p:cNvSpPr/>
          <p:nvPr/>
        </p:nvSpPr>
        <p:spPr>
          <a:xfrm>
            <a:off x="8275444" y="4387031"/>
            <a:ext cx="1482050" cy="576064"/>
          </a:xfrm>
          <a:prstGeom prst="wedgeRectCallout">
            <a:avLst>
              <a:gd name="adj1" fmla="val -152869"/>
              <a:gd name="adj2" fmla="val 1486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長野</a:t>
            </a:r>
            <a:r>
              <a:rPr lang="en-US" altLang="ja-JP" sz="1050" dirty="0">
                <a:solidFill>
                  <a:prstClr val="black"/>
                </a:solidFill>
                <a:latin typeface="ＭＳ Ｐゴシック"/>
              </a:rPr>
              <a:t>】</a:t>
            </a:r>
            <a:endParaRPr lang="en-US" altLang="ja-JP" sz="1050" u="sng" dirty="0">
              <a:solidFill>
                <a:srgbClr val="FF0000"/>
              </a:solidFill>
              <a:latin typeface="ＭＳ Ｐゴシック"/>
            </a:endParaRPr>
          </a:p>
          <a:p>
            <a:pPr defTabSz="914400"/>
            <a:r>
              <a:rPr lang="ja-JP" altLang="en-US" sz="1050" dirty="0">
                <a:solidFill>
                  <a:prstClr val="black"/>
                </a:solidFill>
                <a:latin typeface="ＭＳ Ｐゴシック"/>
              </a:rPr>
              <a:t>　・塩尻市</a:t>
            </a:r>
            <a:r>
              <a:rPr lang="en-US" altLang="ja-JP" sz="1050" dirty="0">
                <a:solidFill>
                  <a:prstClr val="black"/>
                </a:solidFill>
                <a:latin typeface="ＭＳ Ｐゴシック"/>
              </a:rPr>
              <a:t>/</a:t>
            </a:r>
            <a:r>
              <a:rPr lang="ja-JP" altLang="en-US" sz="1050" dirty="0">
                <a:solidFill>
                  <a:prstClr val="black"/>
                </a:solidFill>
                <a:latin typeface="ＭＳ Ｐゴシック"/>
              </a:rPr>
              <a:t>富士見町</a:t>
            </a:r>
            <a:endParaRPr lang="en-US" altLang="ja-JP" sz="1050" dirty="0">
              <a:solidFill>
                <a:prstClr val="black"/>
              </a:solidFill>
              <a:latin typeface="ＭＳ Ｐゴシック"/>
            </a:endParaRPr>
          </a:p>
          <a:p>
            <a:pPr defTabSz="914400"/>
            <a:r>
              <a:rPr lang="en-US" altLang="ja-JP" sz="1050" dirty="0">
                <a:solidFill>
                  <a:prstClr val="black"/>
                </a:solidFill>
                <a:latin typeface="ＭＳ Ｐゴシック"/>
              </a:rPr>
              <a:t>     /</a:t>
            </a:r>
            <a:r>
              <a:rPr lang="ja-JP" altLang="en-US" sz="1050" dirty="0">
                <a:solidFill>
                  <a:prstClr val="black"/>
                </a:solidFill>
                <a:latin typeface="ＭＳ Ｐゴシック"/>
              </a:rPr>
              <a:t>王滝村</a:t>
            </a:r>
            <a:endParaRPr lang="en-US" altLang="ja-JP" sz="1050" dirty="0">
              <a:solidFill>
                <a:prstClr val="black"/>
              </a:solidFill>
              <a:latin typeface="ＭＳ Ｐゴシック"/>
            </a:endParaRPr>
          </a:p>
        </p:txBody>
      </p:sp>
      <p:sp>
        <p:nvSpPr>
          <p:cNvPr id="16" name="四角形吹き出し 15"/>
          <p:cNvSpPr/>
          <p:nvPr/>
        </p:nvSpPr>
        <p:spPr>
          <a:xfrm>
            <a:off x="4486398" y="4041088"/>
            <a:ext cx="1325922" cy="431984"/>
          </a:xfrm>
          <a:prstGeom prst="wedgeRectCallout">
            <a:avLst>
              <a:gd name="adj1" fmla="val 27326"/>
              <a:gd name="adj2" fmla="val 145909"/>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京都</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・京丹後市</a:t>
            </a:r>
            <a:endParaRPr lang="en-US" altLang="ja-JP" sz="1050" dirty="0">
              <a:solidFill>
                <a:prstClr val="black"/>
              </a:solidFill>
              <a:latin typeface="ＭＳ Ｐゴシック"/>
            </a:endParaRPr>
          </a:p>
        </p:txBody>
      </p:sp>
      <p:sp>
        <p:nvSpPr>
          <p:cNvPr id="17" name="四角形吹き出し 16"/>
          <p:cNvSpPr/>
          <p:nvPr/>
        </p:nvSpPr>
        <p:spPr>
          <a:xfrm>
            <a:off x="6793288" y="6021288"/>
            <a:ext cx="1092000" cy="576000"/>
          </a:xfrm>
          <a:prstGeom prst="wedgeRectCallout">
            <a:avLst>
              <a:gd name="adj1" fmla="val -143927"/>
              <a:gd name="adj2" fmla="val -1298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奈良</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・東吉野村</a:t>
            </a:r>
            <a:endParaRPr lang="en-US" altLang="ja-JP" sz="1050" dirty="0">
              <a:solidFill>
                <a:prstClr val="black"/>
              </a:solidFill>
              <a:latin typeface="ＭＳ Ｐゴシック"/>
            </a:endParaRPr>
          </a:p>
        </p:txBody>
      </p:sp>
      <p:sp>
        <p:nvSpPr>
          <p:cNvPr id="18" name="四角形吹き出し 17"/>
          <p:cNvSpPr/>
          <p:nvPr/>
        </p:nvSpPr>
        <p:spPr>
          <a:xfrm>
            <a:off x="5545155" y="6453336"/>
            <a:ext cx="1170000" cy="368616"/>
          </a:xfrm>
          <a:prstGeom prst="wedgeRectCallout">
            <a:avLst>
              <a:gd name="adj1" fmla="val -41853"/>
              <a:gd name="adj2" fmla="val -18814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和歌山</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・白浜町</a:t>
            </a:r>
            <a:endParaRPr lang="en-US" altLang="ja-JP" sz="1050" dirty="0">
              <a:solidFill>
                <a:prstClr val="black"/>
              </a:solidFill>
              <a:latin typeface="ＭＳ Ｐゴシック"/>
            </a:endParaRPr>
          </a:p>
        </p:txBody>
      </p:sp>
      <p:sp>
        <p:nvSpPr>
          <p:cNvPr id="20" name="四角形吹き出し 19"/>
          <p:cNvSpPr/>
          <p:nvPr/>
        </p:nvSpPr>
        <p:spPr>
          <a:xfrm>
            <a:off x="4336007" y="6345384"/>
            <a:ext cx="1053000" cy="395984"/>
          </a:xfrm>
          <a:prstGeom prst="wedgeRectCallout">
            <a:avLst>
              <a:gd name="adj1" fmla="val 23070"/>
              <a:gd name="adj2" fmla="val -15259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徳島</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・鳴門市</a:t>
            </a:r>
            <a:endParaRPr lang="en-US" altLang="ja-JP" sz="1050" dirty="0">
              <a:solidFill>
                <a:prstClr val="black"/>
              </a:solidFill>
              <a:latin typeface="ＭＳ Ｐゴシック"/>
            </a:endParaRPr>
          </a:p>
        </p:txBody>
      </p:sp>
      <p:sp>
        <p:nvSpPr>
          <p:cNvPr id="21" name="四角形吹き出し 20"/>
          <p:cNvSpPr/>
          <p:nvPr/>
        </p:nvSpPr>
        <p:spPr>
          <a:xfrm>
            <a:off x="2580638" y="4545168"/>
            <a:ext cx="1092000" cy="396000"/>
          </a:xfrm>
          <a:prstGeom prst="wedgeRectCallout">
            <a:avLst>
              <a:gd name="adj1" fmla="val 35421"/>
              <a:gd name="adj2" fmla="val 1511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福岡</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・糸島市</a:t>
            </a:r>
            <a:endParaRPr lang="en-US" altLang="ja-JP" sz="1050" dirty="0">
              <a:solidFill>
                <a:prstClr val="black"/>
              </a:solidFill>
              <a:latin typeface="ＭＳ Ｐゴシック"/>
            </a:endParaRPr>
          </a:p>
        </p:txBody>
      </p:sp>
      <p:sp>
        <p:nvSpPr>
          <p:cNvPr id="23" name="四角形吹き出し 22"/>
          <p:cNvSpPr/>
          <p:nvPr/>
        </p:nvSpPr>
        <p:spPr>
          <a:xfrm>
            <a:off x="1106515" y="5013176"/>
            <a:ext cx="1092000" cy="396000"/>
          </a:xfrm>
          <a:prstGeom prst="wedgeRectCallout">
            <a:avLst>
              <a:gd name="adj1" fmla="val 140371"/>
              <a:gd name="adj2" fmla="val 5140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佐賀</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・鳥栖市</a:t>
            </a:r>
            <a:endParaRPr lang="en-US" altLang="ja-JP" sz="1050" dirty="0">
              <a:solidFill>
                <a:prstClr val="black"/>
              </a:solidFill>
              <a:latin typeface="ＭＳ Ｐゴシック"/>
            </a:endParaRPr>
          </a:p>
        </p:txBody>
      </p:sp>
      <p:sp>
        <p:nvSpPr>
          <p:cNvPr id="26" name="四角形吹き出し 25"/>
          <p:cNvSpPr/>
          <p:nvPr/>
        </p:nvSpPr>
        <p:spPr>
          <a:xfrm>
            <a:off x="560512" y="6147304"/>
            <a:ext cx="1092000" cy="468080"/>
          </a:xfrm>
          <a:prstGeom prst="wedgeRectCallout">
            <a:avLst>
              <a:gd name="adj1" fmla="val 102654"/>
              <a:gd name="adj2" fmla="val 6784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沖縄</a:t>
            </a:r>
            <a:r>
              <a:rPr lang="en-US" altLang="ja-JP" sz="1050" dirty="0">
                <a:solidFill>
                  <a:prstClr val="black"/>
                </a:solidFill>
                <a:latin typeface="ＭＳ Ｐゴシック"/>
              </a:rPr>
              <a:t>】</a:t>
            </a:r>
          </a:p>
          <a:p>
            <a:pPr defTabSz="914400"/>
            <a:r>
              <a:rPr lang="ja-JP" altLang="en-US" sz="1050" dirty="0">
                <a:solidFill>
                  <a:prstClr val="black"/>
                </a:solidFill>
                <a:latin typeface="ＭＳ Ｐゴシック"/>
              </a:rPr>
              <a:t>　・竹富町</a:t>
            </a:r>
            <a:endParaRPr lang="en-US" altLang="ja-JP" sz="1050" dirty="0">
              <a:solidFill>
                <a:prstClr val="black"/>
              </a:solidFill>
              <a:latin typeface="ＭＳ Ｐゴシック"/>
            </a:endParaRPr>
          </a:p>
        </p:txBody>
      </p:sp>
      <p:sp>
        <p:nvSpPr>
          <p:cNvPr id="19" name="四角形吹き出し 18"/>
          <p:cNvSpPr/>
          <p:nvPr/>
        </p:nvSpPr>
        <p:spPr>
          <a:xfrm>
            <a:off x="8353565" y="5517232"/>
            <a:ext cx="1505942" cy="576064"/>
          </a:xfrm>
          <a:prstGeom prst="wedgeRectCallout">
            <a:avLst>
              <a:gd name="adj1" fmla="val -152567"/>
              <a:gd name="adj2" fmla="val -1722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altLang="ja-JP" sz="1050" dirty="0">
                <a:solidFill>
                  <a:prstClr val="black"/>
                </a:solidFill>
                <a:latin typeface="ＭＳ Ｐゴシック"/>
              </a:rPr>
              <a:t>【</a:t>
            </a:r>
            <a:r>
              <a:rPr lang="ja-JP" altLang="en-US" sz="1050" dirty="0">
                <a:solidFill>
                  <a:prstClr val="black"/>
                </a:solidFill>
                <a:latin typeface="ＭＳ Ｐゴシック"/>
              </a:rPr>
              <a:t>長野・神奈川</a:t>
            </a:r>
            <a:r>
              <a:rPr lang="en-US" altLang="ja-JP" sz="1050" dirty="0">
                <a:solidFill>
                  <a:prstClr val="black"/>
                </a:solidFill>
                <a:latin typeface="ＭＳ Ｐゴシック"/>
              </a:rPr>
              <a:t>】</a:t>
            </a:r>
            <a:endParaRPr lang="en-US" altLang="ja-JP" sz="1050" u="sng" dirty="0">
              <a:solidFill>
                <a:srgbClr val="FF0000"/>
              </a:solidFill>
              <a:latin typeface="ＭＳ Ｐゴシック"/>
            </a:endParaRPr>
          </a:p>
          <a:p>
            <a:pPr defTabSz="914400"/>
            <a:r>
              <a:rPr lang="ja-JP" altLang="en-US" sz="1050" dirty="0">
                <a:solidFill>
                  <a:prstClr val="black"/>
                </a:solidFill>
                <a:latin typeface="ＭＳ Ｐゴシック"/>
              </a:rPr>
              <a:t>　・松本市・横須賀市</a:t>
            </a:r>
            <a:endParaRPr lang="en-US" altLang="ja-JP" sz="1050" dirty="0">
              <a:solidFill>
                <a:prstClr val="black"/>
              </a:solidFill>
              <a:latin typeface="ＭＳ Ｐゴシック"/>
            </a:endParaRPr>
          </a:p>
        </p:txBody>
      </p:sp>
      <p:cxnSp>
        <p:nvCxnSpPr>
          <p:cNvPr id="3" name="直線コネクタ 2"/>
          <p:cNvCxnSpPr/>
          <p:nvPr/>
        </p:nvCxnSpPr>
        <p:spPr>
          <a:xfrm>
            <a:off x="8353562" y="5634008"/>
            <a:ext cx="0" cy="9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Box 28"/>
          <p:cNvSpPr txBox="1">
            <a:spLocks noChangeArrowheads="1"/>
          </p:cNvSpPr>
          <p:nvPr/>
        </p:nvSpPr>
        <p:spPr bwMode="auto">
          <a:xfrm>
            <a:off x="528" y="-27384"/>
            <a:ext cx="9905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pitchFamily="50" charset="-128"/>
              </a:defRPr>
            </a:lvl1pPr>
            <a:lvl2pPr marL="742950" indent="-28575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algn="ctr" defTabSz="914400" eaLnBrk="1" hangingPunct="1">
              <a:spcBef>
                <a:spcPct val="50000"/>
              </a:spcBef>
            </a:pPr>
            <a:r>
              <a:rPr lang="ja-JP" altLang="en-US" sz="2000" dirty="0" smtClean="0">
                <a:solidFill>
                  <a:prstClr val="black"/>
                </a:solidFill>
                <a:latin typeface="HGP創英角ｺﾞｼｯｸUB" pitchFamily="50" charset="-128"/>
                <a:ea typeface="HGP創英角ｺﾞｼｯｸUB" pitchFamily="50" charset="-128"/>
              </a:rPr>
              <a:t>ふるさとテレワーク　地域実証事業（</a:t>
            </a:r>
            <a:r>
              <a:rPr lang="en-US" altLang="ja-JP" sz="2000" dirty="0" smtClean="0">
                <a:solidFill>
                  <a:prstClr val="black"/>
                </a:solidFill>
                <a:latin typeface="HGP創英角ｺﾞｼｯｸUB" pitchFamily="50" charset="-128"/>
                <a:ea typeface="HGP創英角ｺﾞｼｯｸUB" pitchFamily="50" charset="-128"/>
              </a:rPr>
              <a:t>H26</a:t>
            </a:r>
            <a:r>
              <a:rPr lang="ja-JP" altLang="en-US" sz="2000" dirty="0" smtClean="0">
                <a:solidFill>
                  <a:prstClr val="black"/>
                </a:solidFill>
                <a:latin typeface="HGP創英角ｺﾞｼｯｸUB" pitchFamily="50" charset="-128"/>
                <a:ea typeface="HGP創英角ｺﾞｼｯｸUB" pitchFamily="50" charset="-128"/>
              </a:rPr>
              <a:t>年度補正）の実施地域　（</a:t>
            </a:r>
            <a:r>
              <a:rPr lang="en-US" altLang="ja-JP" sz="2000" dirty="0" smtClean="0">
                <a:solidFill>
                  <a:prstClr val="black"/>
                </a:solidFill>
                <a:latin typeface="HGP創英角ｺﾞｼｯｸUB" pitchFamily="50" charset="-128"/>
                <a:ea typeface="HGP創英角ｺﾞｼｯｸUB" pitchFamily="50" charset="-128"/>
              </a:rPr>
              <a:t>15</a:t>
            </a:r>
            <a:r>
              <a:rPr lang="ja-JP" altLang="en-US" sz="2000" dirty="0" smtClean="0">
                <a:solidFill>
                  <a:prstClr val="black"/>
                </a:solidFill>
                <a:latin typeface="HGP創英角ｺﾞｼｯｸUB" pitchFamily="50" charset="-128"/>
                <a:ea typeface="HGP創英角ｺﾞｼｯｸUB" pitchFamily="50" charset="-128"/>
              </a:rPr>
              <a:t>ヶ所）</a:t>
            </a:r>
            <a:endParaRPr lang="ja-JP" altLang="en-US" sz="2000" dirty="0">
              <a:solidFill>
                <a:prstClr val="black"/>
              </a:solidFill>
              <a:latin typeface="HGP創英角ｺﾞｼｯｸUB" pitchFamily="50" charset="-128"/>
              <a:ea typeface="HGP創英角ｺﾞｼｯｸUB" pitchFamily="50" charset="-128"/>
            </a:endParaRPr>
          </a:p>
        </p:txBody>
      </p:sp>
      <p:graphicFrame>
        <p:nvGraphicFramePr>
          <p:cNvPr id="2" name="表 1"/>
          <p:cNvGraphicFramePr>
            <a:graphicFrameLocks noGrp="1"/>
          </p:cNvGraphicFramePr>
          <p:nvPr>
            <p:extLst>
              <p:ext uri="{D42A27DB-BD31-4B8C-83A1-F6EECF244321}">
                <p14:modId xmlns:p14="http://schemas.microsoft.com/office/powerpoint/2010/main" val="1859542068"/>
              </p:ext>
            </p:extLst>
          </p:nvPr>
        </p:nvGraphicFramePr>
        <p:xfrm>
          <a:off x="56459" y="493900"/>
          <a:ext cx="3453646" cy="2935103"/>
        </p:xfrm>
        <a:graphic>
          <a:graphicData uri="http://schemas.openxmlformats.org/drawingml/2006/table">
            <a:tbl>
              <a:tblPr firstRow="1" firstCol="1" bandRow="1">
                <a:tableStyleId>{5C22544A-7EE6-4342-B048-85BDC9FD1C3A}</a:tableStyleId>
              </a:tblPr>
              <a:tblGrid>
                <a:gridCol w="222566"/>
                <a:gridCol w="755723"/>
                <a:gridCol w="1686007"/>
                <a:gridCol w="789350"/>
              </a:tblGrid>
              <a:tr h="129147">
                <a:tc>
                  <a:txBody>
                    <a:bodyPr/>
                    <a:lstStyle/>
                    <a:p>
                      <a:pPr algn="ctr">
                        <a:spcAft>
                          <a:spcPts val="0"/>
                        </a:spcAft>
                      </a:pPr>
                      <a:r>
                        <a:rPr lang="en-US" sz="700" kern="100" dirty="0">
                          <a:effectLst/>
                        </a:rPr>
                        <a:t>No</a:t>
                      </a:r>
                      <a:endParaRPr lang="ja-JP" sz="700" kern="100" dirty="0">
                        <a:effectLst/>
                        <a:latin typeface="Century"/>
                        <a:ea typeface="ＭＳ 明朝"/>
                        <a:cs typeface="Times New Roman"/>
                      </a:endParaRPr>
                    </a:p>
                  </a:txBody>
                  <a:tcPr marL="44530" marR="44530" marT="0" marB="0"/>
                </a:tc>
                <a:tc>
                  <a:txBody>
                    <a:bodyPr/>
                    <a:lstStyle/>
                    <a:p>
                      <a:pPr algn="ctr">
                        <a:spcAft>
                          <a:spcPts val="0"/>
                        </a:spcAft>
                      </a:pPr>
                      <a:r>
                        <a:rPr lang="ja-JP" sz="700" kern="100" dirty="0">
                          <a:effectLst/>
                        </a:rPr>
                        <a:t>代表提案者</a:t>
                      </a:r>
                      <a:endParaRPr lang="ja-JP" sz="700" kern="100" dirty="0">
                        <a:effectLst/>
                        <a:latin typeface="Century"/>
                        <a:ea typeface="ＭＳ 明朝"/>
                        <a:cs typeface="Times New Roman"/>
                      </a:endParaRPr>
                    </a:p>
                  </a:txBody>
                  <a:tcPr marL="44530" marR="44530" marT="0" marB="0"/>
                </a:tc>
                <a:tc>
                  <a:txBody>
                    <a:bodyPr/>
                    <a:lstStyle/>
                    <a:p>
                      <a:pPr algn="ctr">
                        <a:spcAft>
                          <a:spcPts val="0"/>
                        </a:spcAft>
                      </a:pPr>
                      <a:r>
                        <a:rPr lang="ja-JP" sz="700" kern="100" dirty="0">
                          <a:effectLst/>
                        </a:rPr>
                        <a:t>事業名</a:t>
                      </a:r>
                      <a:endParaRPr lang="ja-JP" sz="700" kern="100" dirty="0">
                        <a:effectLst/>
                        <a:latin typeface="Century"/>
                        <a:ea typeface="ＭＳ 明朝"/>
                        <a:cs typeface="Times New Roman"/>
                      </a:endParaRPr>
                    </a:p>
                  </a:txBody>
                  <a:tcPr marL="44530" marR="44530" marT="0" marB="0"/>
                </a:tc>
                <a:tc>
                  <a:txBody>
                    <a:bodyPr/>
                    <a:lstStyle/>
                    <a:p>
                      <a:pPr algn="ctr">
                        <a:spcAft>
                          <a:spcPts val="0"/>
                        </a:spcAft>
                      </a:pPr>
                      <a:r>
                        <a:rPr lang="ja-JP" sz="700" kern="100" dirty="0">
                          <a:effectLst/>
                        </a:rPr>
                        <a:t>実施地域</a:t>
                      </a:r>
                      <a:endParaRPr lang="ja-JP" sz="700" kern="100" dirty="0">
                        <a:effectLst/>
                        <a:latin typeface="Century"/>
                        <a:ea typeface="ＭＳ 明朝"/>
                        <a:cs typeface="Times New Roman"/>
                      </a:endParaRPr>
                    </a:p>
                  </a:txBody>
                  <a:tcPr marL="44530" marR="44530" marT="0" marB="0"/>
                </a:tc>
              </a:tr>
              <a:tr h="221161">
                <a:tc>
                  <a:txBody>
                    <a:bodyPr/>
                    <a:lstStyle/>
                    <a:p>
                      <a:pPr algn="ctr">
                        <a:spcAft>
                          <a:spcPts val="0"/>
                        </a:spcAft>
                      </a:pPr>
                      <a:r>
                        <a:rPr lang="ja-JP" sz="700" kern="100" dirty="0">
                          <a:effectLst/>
                        </a:rPr>
                        <a:t>１</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北見市</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北海道オホーツクふるさとテレワーク推進事業</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北海道北見市、</a:t>
                      </a:r>
                    </a:p>
                    <a:p>
                      <a:pPr algn="just">
                        <a:spcAft>
                          <a:spcPts val="0"/>
                        </a:spcAft>
                      </a:pPr>
                      <a:r>
                        <a:rPr lang="ja-JP" sz="700" kern="100" dirty="0">
                          <a:effectLst/>
                        </a:rPr>
                        <a:t>斜里町</a:t>
                      </a:r>
                      <a:endParaRPr lang="ja-JP" sz="700" kern="100" dirty="0">
                        <a:effectLst/>
                        <a:latin typeface="Century"/>
                        <a:ea typeface="ＭＳ 明朝"/>
                        <a:cs typeface="Times New Roman"/>
                      </a:endParaRPr>
                    </a:p>
                  </a:txBody>
                  <a:tcPr marL="44530" marR="44530" marT="0" marB="0"/>
                </a:tc>
              </a:tr>
              <a:tr h="442322">
                <a:tc>
                  <a:txBody>
                    <a:bodyPr/>
                    <a:lstStyle/>
                    <a:p>
                      <a:pPr algn="ctr">
                        <a:spcAft>
                          <a:spcPts val="0"/>
                        </a:spcAft>
                      </a:pPr>
                      <a:r>
                        <a:rPr lang="ja-JP" sz="700" kern="100" dirty="0">
                          <a:effectLst/>
                        </a:rPr>
                        <a:t>２</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一般社団法人</a:t>
                      </a:r>
                    </a:p>
                    <a:p>
                      <a:pPr algn="just">
                        <a:spcAft>
                          <a:spcPts val="0"/>
                        </a:spcAft>
                      </a:pPr>
                      <a:r>
                        <a:rPr lang="en-US" sz="700" kern="100" dirty="0" smtClean="0">
                          <a:effectLst/>
                        </a:rPr>
                        <a:t>Be-W.A.C.</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過疎地域別海町の地方創生を実現するテレワーク利活用実証　～別海町のワクワク未来を創るプロジェクト～</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北海道別海町</a:t>
                      </a:r>
                      <a:endParaRPr lang="ja-JP" sz="700" kern="100" dirty="0">
                        <a:effectLst/>
                        <a:latin typeface="Century"/>
                        <a:ea typeface="ＭＳ 明朝"/>
                        <a:cs typeface="Times New Roman"/>
                      </a:endParaRPr>
                    </a:p>
                  </a:txBody>
                  <a:tcPr marL="44530" marR="44530" marT="0" marB="0"/>
                </a:tc>
              </a:tr>
              <a:tr h="552902">
                <a:tc>
                  <a:txBody>
                    <a:bodyPr/>
                    <a:lstStyle/>
                    <a:p>
                      <a:pPr algn="ctr">
                        <a:spcAft>
                          <a:spcPts val="0"/>
                        </a:spcAft>
                      </a:pPr>
                      <a:r>
                        <a:rPr lang="ja-JP" sz="700" kern="100" dirty="0">
                          <a:effectLst/>
                        </a:rPr>
                        <a:t>３</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エヌ・ティ・ティ・コミュニケーションズ株式会社</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都市部企業のニアショア開発センターと自営型ノマドワーカー（移住者）の地域交流による多様な分野・世代が学び・働ける「大船渡市・地域人材育成拠点」整備事業</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岩手県大船渡市</a:t>
                      </a:r>
                      <a:endParaRPr lang="ja-JP" sz="700" kern="100" dirty="0">
                        <a:effectLst/>
                        <a:latin typeface="Century"/>
                        <a:ea typeface="ＭＳ 明朝"/>
                        <a:cs typeface="Times New Roman"/>
                      </a:endParaRPr>
                    </a:p>
                  </a:txBody>
                  <a:tcPr marL="44530" marR="44530" marT="0" marB="0"/>
                </a:tc>
              </a:tr>
              <a:tr h="373187">
                <a:tc>
                  <a:txBody>
                    <a:bodyPr/>
                    <a:lstStyle/>
                    <a:p>
                      <a:pPr algn="ctr">
                        <a:spcAft>
                          <a:spcPts val="0"/>
                        </a:spcAft>
                      </a:pPr>
                      <a:r>
                        <a:rPr lang="ja-JP" sz="700" kern="100" dirty="0">
                          <a:effectLst/>
                        </a:rPr>
                        <a:t>４</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高畠町</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廃校再生ふるさとサテライト・プロジェクト</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山形県高畠町</a:t>
                      </a:r>
                      <a:endParaRPr lang="ja-JP" sz="700" kern="100" dirty="0">
                        <a:effectLst/>
                        <a:latin typeface="Century"/>
                        <a:ea typeface="ＭＳ 明朝"/>
                        <a:cs typeface="Times New Roman"/>
                      </a:endParaRPr>
                    </a:p>
                  </a:txBody>
                  <a:tcPr marL="44530" marR="44530" marT="0" marB="0"/>
                </a:tc>
              </a:tr>
              <a:tr h="221161">
                <a:tc>
                  <a:txBody>
                    <a:bodyPr/>
                    <a:lstStyle/>
                    <a:p>
                      <a:pPr algn="ctr">
                        <a:spcAft>
                          <a:spcPts val="0"/>
                        </a:spcAft>
                      </a:pPr>
                      <a:r>
                        <a:rPr lang="ja-JP" sz="700" kern="100" dirty="0">
                          <a:effectLst/>
                        </a:rPr>
                        <a:t>５</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zh-CN" altLang="en-US" sz="700" kern="100" dirty="0" smtClean="0">
                          <a:effectLst/>
                          <a:latin typeface="ＭＳ Ｐゴシック" panose="020B0600070205080204" pitchFamily="50" charset="-128"/>
                          <a:ea typeface="ＭＳ Ｐゴシック" panose="020B0600070205080204" pitchFamily="50" charset="-128"/>
                        </a:rPr>
                        <a:t>本田屋本店有限会社</a:t>
                      </a:r>
                      <a:endParaRPr lang="ja-JP" sz="700" kern="100" dirty="0">
                        <a:effectLst/>
                        <a:latin typeface="ＭＳ Ｐゴシック" panose="020B0600070205080204" pitchFamily="50" charset="-128"/>
                        <a:ea typeface="ＭＳ Ｐゴシック" panose="020B0600070205080204" pitchFamily="50" charset="-128"/>
                        <a:cs typeface="Times New Roman"/>
                      </a:endParaRPr>
                    </a:p>
                  </a:txBody>
                  <a:tcPr marL="44530" marR="44530" marT="0" marB="0"/>
                </a:tc>
                <a:tc>
                  <a:txBody>
                    <a:bodyPr/>
                    <a:lstStyle/>
                    <a:p>
                      <a:pPr algn="just">
                        <a:spcAft>
                          <a:spcPts val="0"/>
                        </a:spcAft>
                      </a:pPr>
                      <a:r>
                        <a:rPr lang="ja-JP" sz="700" kern="100" dirty="0">
                          <a:effectLst/>
                        </a:rPr>
                        <a:t>マッチングシステムによる高付加価値業務のテレワーク化</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福島県会津若松市</a:t>
                      </a:r>
                      <a:endParaRPr lang="ja-JP" sz="700" kern="100" dirty="0">
                        <a:effectLst/>
                        <a:latin typeface="Century"/>
                        <a:ea typeface="ＭＳ 明朝"/>
                        <a:cs typeface="Times New Roman"/>
                      </a:endParaRPr>
                    </a:p>
                  </a:txBody>
                  <a:tcPr marL="44530" marR="44530" marT="0" marB="0"/>
                </a:tc>
              </a:tr>
              <a:tr h="331741">
                <a:tc>
                  <a:txBody>
                    <a:bodyPr/>
                    <a:lstStyle/>
                    <a:p>
                      <a:pPr algn="ctr">
                        <a:spcAft>
                          <a:spcPts val="0"/>
                        </a:spcAft>
                      </a:pPr>
                      <a:r>
                        <a:rPr lang="ja-JP" sz="700" kern="100" dirty="0">
                          <a:effectLst/>
                        </a:rPr>
                        <a:t>６</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株式会社ジェイアール東日本企画</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“ふるさとテレワーク導入支援都市 高崎”実証事業</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群馬県高崎市</a:t>
                      </a:r>
                      <a:endParaRPr lang="ja-JP" sz="700" kern="100" dirty="0">
                        <a:effectLst/>
                        <a:latin typeface="Century"/>
                        <a:ea typeface="ＭＳ 明朝"/>
                        <a:cs typeface="Times New Roman"/>
                      </a:endParaRPr>
                    </a:p>
                  </a:txBody>
                  <a:tcPr marL="44530" marR="44530" marT="0" marB="0"/>
                </a:tc>
              </a:tr>
              <a:tr h="331741">
                <a:tc>
                  <a:txBody>
                    <a:bodyPr/>
                    <a:lstStyle/>
                    <a:p>
                      <a:pPr algn="ctr">
                        <a:spcAft>
                          <a:spcPts val="0"/>
                        </a:spcAft>
                      </a:pPr>
                      <a:r>
                        <a:rPr lang="ja-JP" sz="700" kern="100" dirty="0">
                          <a:effectLst/>
                        </a:rPr>
                        <a:t>７</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一般財団法人長野経済研究所</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住みよい信州×わーく²プロジェクト</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長野県塩尻市、</a:t>
                      </a:r>
                    </a:p>
                    <a:p>
                      <a:pPr algn="just">
                        <a:spcAft>
                          <a:spcPts val="0"/>
                        </a:spcAft>
                      </a:pPr>
                      <a:r>
                        <a:rPr lang="ja-JP" sz="700" kern="100" dirty="0">
                          <a:effectLst/>
                        </a:rPr>
                        <a:t>富士見町、王滝村</a:t>
                      </a:r>
                      <a:endParaRPr lang="ja-JP" sz="700" kern="100" dirty="0">
                        <a:effectLst/>
                        <a:latin typeface="Century"/>
                        <a:ea typeface="ＭＳ 明朝"/>
                        <a:cs typeface="Times New Roman"/>
                      </a:endParaRPr>
                    </a:p>
                  </a:txBody>
                  <a:tcPr marL="44530" marR="44530" marT="0" marB="0"/>
                </a:tc>
              </a:tr>
              <a:tr h="331741">
                <a:tc>
                  <a:txBody>
                    <a:bodyPr/>
                    <a:lstStyle/>
                    <a:p>
                      <a:pPr algn="ctr">
                        <a:spcAft>
                          <a:spcPts val="0"/>
                        </a:spcAft>
                      </a:pPr>
                      <a:r>
                        <a:rPr lang="ja-JP" sz="700" kern="100" dirty="0">
                          <a:effectLst/>
                        </a:rPr>
                        <a:t>８</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altLang="en-US" sz="700" kern="100" dirty="0" smtClean="0">
                          <a:effectLst/>
                        </a:rPr>
                        <a:t>株式会社ノークリサーチ</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横須賀・松本商工会議所地域連携モデル事業</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長野県松本市</a:t>
                      </a:r>
                    </a:p>
                    <a:p>
                      <a:pPr algn="just">
                        <a:spcAft>
                          <a:spcPts val="0"/>
                        </a:spcAft>
                      </a:pPr>
                      <a:r>
                        <a:rPr lang="ja-JP" sz="700" kern="100" dirty="0">
                          <a:effectLst/>
                        </a:rPr>
                        <a:t>神奈川県横須賀市</a:t>
                      </a:r>
                      <a:endParaRPr lang="ja-JP" sz="700" kern="100" dirty="0">
                        <a:effectLst/>
                        <a:latin typeface="Century"/>
                        <a:ea typeface="ＭＳ 明朝"/>
                        <a:cs typeface="Times New Roman"/>
                      </a:endParaRPr>
                    </a:p>
                  </a:txBody>
                  <a:tcPr marL="44530" marR="44530" marT="0" marB="0"/>
                </a:tc>
              </a:tr>
            </a:tbl>
          </a:graphicData>
        </a:graphic>
      </p:graphicFrame>
      <p:graphicFrame>
        <p:nvGraphicFramePr>
          <p:cNvPr id="27" name="表 26"/>
          <p:cNvGraphicFramePr>
            <a:graphicFrameLocks noGrp="1"/>
          </p:cNvGraphicFramePr>
          <p:nvPr>
            <p:extLst>
              <p:ext uri="{D42A27DB-BD31-4B8C-83A1-F6EECF244321}">
                <p14:modId xmlns:p14="http://schemas.microsoft.com/office/powerpoint/2010/main" val="465946262"/>
              </p:ext>
            </p:extLst>
          </p:nvPr>
        </p:nvGraphicFramePr>
        <p:xfrm>
          <a:off x="3588123" y="507108"/>
          <a:ext cx="3507962" cy="2543350"/>
        </p:xfrm>
        <a:graphic>
          <a:graphicData uri="http://schemas.openxmlformats.org/drawingml/2006/table">
            <a:tbl>
              <a:tblPr firstRow="1" firstCol="1" bandRow="1">
                <a:tableStyleId>{5C22544A-7EE6-4342-B048-85BDC9FD1C3A}</a:tableStyleId>
              </a:tblPr>
              <a:tblGrid>
                <a:gridCol w="218460"/>
                <a:gridCol w="775215"/>
                <a:gridCol w="1811705"/>
                <a:gridCol w="702582"/>
              </a:tblGrid>
              <a:tr h="110580">
                <a:tc>
                  <a:txBody>
                    <a:bodyPr/>
                    <a:lstStyle/>
                    <a:p>
                      <a:pPr algn="ctr">
                        <a:spcAft>
                          <a:spcPts val="0"/>
                        </a:spcAft>
                      </a:pPr>
                      <a:r>
                        <a:rPr lang="en-US" sz="700" kern="100" dirty="0">
                          <a:effectLst/>
                        </a:rPr>
                        <a:t>No</a:t>
                      </a:r>
                      <a:endParaRPr lang="ja-JP" sz="700" kern="100" dirty="0">
                        <a:effectLst/>
                        <a:latin typeface="Century"/>
                        <a:ea typeface="ＭＳ 明朝"/>
                        <a:cs typeface="Times New Roman"/>
                      </a:endParaRPr>
                    </a:p>
                  </a:txBody>
                  <a:tcPr marL="44530" marR="44530" marT="0" marB="0"/>
                </a:tc>
                <a:tc>
                  <a:txBody>
                    <a:bodyPr/>
                    <a:lstStyle/>
                    <a:p>
                      <a:pPr algn="ctr">
                        <a:spcAft>
                          <a:spcPts val="0"/>
                        </a:spcAft>
                      </a:pPr>
                      <a:r>
                        <a:rPr lang="ja-JP" sz="700" kern="100" dirty="0">
                          <a:effectLst/>
                        </a:rPr>
                        <a:t>代表提案者</a:t>
                      </a:r>
                      <a:endParaRPr lang="ja-JP" sz="700" kern="100" dirty="0">
                        <a:effectLst/>
                        <a:latin typeface="Century"/>
                        <a:ea typeface="ＭＳ 明朝"/>
                        <a:cs typeface="Times New Roman"/>
                      </a:endParaRPr>
                    </a:p>
                  </a:txBody>
                  <a:tcPr marL="44530" marR="44530" marT="0" marB="0"/>
                </a:tc>
                <a:tc>
                  <a:txBody>
                    <a:bodyPr/>
                    <a:lstStyle/>
                    <a:p>
                      <a:pPr algn="ctr">
                        <a:spcAft>
                          <a:spcPts val="0"/>
                        </a:spcAft>
                      </a:pPr>
                      <a:r>
                        <a:rPr lang="ja-JP" sz="700" kern="100" dirty="0">
                          <a:effectLst/>
                        </a:rPr>
                        <a:t>事業名</a:t>
                      </a:r>
                      <a:endParaRPr lang="ja-JP" sz="700" kern="100" dirty="0">
                        <a:effectLst/>
                        <a:latin typeface="Century"/>
                        <a:ea typeface="ＭＳ 明朝"/>
                        <a:cs typeface="Times New Roman"/>
                      </a:endParaRPr>
                    </a:p>
                  </a:txBody>
                  <a:tcPr marL="44530" marR="44530" marT="0" marB="0"/>
                </a:tc>
                <a:tc>
                  <a:txBody>
                    <a:bodyPr/>
                    <a:lstStyle/>
                    <a:p>
                      <a:pPr algn="ctr">
                        <a:spcAft>
                          <a:spcPts val="0"/>
                        </a:spcAft>
                      </a:pPr>
                      <a:r>
                        <a:rPr lang="ja-JP" sz="700" kern="100" dirty="0">
                          <a:effectLst/>
                        </a:rPr>
                        <a:t>実施地域</a:t>
                      </a:r>
                      <a:endParaRPr lang="ja-JP" sz="700" kern="100" dirty="0">
                        <a:effectLst/>
                        <a:latin typeface="Century"/>
                        <a:ea typeface="ＭＳ 明朝"/>
                        <a:cs typeface="Times New Roman"/>
                      </a:endParaRPr>
                    </a:p>
                  </a:txBody>
                  <a:tcPr marL="44530" marR="44530" marT="0" marB="0"/>
                </a:tc>
              </a:tr>
              <a:tr h="442322">
                <a:tc>
                  <a:txBody>
                    <a:bodyPr/>
                    <a:lstStyle/>
                    <a:p>
                      <a:pPr algn="ctr">
                        <a:spcAft>
                          <a:spcPts val="0"/>
                        </a:spcAft>
                      </a:pPr>
                      <a:r>
                        <a:rPr lang="ja-JP" sz="700" kern="100" dirty="0">
                          <a:effectLst/>
                        </a:rPr>
                        <a:t>９</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公益財団法人丹後地域地場産業振興センター</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地域向けの新商品・新サービスの開発環境とトライアルフィールドとしての強力な地域サポートを戦略とする地方小都市の企業誘致によるふるさと創生事業</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京都府京丹後市</a:t>
                      </a:r>
                      <a:endParaRPr lang="ja-JP" sz="700" kern="100" dirty="0">
                        <a:effectLst/>
                        <a:latin typeface="Century"/>
                        <a:ea typeface="ＭＳ 明朝"/>
                        <a:cs typeface="Times New Roman"/>
                      </a:endParaRPr>
                    </a:p>
                  </a:txBody>
                  <a:tcPr marL="44530" marR="44530" marT="0" marB="0"/>
                </a:tc>
              </a:tr>
              <a:tr h="221161">
                <a:tc>
                  <a:txBody>
                    <a:bodyPr/>
                    <a:lstStyle/>
                    <a:p>
                      <a:pPr algn="ctr">
                        <a:spcAft>
                          <a:spcPts val="0"/>
                        </a:spcAft>
                      </a:pPr>
                      <a:r>
                        <a:rPr lang="en-US" sz="700" kern="100" dirty="0">
                          <a:effectLst/>
                        </a:rPr>
                        <a:t>10</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東吉野村</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奈良県東吉野村「ふるさとテレワーク」推進事業</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奈良県東吉野村</a:t>
                      </a:r>
                      <a:endParaRPr lang="ja-JP" sz="700" kern="100" dirty="0">
                        <a:effectLst/>
                        <a:latin typeface="Century"/>
                        <a:ea typeface="ＭＳ 明朝"/>
                        <a:cs typeface="Times New Roman"/>
                      </a:endParaRPr>
                    </a:p>
                  </a:txBody>
                  <a:tcPr marL="44530" marR="44530" marT="0" marB="0"/>
                </a:tc>
              </a:tr>
              <a:tr h="331741">
                <a:tc>
                  <a:txBody>
                    <a:bodyPr/>
                    <a:lstStyle/>
                    <a:p>
                      <a:pPr algn="ctr">
                        <a:spcAft>
                          <a:spcPts val="0"/>
                        </a:spcAft>
                      </a:pPr>
                      <a:r>
                        <a:rPr lang="en-US" sz="700" kern="100" dirty="0">
                          <a:effectLst/>
                        </a:rPr>
                        <a:t>11</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en-US" sz="700" kern="100" dirty="0">
                          <a:effectLst/>
                        </a:rPr>
                        <a:t>NEC</a:t>
                      </a:r>
                      <a:r>
                        <a:rPr lang="ja-JP" sz="700" kern="100" dirty="0">
                          <a:effectLst/>
                        </a:rPr>
                        <a:t>ソリューションイノベータ株式会社</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白浜町におけるパブリッククラウドサービスを利活用した先進的テレワーク推進及び生活直結サービス構築・検証事業</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和歌山県白浜町</a:t>
                      </a:r>
                      <a:endParaRPr lang="ja-JP" sz="700" kern="100" dirty="0">
                        <a:effectLst/>
                        <a:latin typeface="Century"/>
                        <a:ea typeface="ＭＳ 明朝"/>
                        <a:cs typeface="Times New Roman"/>
                      </a:endParaRPr>
                    </a:p>
                  </a:txBody>
                  <a:tcPr marL="44530" marR="44530" marT="0" marB="0"/>
                </a:tc>
              </a:tr>
              <a:tr h="552902">
                <a:tc>
                  <a:txBody>
                    <a:bodyPr/>
                    <a:lstStyle/>
                    <a:p>
                      <a:pPr algn="ctr">
                        <a:spcAft>
                          <a:spcPts val="0"/>
                        </a:spcAft>
                      </a:pPr>
                      <a:r>
                        <a:rPr lang="en-US" sz="700" kern="100" dirty="0">
                          <a:effectLst/>
                        </a:rPr>
                        <a:t>12</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特定非営利活動法人ジェイシーアイ・テレワーカーズ・ネットワーク</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「とくしまテレワークサポートセンター」を</a:t>
                      </a:r>
                      <a:r>
                        <a:rPr lang="en-US" sz="700" kern="100" dirty="0">
                          <a:effectLst/>
                        </a:rPr>
                        <a:t>ICT</a:t>
                      </a:r>
                      <a:r>
                        <a:rPr lang="ja-JP" sz="700" kern="100" dirty="0">
                          <a:effectLst/>
                        </a:rPr>
                        <a:t>基盤とした、ふるさとテレワーク推進のための地域実証事業　～人を育て，地域を育て，未来を創るテレワーク基盤創出プロジェクト鳴門～</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徳島県鳴門市</a:t>
                      </a:r>
                      <a:endParaRPr lang="ja-JP" sz="700" kern="100" dirty="0">
                        <a:effectLst/>
                        <a:latin typeface="Century"/>
                        <a:ea typeface="ＭＳ 明朝"/>
                        <a:cs typeface="Times New Roman"/>
                      </a:endParaRPr>
                    </a:p>
                  </a:txBody>
                  <a:tcPr marL="44530" marR="44530" marT="0" marB="0"/>
                </a:tc>
              </a:tr>
              <a:tr h="442322">
                <a:tc>
                  <a:txBody>
                    <a:bodyPr/>
                    <a:lstStyle/>
                    <a:p>
                      <a:pPr algn="ctr">
                        <a:spcAft>
                          <a:spcPts val="0"/>
                        </a:spcAft>
                      </a:pPr>
                      <a:r>
                        <a:rPr lang="en-US" sz="700" kern="100" dirty="0">
                          <a:effectLst/>
                        </a:rPr>
                        <a:t>13</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一般社団法人日本テレワーク協会</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テレワーク×クラウドソーシングによる移住定住促進事業　 ―「ひと」と「しごと」が定住する糸島スタイルの確立に向けて―</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福岡県糸島市</a:t>
                      </a:r>
                      <a:endParaRPr lang="ja-JP" sz="700" kern="100" dirty="0">
                        <a:effectLst/>
                        <a:latin typeface="Century"/>
                        <a:ea typeface="ＭＳ 明朝"/>
                        <a:cs typeface="Times New Roman"/>
                      </a:endParaRPr>
                    </a:p>
                  </a:txBody>
                  <a:tcPr marL="44530" marR="44530" marT="0" marB="0"/>
                </a:tc>
              </a:tr>
              <a:tr h="221161">
                <a:tc>
                  <a:txBody>
                    <a:bodyPr/>
                    <a:lstStyle/>
                    <a:p>
                      <a:pPr algn="ctr">
                        <a:spcAft>
                          <a:spcPts val="0"/>
                        </a:spcAft>
                      </a:pPr>
                      <a:r>
                        <a:rPr lang="en-US" sz="700" kern="100" dirty="0">
                          <a:effectLst/>
                        </a:rPr>
                        <a:t>14</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altLang="en-US" sz="700" kern="100" dirty="0" smtClean="0">
                          <a:effectLst/>
                        </a:rPr>
                        <a:t>株式会社パソナテック</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ふるさとテレワークで人を活かす！九州みらいジャンクション創出事業</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佐賀県鳥栖市</a:t>
                      </a:r>
                      <a:endParaRPr lang="ja-JP" sz="700" kern="100" dirty="0">
                        <a:effectLst/>
                        <a:latin typeface="Century"/>
                        <a:ea typeface="ＭＳ 明朝"/>
                        <a:cs typeface="Times New Roman"/>
                      </a:endParaRPr>
                    </a:p>
                  </a:txBody>
                  <a:tcPr marL="44530" marR="44530" marT="0" marB="0"/>
                </a:tc>
              </a:tr>
              <a:tr h="221161">
                <a:tc>
                  <a:txBody>
                    <a:bodyPr/>
                    <a:lstStyle/>
                    <a:p>
                      <a:pPr algn="ctr">
                        <a:spcAft>
                          <a:spcPts val="0"/>
                        </a:spcAft>
                      </a:pPr>
                      <a:r>
                        <a:rPr lang="en-US" sz="700" kern="100" dirty="0">
                          <a:effectLst/>
                        </a:rPr>
                        <a:t>15</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株式会社サイバー創研</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テレワークを活用した離島地域における移住・定住促進プロセス構築事業</a:t>
                      </a:r>
                      <a:endParaRPr lang="ja-JP" sz="700" kern="100" dirty="0">
                        <a:effectLst/>
                        <a:latin typeface="Century"/>
                        <a:ea typeface="ＭＳ 明朝"/>
                        <a:cs typeface="Times New Roman"/>
                      </a:endParaRPr>
                    </a:p>
                  </a:txBody>
                  <a:tcPr marL="44530" marR="44530" marT="0" marB="0"/>
                </a:tc>
                <a:tc>
                  <a:txBody>
                    <a:bodyPr/>
                    <a:lstStyle/>
                    <a:p>
                      <a:pPr algn="just">
                        <a:spcAft>
                          <a:spcPts val="0"/>
                        </a:spcAft>
                      </a:pPr>
                      <a:r>
                        <a:rPr lang="ja-JP" sz="700" kern="100" dirty="0">
                          <a:effectLst/>
                        </a:rPr>
                        <a:t>沖縄県竹富町</a:t>
                      </a:r>
                      <a:endParaRPr lang="ja-JP" sz="700" kern="100" dirty="0">
                        <a:effectLst/>
                        <a:latin typeface="Century"/>
                        <a:ea typeface="ＭＳ 明朝"/>
                        <a:cs typeface="Times New Roman"/>
                      </a:endParaRPr>
                    </a:p>
                  </a:txBody>
                  <a:tcPr marL="44530" marR="44530" marT="0" marB="0"/>
                </a:tc>
              </a:tr>
            </a:tbl>
          </a:graphicData>
        </a:graphic>
      </p:graphicFrame>
      <p:sp>
        <p:nvSpPr>
          <p:cNvPr id="29" name="正方形/長方形 28"/>
          <p:cNvSpPr/>
          <p:nvPr/>
        </p:nvSpPr>
        <p:spPr>
          <a:xfrm>
            <a:off x="-15552" y="379264"/>
            <a:ext cx="9936000" cy="720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defTabSz="914400">
              <a:defRPr/>
            </a:pPr>
            <a:endParaRPr lang="ja-JP" altLang="en-US">
              <a:solidFill>
                <a:prstClr val="white"/>
              </a:solidFill>
            </a:endParaRPr>
          </a:p>
        </p:txBody>
      </p:sp>
      <p:sp>
        <p:nvSpPr>
          <p:cNvPr id="28" name="円/楕円 27"/>
          <p:cNvSpPr/>
          <p:nvPr/>
        </p:nvSpPr>
        <p:spPr>
          <a:xfrm>
            <a:off x="927903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45</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9705048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グループ化 10"/>
          <p:cNvGrpSpPr/>
          <p:nvPr/>
        </p:nvGrpSpPr>
        <p:grpSpPr>
          <a:xfrm>
            <a:off x="1054846" y="448896"/>
            <a:ext cx="8705435" cy="6415917"/>
            <a:chOff x="920552" y="457667"/>
            <a:chExt cx="8705435" cy="6415917"/>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504" t="5368" r="6047" b="5090"/>
            <a:stretch/>
          </p:blipFill>
          <p:spPr bwMode="auto">
            <a:xfrm>
              <a:off x="2034104" y="457667"/>
              <a:ext cx="6865294" cy="64159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四角形吹き出し 21"/>
            <p:cNvSpPr/>
            <p:nvPr/>
          </p:nvSpPr>
          <p:spPr>
            <a:xfrm>
              <a:off x="6465168" y="5913292"/>
              <a:ext cx="936104" cy="468052"/>
            </a:xfrm>
            <a:prstGeom prst="wedgeRectCallout">
              <a:avLst>
                <a:gd name="adj1" fmla="val -56687"/>
                <a:gd name="adj2" fmla="val -25627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sysClr val="windowText" lastClr="000000"/>
                  </a:solidFill>
                  <a:latin typeface="ＭＳ Ｐゴシック"/>
                </a:rPr>
                <a:t>【</a:t>
              </a:r>
              <a:r>
                <a:rPr lang="ja-JP" altLang="en-US" sz="1050" dirty="0">
                  <a:solidFill>
                    <a:sysClr val="windowText" lastClr="000000"/>
                  </a:solidFill>
                  <a:latin typeface="ＭＳ Ｐゴシック"/>
                </a:rPr>
                <a:t>岐阜県</a:t>
              </a:r>
              <a:r>
                <a:rPr lang="en-US" altLang="ja-JP" sz="1050" dirty="0">
                  <a:solidFill>
                    <a:sysClr val="windowText" lastClr="000000"/>
                  </a:solidFill>
                  <a:latin typeface="ＭＳ Ｐゴシック"/>
                </a:rPr>
                <a:t>】</a:t>
              </a:r>
            </a:p>
            <a:p>
              <a:pPr defTabSz="1031626"/>
              <a:r>
                <a:rPr lang="ja-JP" altLang="en-US" sz="1050" dirty="0">
                  <a:solidFill>
                    <a:sysClr val="windowText" lastClr="000000"/>
                  </a:solidFill>
                  <a:latin typeface="ＭＳ Ｐゴシック"/>
                </a:rPr>
                <a:t>　・郡上市</a:t>
              </a:r>
            </a:p>
          </p:txBody>
        </p:sp>
        <p:sp>
          <p:nvSpPr>
            <p:cNvPr id="7" name="四角形吹き出し 6"/>
            <p:cNvSpPr/>
            <p:nvPr/>
          </p:nvSpPr>
          <p:spPr>
            <a:xfrm>
              <a:off x="8596537" y="2492895"/>
              <a:ext cx="831478" cy="513475"/>
            </a:xfrm>
            <a:prstGeom prst="wedgeRectCallout">
              <a:avLst>
                <a:gd name="adj1" fmla="val -122442"/>
                <a:gd name="adj2" fmla="val 477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岩手県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・遠野市</a:t>
              </a:r>
              <a:endParaRPr lang="en-US" altLang="ja-JP" sz="1050" dirty="0">
                <a:solidFill>
                  <a:prstClr val="black"/>
                </a:solidFill>
                <a:latin typeface="ＭＳ Ｐゴシック"/>
              </a:endParaRPr>
            </a:p>
          </p:txBody>
        </p:sp>
        <p:sp>
          <p:nvSpPr>
            <p:cNvPr id="8" name="四角形吹き出し 7"/>
            <p:cNvSpPr/>
            <p:nvPr/>
          </p:nvSpPr>
          <p:spPr>
            <a:xfrm>
              <a:off x="8297015" y="5724008"/>
              <a:ext cx="922881" cy="396000"/>
            </a:xfrm>
            <a:prstGeom prst="wedgeRectCallout">
              <a:avLst>
                <a:gd name="adj1" fmla="val -183231"/>
                <a:gd name="adj2" fmla="val -22689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山梨県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・甲府市</a:t>
              </a:r>
              <a:endParaRPr lang="en-US" altLang="ja-JP" sz="1050" dirty="0">
                <a:solidFill>
                  <a:prstClr val="black"/>
                </a:solidFill>
                <a:latin typeface="ＭＳ Ｐゴシック"/>
              </a:endParaRPr>
            </a:p>
          </p:txBody>
        </p:sp>
        <p:sp>
          <p:nvSpPr>
            <p:cNvPr id="9" name="四角形吹き出し 8"/>
            <p:cNvSpPr/>
            <p:nvPr/>
          </p:nvSpPr>
          <p:spPr>
            <a:xfrm>
              <a:off x="6231060" y="3040007"/>
              <a:ext cx="866089" cy="396000"/>
            </a:xfrm>
            <a:prstGeom prst="wedgeRectCallout">
              <a:avLst>
                <a:gd name="adj1" fmla="val 21281"/>
                <a:gd name="adj2" fmla="val 18433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新潟県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・上越市</a:t>
              </a:r>
              <a:endParaRPr lang="en-US" altLang="ja-JP" sz="1050" dirty="0">
                <a:solidFill>
                  <a:prstClr val="black"/>
                </a:solidFill>
                <a:latin typeface="ＭＳ Ｐゴシック"/>
              </a:endParaRPr>
            </a:p>
          </p:txBody>
        </p:sp>
        <p:sp>
          <p:nvSpPr>
            <p:cNvPr id="10" name="四角形吹き出し 9"/>
            <p:cNvSpPr/>
            <p:nvPr/>
          </p:nvSpPr>
          <p:spPr>
            <a:xfrm>
              <a:off x="8548475" y="3861088"/>
              <a:ext cx="1053000" cy="360000"/>
            </a:xfrm>
            <a:prstGeom prst="wedgeRectCallout">
              <a:avLst>
                <a:gd name="adj1" fmla="val -173353"/>
                <a:gd name="adj2" fmla="val 7182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群馬県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・みなかみ町</a:t>
              </a:r>
              <a:endParaRPr lang="en-US" altLang="ja-JP" sz="1050" dirty="0">
                <a:solidFill>
                  <a:prstClr val="black"/>
                </a:solidFill>
                <a:latin typeface="ＭＳ Ｐゴシック"/>
              </a:endParaRPr>
            </a:p>
          </p:txBody>
        </p:sp>
        <p:sp>
          <p:nvSpPr>
            <p:cNvPr id="12" name="四角形吹き出し 11"/>
            <p:cNvSpPr/>
            <p:nvPr/>
          </p:nvSpPr>
          <p:spPr>
            <a:xfrm>
              <a:off x="8275444" y="4468199"/>
              <a:ext cx="1326031" cy="494895"/>
            </a:xfrm>
            <a:prstGeom prst="wedgeRectCallout">
              <a:avLst>
                <a:gd name="adj1" fmla="val -161507"/>
                <a:gd name="adj2" fmla="val 329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長野県</a:t>
              </a:r>
              <a:r>
                <a:rPr lang="en-US" altLang="ja-JP" sz="1050" dirty="0">
                  <a:solidFill>
                    <a:prstClr val="black"/>
                  </a:solidFill>
                  <a:latin typeface="ＭＳ Ｐゴシック"/>
                </a:rPr>
                <a:t>】</a:t>
              </a:r>
              <a:endParaRPr lang="en-US" altLang="ja-JP" sz="1050" u="sng" dirty="0">
                <a:solidFill>
                  <a:srgbClr val="FF0000"/>
                </a:solidFill>
                <a:latin typeface="ＭＳ Ｐゴシック"/>
              </a:endParaRPr>
            </a:p>
            <a:p>
              <a:pPr defTabSz="1031626"/>
              <a:r>
                <a:rPr lang="ja-JP" altLang="en-US" sz="1050" dirty="0">
                  <a:solidFill>
                    <a:prstClr val="black"/>
                  </a:solidFill>
                  <a:latin typeface="ＭＳ Ｐゴシック"/>
                </a:rPr>
                <a:t>　・松本市、塩尻市</a:t>
              </a:r>
              <a:endParaRPr lang="en-US" altLang="ja-JP" sz="1050" dirty="0">
                <a:solidFill>
                  <a:prstClr val="black"/>
                </a:solidFill>
                <a:latin typeface="ＭＳ Ｐゴシック"/>
              </a:endParaRPr>
            </a:p>
          </p:txBody>
        </p:sp>
        <p:sp>
          <p:nvSpPr>
            <p:cNvPr id="16" name="四角形吹き出し 15"/>
            <p:cNvSpPr/>
            <p:nvPr/>
          </p:nvSpPr>
          <p:spPr>
            <a:xfrm>
              <a:off x="3891123" y="4171039"/>
              <a:ext cx="751779" cy="431984"/>
            </a:xfrm>
            <a:prstGeom prst="wedgeRectCallout">
              <a:avLst>
                <a:gd name="adj1" fmla="val 134303"/>
                <a:gd name="adj2" fmla="val 15611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兵庫県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・丹波市</a:t>
              </a:r>
              <a:endParaRPr lang="en-US" altLang="ja-JP" sz="1050" dirty="0">
                <a:solidFill>
                  <a:prstClr val="black"/>
                </a:solidFill>
                <a:latin typeface="ＭＳ Ｐゴシック"/>
              </a:endParaRPr>
            </a:p>
          </p:txBody>
        </p:sp>
        <p:sp>
          <p:nvSpPr>
            <p:cNvPr id="18" name="四角形吹き出し 17"/>
            <p:cNvSpPr/>
            <p:nvPr/>
          </p:nvSpPr>
          <p:spPr>
            <a:xfrm>
              <a:off x="6177136" y="6453336"/>
              <a:ext cx="920013" cy="368616"/>
            </a:xfrm>
            <a:prstGeom prst="wedgeRectCallout">
              <a:avLst>
                <a:gd name="adj1" fmla="val -131848"/>
                <a:gd name="adj2" fmla="val -17917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和歌山県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・白浜町</a:t>
              </a:r>
              <a:endParaRPr lang="en-US" altLang="ja-JP" sz="1050" dirty="0">
                <a:solidFill>
                  <a:prstClr val="black"/>
                </a:solidFill>
                <a:latin typeface="ＭＳ Ｐゴシック"/>
              </a:endParaRPr>
            </a:p>
          </p:txBody>
        </p:sp>
        <p:sp>
          <p:nvSpPr>
            <p:cNvPr id="20" name="四角形吹き出し 19"/>
            <p:cNvSpPr/>
            <p:nvPr/>
          </p:nvSpPr>
          <p:spPr>
            <a:xfrm>
              <a:off x="5149359" y="6383170"/>
              <a:ext cx="879188" cy="395984"/>
            </a:xfrm>
            <a:prstGeom prst="wedgeRectCallout">
              <a:avLst>
                <a:gd name="adj1" fmla="val -54936"/>
                <a:gd name="adj2" fmla="val -1525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徳島県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・那賀町</a:t>
              </a:r>
              <a:endParaRPr lang="en-US" altLang="ja-JP" sz="1050" dirty="0">
                <a:solidFill>
                  <a:prstClr val="black"/>
                </a:solidFill>
                <a:latin typeface="ＭＳ Ｐゴシック"/>
              </a:endParaRPr>
            </a:p>
          </p:txBody>
        </p:sp>
        <p:sp>
          <p:nvSpPr>
            <p:cNvPr id="21" name="四角形吹き出し 20"/>
            <p:cNvSpPr/>
            <p:nvPr/>
          </p:nvSpPr>
          <p:spPr>
            <a:xfrm>
              <a:off x="2792760" y="4099031"/>
              <a:ext cx="788189" cy="396000"/>
            </a:xfrm>
            <a:prstGeom prst="wedgeRectCallout">
              <a:avLst>
                <a:gd name="adj1" fmla="val 25952"/>
                <a:gd name="adj2" fmla="val 2290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福岡県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・糸島市</a:t>
              </a:r>
              <a:endParaRPr lang="en-US" altLang="ja-JP" sz="1050" dirty="0">
                <a:solidFill>
                  <a:prstClr val="black"/>
                </a:solidFill>
                <a:latin typeface="ＭＳ Ｐゴシック"/>
              </a:endParaRPr>
            </a:p>
          </p:txBody>
        </p:sp>
        <p:sp>
          <p:nvSpPr>
            <p:cNvPr id="23" name="四角形吹き出し 22"/>
            <p:cNvSpPr/>
            <p:nvPr/>
          </p:nvSpPr>
          <p:spPr>
            <a:xfrm>
              <a:off x="1280592" y="4804752"/>
              <a:ext cx="1092000" cy="396000"/>
            </a:xfrm>
            <a:prstGeom prst="wedgeRectCallout">
              <a:avLst>
                <a:gd name="adj1" fmla="val 106070"/>
                <a:gd name="adj2" fmla="val 182156"/>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長崎県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・南島原市</a:t>
              </a:r>
              <a:endParaRPr lang="en-US" altLang="ja-JP" sz="1050" dirty="0">
                <a:solidFill>
                  <a:prstClr val="black"/>
                </a:solidFill>
                <a:latin typeface="ＭＳ Ｐゴシック"/>
              </a:endParaRPr>
            </a:p>
          </p:txBody>
        </p:sp>
        <p:sp>
          <p:nvSpPr>
            <p:cNvPr id="26" name="四角形吹き出し 25"/>
            <p:cNvSpPr/>
            <p:nvPr/>
          </p:nvSpPr>
          <p:spPr>
            <a:xfrm>
              <a:off x="920552" y="5439265"/>
              <a:ext cx="906040" cy="468080"/>
            </a:xfrm>
            <a:prstGeom prst="wedgeRectCallout">
              <a:avLst>
                <a:gd name="adj1" fmla="val 208470"/>
                <a:gd name="adj2" fmla="val 3960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熊本県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・熊本市</a:t>
              </a:r>
              <a:endParaRPr lang="en-US" altLang="ja-JP" sz="1050" dirty="0">
                <a:solidFill>
                  <a:prstClr val="black"/>
                </a:solidFill>
                <a:latin typeface="ＭＳ Ｐゴシック"/>
              </a:endParaRPr>
            </a:p>
          </p:txBody>
        </p:sp>
        <p:sp>
          <p:nvSpPr>
            <p:cNvPr id="19" name="四角形吹き出し 18"/>
            <p:cNvSpPr/>
            <p:nvPr/>
          </p:nvSpPr>
          <p:spPr>
            <a:xfrm>
              <a:off x="7510528" y="6181700"/>
              <a:ext cx="936440" cy="576064"/>
            </a:xfrm>
            <a:prstGeom prst="wedgeRectCallout">
              <a:avLst>
                <a:gd name="adj1" fmla="val -129075"/>
                <a:gd name="adj2" fmla="val -254493"/>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長野県</a:t>
              </a:r>
              <a:r>
                <a:rPr lang="en-US" altLang="ja-JP" sz="1050" dirty="0">
                  <a:solidFill>
                    <a:prstClr val="black"/>
                  </a:solidFill>
                  <a:latin typeface="ＭＳ Ｐゴシック"/>
                </a:rPr>
                <a:t>】</a:t>
              </a:r>
              <a:endParaRPr lang="en-US" altLang="ja-JP" sz="1050" u="sng" dirty="0">
                <a:solidFill>
                  <a:srgbClr val="FF0000"/>
                </a:solidFill>
                <a:latin typeface="ＭＳ Ｐゴシック"/>
              </a:endParaRPr>
            </a:p>
            <a:p>
              <a:pPr defTabSz="1031626"/>
              <a:r>
                <a:rPr lang="ja-JP" altLang="en-US" sz="1050" dirty="0">
                  <a:solidFill>
                    <a:prstClr val="black"/>
                  </a:solidFill>
                  <a:latin typeface="ＭＳ Ｐゴシック"/>
                </a:rPr>
                <a:t>　・駒ヶ根市</a:t>
              </a:r>
              <a:endParaRPr lang="en-US" altLang="ja-JP" sz="1050" dirty="0">
                <a:solidFill>
                  <a:prstClr val="black"/>
                </a:solidFill>
                <a:latin typeface="ＭＳ Ｐゴシック"/>
              </a:endParaRPr>
            </a:p>
          </p:txBody>
        </p:sp>
        <p:sp>
          <p:nvSpPr>
            <p:cNvPr id="29" name="四角形吹き出し 28"/>
            <p:cNvSpPr/>
            <p:nvPr/>
          </p:nvSpPr>
          <p:spPr>
            <a:xfrm>
              <a:off x="8446968" y="1052736"/>
              <a:ext cx="945028" cy="648072"/>
            </a:xfrm>
            <a:prstGeom prst="wedgeRectCallout">
              <a:avLst>
                <a:gd name="adj1" fmla="val -150786"/>
                <a:gd name="adj2" fmla="val 2771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endParaRPr lang="en-US" altLang="ja-JP" sz="1050" u="sng" dirty="0">
                <a:solidFill>
                  <a:srgbClr val="FF0000"/>
                </a:solidFill>
                <a:latin typeface="ＭＳ Ｐゴシック"/>
              </a:endParaRPr>
            </a:p>
          </p:txBody>
        </p:sp>
        <p:sp>
          <p:nvSpPr>
            <p:cNvPr id="5" name="四角形吹き出し 4"/>
            <p:cNvSpPr/>
            <p:nvPr/>
          </p:nvSpPr>
          <p:spPr>
            <a:xfrm>
              <a:off x="8193360" y="1052736"/>
              <a:ext cx="1198636" cy="648072"/>
            </a:xfrm>
            <a:prstGeom prst="wedgeRectCallout">
              <a:avLst>
                <a:gd name="adj1" fmla="val -84952"/>
                <a:gd name="adj2" fmla="val -226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北海道</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・美唄市</a:t>
              </a:r>
              <a:endParaRPr lang="en-US" altLang="ja-JP" sz="1050" dirty="0">
                <a:solidFill>
                  <a:prstClr val="black"/>
                </a:solidFill>
                <a:latin typeface="ＭＳ Ｐゴシック"/>
              </a:endParaRPr>
            </a:p>
            <a:p>
              <a:pPr defTabSz="1031626"/>
              <a:r>
                <a:rPr lang="ja-JP" altLang="en-US" sz="1050" dirty="0">
                  <a:solidFill>
                    <a:prstClr val="black"/>
                  </a:solidFill>
                  <a:latin typeface="ＭＳ Ｐゴシック"/>
                </a:rPr>
                <a:t>　・ニセコ町</a:t>
              </a:r>
              <a:endParaRPr lang="en-US" altLang="ja-JP" sz="1050" dirty="0">
                <a:solidFill>
                  <a:prstClr val="black"/>
                </a:solidFill>
                <a:latin typeface="ＭＳ Ｐゴシック"/>
              </a:endParaRPr>
            </a:p>
          </p:txBody>
        </p:sp>
        <p:sp>
          <p:nvSpPr>
            <p:cNvPr id="35" name="四角形吹き出し 34"/>
            <p:cNvSpPr/>
            <p:nvPr/>
          </p:nvSpPr>
          <p:spPr>
            <a:xfrm>
              <a:off x="8654396" y="5211176"/>
              <a:ext cx="971591" cy="396000"/>
            </a:xfrm>
            <a:prstGeom prst="wedgeRectCallout">
              <a:avLst>
                <a:gd name="adj1" fmla="val -111710"/>
                <a:gd name="adj2" fmla="val -11839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千葉県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・旭市</a:t>
              </a:r>
              <a:endParaRPr lang="en-US" altLang="ja-JP" sz="1050" dirty="0">
                <a:solidFill>
                  <a:prstClr val="black"/>
                </a:solidFill>
                <a:latin typeface="ＭＳ Ｐゴシック"/>
              </a:endParaRPr>
            </a:p>
          </p:txBody>
        </p:sp>
        <p:sp>
          <p:nvSpPr>
            <p:cNvPr id="36" name="四角形吹き出し 35"/>
            <p:cNvSpPr/>
            <p:nvPr/>
          </p:nvSpPr>
          <p:spPr>
            <a:xfrm>
              <a:off x="1432192" y="5986493"/>
              <a:ext cx="956441" cy="468080"/>
            </a:xfrm>
            <a:prstGeom prst="wedgeRectCallout">
              <a:avLst>
                <a:gd name="adj1" fmla="val 188822"/>
                <a:gd name="adj2" fmla="val -35712"/>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宮崎県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・高鍋町</a:t>
              </a:r>
              <a:endParaRPr lang="en-US" altLang="ja-JP" sz="1050" dirty="0">
                <a:solidFill>
                  <a:prstClr val="black"/>
                </a:solidFill>
                <a:latin typeface="ＭＳ Ｐゴシック"/>
              </a:endParaRPr>
            </a:p>
          </p:txBody>
        </p:sp>
        <p:sp>
          <p:nvSpPr>
            <p:cNvPr id="37" name="四角形吹き出し 36"/>
            <p:cNvSpPr/>
            <p:nvPr/>
          </p:nvSpPr>
          <p:spPr>
            <a:xfrm>
              <a:off x="3608146" y="3613031"/>
              <a:ext cx="788189" cy="396000"/>
            </a:xfrm>
            <a:prstGeom prst="wedgeRectCallout">
              <a:avLst>
                <a:gd name="adj1" fmla="val -56515"/>
                <a:gd name="adj2" fmla="val 37925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福岡県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・田川市</a:t>
              </a:r>
              <a:endParaRPr lang="en-US" altLang="ja-JP" sz="1050" dirty="0">
                <a:solidFill>
                  <a:prstClr val="black"/>
                </a:solidFill>
                <a:latin typeface="ＭＳ Ｐゴシック"/>
              </a:endParaRPr>
            </a:p>
          </p:txBody>
        </p:sp>
        <p:sp>
          <p:nvSpPr>
            <p:cNvPr id="38" name="四角形吹き出し 37"/>
            <p:cNvSpPr/>
            <p:nvPr/>
          </p:nvSpPr>
          <p:spPr>
            <a:xfrm>
              <a:off x="4073816" y="6438873"/>
              <a:ext cx="879188" cy="395984"/>
            </a:xfrm>
            <a:prstGeom prst="wedgeRectCallout">
              <a:avLst>
                <a:gd name="adj1" fmla="val 6465"/>
                <a:gd name="adj2" fmla="val -152591"/>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高知県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・土佐町</a:t>
              </a:r>
              <a:endParaRPr lang="en-US" altLang="ja-JP" sz="1050" dirty="0">
                <a:solidFill>
                  <a:prstClr val="black"/>
                </a:solidFill>
                <a:latin typeface="ＭＳ Ｐゴシック"/>
              </a:endParaRPr>
            </a:p>
          </p:txBody>
        </p:sp>
        <p:sp>
          <p:nvSpPr>
            <p:cNvPr id="39" name="四角形吹き出し 38"/>
            <p:cNvSpPr/>
            <p:nvPr/>
          </p:nvSpPr>
          <p:spPr>
            <a:xfrm>
              <a:off x="5155711" y="3703031"/>
              <a:ext cx="803408" cy="396000"/>
            </a:xfrm>
            <a:prstGeom prst="wedgeRectCallout">
              <a:avLst>
                <a:gd name="adj1" fmla="val 17821"/>
                <a:gd name="adj2" fmla="val 387595"/>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奈良県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・三郷町</a:t>
              </a:r>
              <a:endParaRPr lang="en-US" altLang="ja-JP" sz="1050" dirty="0">
                <a:solidFill>
                  <a:prstClr val="black"/>
                </a:solidFill>
                <a:latin typeface="ＭＳ Ｐゴシック"/>
              </a:endParaRPr>
            </a:p>
          </p:txBody>
        </p:sp>
        <p:sp>
          <p:nvSpPr>
            <p:cNvPr id="40" name="四角形吹き出し 39"/>
            <p:cNvSpPr/>
            <p:nvPr/>
          </p:nvSpPr>
          <p:spPr>
            <a:xfrm>
              <a:off x="4736976" y="4189031"/>
              <a:ext cx="820439" cy="396000"/>
            </a:xfrm>
            <a:prstGeom prst="wedgeRectCallout">
              <a:avLst>
                <a:gd name="adj1" fmla="val 40710"/>
                <a:gd name="adj2" fmla="val 14555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京都府</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・南丹市</a:t>
              </a:r>
              <a:endParaRPr lang="en-US" altLang="ja-JP" sz="1050" dirty="0">
                <a:solidFill>
                  <a:prstClr val="black"/>
                </a:solidFill>
                <a:latin typeface="ＭＳ Ｐゴシック"/>
              </a:endParaRPr>
            </a:p>
          </p:txBody>
        </p:sp>
        <p:sp>
          <p:nvSpPr>
            <p:cNvPr id="41" name="四角形吹き出し 40"/>
            <p:cNvSpPr/>
            <p:nvPr/>
          </p:nvSpPr>
          <p:spPr>
            <a:xfrm>
              <a:off x="5347092" y="3108558"/>
              <a:ext cx="803408" cy="396000"/>
            </a:xfrm>
            <a:prstGeom prst="wedgeRectCallout">
              <a:avLst>
                <a:gd name="adj1" fmla="val 79528"/>
                <a:gd name="adj2" fmla="val 226237"/>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富山県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・高岡市</a:t>
              </a:r>
              <a:endParaRPr lang="en-US" altLang="ja-JP" sz="1050" dirty="0">
                <a:solidFill>
                  <a:prstClr val="black"/>
                </a:solidFill>
                <a:latin typeface="ＭＳ Ｐゴシック"/>
              </a:endParaRPr>
            </a:p>
          </p:txBody>
        </p:sp>
        <p:cxnSp>
          <p:nvCxnSpPr>
            <p:cNvPr id="3" name="直線コネクタ 2"/>
            <p:cNvCxnSpPr/>
            <p:nvPr/>
          </p:nvCxnSpPr>
          <p:spPr>
            <a:xfrm>
              <a:off x="8193360" y="1484784"/>
              <a:ext cx="0" cy="9000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928186">
              <a:off x="2951138" y="5034277"/>
              <a:ext cx="92423" cy="80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四角形吹き出し 16"/>
            <p:cNvSpPr/>
            <p:nvPr/>
          </p:nvSpPr>
          <p:spPr>
            <a:xfrm>
              <a:off x="1762450" y="4005064"/>
              <a:ext cx="886294" cy="494225"/>
            </a:xfrm>
            <a:prstGeom prst="wedgeRectCallout">
              <a:avLst>
                <a:gd name="adj1" fmla="val 88113"/>
                <a:gd name="adj2" fmla="val 16853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31626"/>
              <a:r>
                <a:rPr lang="en-US" altLang="ja-JP" sz="1050" dirty="0">
                  <a:solidFill>
                    <a:prstClr val="black"/>
                  </a:solidFill>
                  <a:latin typeface="ＭＳ Ｐゴシック"/>
                </a:rPr>
                <a:t>【</a:t>
              </a:r>
              <a:r>
                <a:rPr lang="ja-JP" altLang="en-US" sz="1050" dirty="0">
                  <a:solidFill>
                    <a:prstClr val="black"/>
                  </a:solidFill>
                  <a:latin typeface="ＭＳ Ｐゴシック"/>
                </a:rPr>
                <a:t>長崎県</a:t>
              </a:r>
              <a:r>
                <a:rPr lang="en-US" altLang="ja-JP" sz="1050" dirty="0">
                  <a:solidFill>
                    <a:prstClr val="black"/>
                  </a:solidFill>
                  <a:latin typeface="ＭＳ Ｐゴシック"/>
                </a:rPr>
                <a:t>】</a:t>
              </a:r>
            </a:p>
            <a:p>
              <a:pPr defTabSz="1031626"/>
              <a:r>
                <a:rPr lang="ja-JP" altLang="en-US" sz="1050" dirty="0">
                  <a:solidFill>
                    <a:prstClr val="black"/>
                  </a:solidFill>
                  <a:latin typeface="ＭＳ Ｐゴシック"/>
                </a:rPr>
                <a:t>　・壱岐市</a:t>
              </a:r>
              <a:endParaRPr lang="en-US" altLang="ja-JP" sz="1050" dirty="0">
                <a:solidFill>
                  <a:prstClr val="black"/>
                </a:solidFill>
                <a:latin typeface="ＭＳ Ｐゴシック"/>
              </a:endParaRPr>
            </a:p>
          </p:txBody>
        </p:sp>
      </p:grpSp>
      <p:cxnSp>
        <p:nvCxnSpPr>
          <p:cNvPr id="32" name="直線コネクタ 31"/>
          <p:cNvCxnSpPr/>
          <p:nvPr/>
        </p:nvCxnSpPr>
        <p:spPr>
          <a:xfrm>
            <a:off x="8289757" y="1484784"/>
            <a:ext cx="0" cy="85522"/>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Text Box 28"/>
          <p:cNvSpPr txBox="1">
            <a:spLocks noChangeArrowheads="1"/>
          </p:cNvSpPr>
          <p:nvPr/>
        </p:nvSpPr>
        <p:spPr bwMode="auto">
          <a:xfrm>
            <a:off x="-10385" y="-27384"/>
            <a:ext cx="99050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kumimoji="1" sz="1400">
                <a:solidFill>
                  <a:schemeClr val="tx1"/>
                </a:solidFill>
                <a:latin typeface="Arial" charset="0"/>
                <a:ea typeface="ＭＳ Ｐゴシック" pitchFamily="50" charset="-128"/>
              </a:defRPr>
            </a:lvl1pPr>
            <a:lvl2pPr marL="742950" indent="-285750" eaLnBrk="0" hangingPunct="0">
              <a:defRPr kumimoji="1" sz="1400">
                <a:solidFill>
                  <a:schemeClr val="tx1"/>
                </a:solidFill>
                <a:latin typeface="Arial" charset="0"/>
                <a:ea typeface="ＭＳ Ｐゴシック" pitchFamily="50" charset="-128"/>
              </a:defRPr>
            </a:lvl2pPr>
            <a:lvl3pPr marL="1143000" indent="-228600" eaLnBrk="0" hangingPunct="0">
              <a:defRPr kumimoji="1" sz="1400">
                <a:solidFill>
                  <a:schemeClr val="tx1"/>
                </a:solidFill>
                <a:latin typeface="Arial" charset="0"/>
                <a:ea typeface="ＭＳ Ｐゴシック" pitchFamily="50" charset="-128"/>
              </a:defRPr>
            </a:lvl3pPr>
            <a:lvl4pPr marL="1600200" indent="-228600" eaLnBrk="0" hangingPunct="0">
              <a:defRPr kumimoji="1" sz="1400">
                <a:solidFill>
                  <a:schemeClr val="tx1"/>
                </a:solidFill>
                <a:latin typeface="Arial" charset="0"/>
                <a:ea typeface="ＭＳ Ｐゴシック" pitchFamily="50" charset="-128"/>
              </a:defRPr>
            </a:lvl4pPr>
            <a:lvl5pPr marL="2057400" indent="-228600" eaLnBrk="0" hangingPunct="0">
              <a:defRPr kumimoji="1" sz="1400">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sz="1400">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sz="1400">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sz="1400">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sz="1400">
                <a:solidFill>
                  <a:schemeClr val="tx1"/>
                </a:solidFill>
                <a:latin typeface="Arial" charset="0"/>
                <a:ea typeface="ＭＳ Ｐゴシック" pitchFamily="50" charset="-128"/>
              </a:defRPr>
            </a:lvl9pPr>
          </a:lstStyle>
          <a:p>
            <a:pPr algn="ctr" defTabSz="1031626" eaLnBrk="1" hangingPunct="1">
              <a:spcBef>
                <a:spcPct val="50000"/>
              </a:spcBef>
            </a:pPr>
            <a:r>
              <a:rPr lang="ja-JP" altLang="en-US" sz="2000" dirty="0" smtClean="0">
                <a:solidFill>
                  <a:prstClr val="black"/>
                </a:solidFill>
                <a:latin typeface="HGP創英角ｺﾞｼｯｸUB" pitchFamily="50" charset="-128"/>
                <a:ea typeface="HGP創英角ｺﾞｼｯｸUB" pitchFamily="50" charset="-128"/>
              </a:rPr>
              <a:t>ふるさとテレワーク　補助事業（</a:t>
            </a:r>
            <a:r>
              <a:rPr lang="en-US" altLang="ja-JP" sz="2000" dirty="0" smtClean="0">
                <a:solidFill>
                  <a:prstClr val="black"/>
                </a:solidFill>
                <a:latin typeface="HGP創英角ｺﾞｼｯｸUB" pitchFamily="50" charset="-128"/>
                <a:ea typeface="HGP創英角ｺﾞｼｯｸUB" pitchFamily="50" charset="-128"/>
              </a:rPr>
              <a:t>H28</a:t>
            </a:r>
            <a:r>
              <a:rPr lang="ja-JP" altLang="en-US" sz="2000" dirty="0" smtClean="0">
                <a:solidFill>
                  <a:prstClr val="black"/>
                </a:solidFill>
                <a:latin typeface="HGP創英角ｺﾞｼｯｸUB" pitchFamily="50" charset="-128"/>
                <a:ea typeface="HGP創英角ｺﾞｼｯｸUB" pitchFamily="50" charset="-128"/>
              </a:rPr>
              <a:t>年度）の採択先　（２３ヶ所）</a:t>
            </a:r>
            <a:endParaRPr lang="ja-JP" altLang="en-US" sz="2000" dirty="0">
              <a:solidFill>
                <a:prstClr val="black"/>
              </a:solidFill>
              <a:latin typeface="HGP創英角ｺﾞｼｯｸUB" pitchFamily="50" charset="-128"/>
              <a:ea typeface="HGP創英角ｺﾞｼｯｸUB" pitchFamily="50" charset="-128"/>
            </a:endParaRPr>
          </a:p>
        </p:txBody>
      </p:sp>
      <p:graphicFrame>
        <p:nvGraphicFramePr>
          <p:cNvPr id="46" name="表 45"/>
          <p:cNvGraphicFramePr>
            <a:graphicFrameLocks noGrp="1"/>
          </p:cNvGraphicFramePr>
          <p:nvPr>
            <p:extLst>
              <p:ext uri="{D42A27DB-BD31-4B8C-83A1-F6EECF244321}">
                <p14:modId xmlns:p14="http://schemas.microsoft.com/office/powerpoint/2010/main" val="2866440541"/>
              </p:ext>
            </p:extLst>
          </p:nvPr>
        </p:nvGraphicFramePr>
        <p:xfrm>
          <a:off x="56456" y="509962"/>
          <a:ext cx="3456384" cy="3351086"/>
        </p:xfrm>
        <a:graphic>
          <a:graphicData uri="http://schemas.openxmlformats.org/drawingml/2006/table">
            <a:tbl>
              <a:tblPr firstRow="1" firstCol="1" bandRow="1">
                <a:tableStyleId>{93296810-A885-4BE3-A3E7-6D5BEEA58F35}</a:tableStyleId>
              </a:tblPr>
              <a:tblGrid>
                <a:gridCol w="216024"/>
                <a:gridCol w="792088"/>
                <a:gridCol w="720080"/>
                <a:gridCol w="1728192"/>
              </a:tblGrid>
              <a:tr h="129147">
                <a:tc>
                  <a:txBody>
                    <a:bodyPr/>
                    <a:lstStyle/>
                    <a:p>
                      <a:pPr algn="ctr">
                        <a:spcAft>
                          <a:spcPts val="0"/>
                        </a:spcAft>
                      </a:pPr>
                      <a:r>
                        <a:rPr lang="en-US" sz="700" kern="100" dirty="0">
                          <a:effectLst/>
                          <a:latin typeface="+mj-ea"/>
                          <a:ea typeface="+mj-ea"/>
                        </a:rPr>
                        <a:t>No</a:t>
                      </a:r>
                      <a:endParaRPr lang="ja-JP" sz="700" kern="100" dirty="0">
                        <a:effectLst/>
                        <a:latin typeface="+mj-ea"/>
                        <a:ea typeface="+mj-ea"/>
                        <a:cs typeface="Times New Roman"/>
                      </a:endParaRPr>
                    </a:p>
                  </a:txBody>
                  <a:tcPr marL="44530" marR="44530" marT="0" marB="0"/>
                </a:tc>
                <a:tc>
                  <a:txBody>
                    <a:bodyPr/>
                    <a:lstStyle/>
                    <a:p>
                      <a:pPr algn="ctr">
                        <a:spcAft>
                          <a:spcPts val="0"/>
                        </a:spcAft>
                      </a:pPr>
                      <a:r>
                        <a:rPr lang="ja-JP" sz="700" kern="100" dirty="0">
                          <a:effectLst/>
                          <a:latin typeface="+mj-ea"/>
                          <a:ea typeface="+mj-ea"/>
                        </a:rPr>
                        <a:t>実施地域</a:t>
                      </a:r>
                      <a:endParaRPr lang="ja-JP" sz="700" kern="100" dirty="0">
                        <a:effectLst/>
                        <a:latin typeface="+mj-ea"/>
                        <a:ea typeface="+mj-ea"/>
                        <a:cs typeface="Times New Roman"/>
                      </a:endParaRPr>
                    </a:p>
                  </a:txBody>
                  <a:tcPr marL="44530" marR="44530" marT="0" marB="0"/>
                </a:tc>
                <a:tc>
                  <a:txBody>
                    <a:bodyPr/>
                    <a:lstStyle/>
                    <a:p>
                      <a:pPr algn="ctr">
                        <a:spcAft>
                          <a:spcPts val="0"/>
                        </a:spcAft>
                      </a:pPr>
                      <a:r>
                        <a:rPr lang="ja-JP" sz="700" kern="100" dirty="0" smtClean="0">
                          <a:effectLst/>
                          <a:latin typeface="+mj-ea"/>
                          <a:ea typeface="+mj-ea"/>
                        </a:rPr>
                        <a:t>代表</a:t>
                      </a:r>
                      <a:r>
                        <a:rPr lang="ja-JP" altLang="en-US" sz="700" kern="100" dirty="0" smtClean="0">
                          <a:effectLst/>
                          <a:latin typeface="+mj-ea"/>
                          <a:ea typeface="+mj-ea"/>
                        </a:rPr>
                        <a:t>機関名</a:t>
                      </a:r>
                      <a:endParaRPr lang="ja-JP" sz="700" kern="100" dirty="0">
                        <a:effectLst/>
                        <a:latin typeface="+mj-ea"/>
                        <a:ea typeface="+mj-ea"/>
                        <a:cs typeface="Times New Roman"/>
                      </a:endParaRPr>
                    </a:p>
                  </a:txBody>
                  <a:tcPr marL="44530" marR="44530" marT="0" marB="0"/>
                </a:tc>
                <a:tc>
                  <a:txBody>
                    <a:bodyPr/>
                    <a:lstStyle/>
                    <a:p>
                      <a:pPr algn="ctr">
                        <a:spcAft>
                          <a:spcPts val="0"/>
                        </a:spcAft>
                      </a:pPr>
                      <a:r>
                        <a:rPr lang="ja-JP" sz="700" kern="100" dirty="0">
                          <a:effectLst/>
                          <a:latin typeface="+mj-ea"/>
                          <a:ea typeface="+mj-ea"/>
                        </a:rPr>
                        <a:t>事業名</a:t>
                      </a:r>
                      <a:endParaRPr lang="ja-JP" sz="700" kern="100" dirty="0">
                        <a:effectLst/>
                        <a:latin typeface="+mj-ea"/>
                        <a:ea typeface="+mj-ea"/>
                        <a:cs typeface="Times New Roman"/>
                      </a:endParaRPr>
                    </a:p>
                  </a:txBody>
                  <a:tcPr marL="44530" marR="44530" marT="0" marB="0"/>
                </a:tc>
              </a:tr>
              <a:tr h="374909">
                <a:tc>
                  <a:txBody>
                    <a:bodyPr/>
                    <a:lstStyle/>
                    <a:p>
                      <a:pPr algn="ctr" fontAlgn="ctr"/>
                      <a:r>
                        <a:rPr lang="en-US" altLang="ja-JP" sz="700" b="0" i="0" u="none" strike="noStrike" dirty="0">
                          <a:solidFill>
                            <a:srgbClr val="000000"/>
                          </a:solidFill>
                          <a:effectLst/>
                          <a:latin typeface="+mj-ea"/>
                          <a:ea typeface="+mj-ea"/>
                        </a:rPr>
                        <a:t>1</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北海道美唄市</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北海道美唄市</a:t>
                      </a:r>
                    </a:p>
                  </a:txBody>
                  <a:tcPr marL="7620" marR="7620" marT="7620" marB="0" anchor="ctr"/>
                </a:tc>
                <a:tc>
                  <a:txBody>
                    <a:bodyPr/>
                    <a:lstStyle/>
                    <a:p>
                      <a:pPr algn="l" fontAlgn="ctr"/>
                      <a:r>
                        <a:rPr lang="ja-JP" altLang="en-US" sz="700" b="0" i="0" u="none" strike="noStrike" dirty="0" err="1">
                          <a:solidFill>
                            <a:srgbClr val="000000"/>
                          </a:solidFill>
                          <a:effectLst/>
                          <a:latin typeface="ＭＳ Ｐゴシック" panose="020B0600070205080204" pitchFamily="50" charset="-128"/>
                          <a:ea typeface="ＭＳ Ｐゴシック" panose="020B0600070205080204" pitchFamily="50" charset="-128"/>
                        </a:rPr>
                        <a:t>びばい</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テレワーク拠点創出プロジェクト～働く人、地域資源、地域特性を活かした新しい”しごと”のかたち「</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B-</a:t>
                      </a:r>
                      <a:r>
                        <a:rPr lang="en-US" altLang="ja-JP" sz="700" b="0" i="0" u="none" strike="noStrike" dirty="0" err="1">
                          <a:solidFill>
                            <a:srgbClr val="000000"/>
                          </a:solidFill>
                          <a:effectLst/>
                          <a:latin typeface="ＭＳ Ｐゴシック" panose="020B0600070205080204" pitchFamily="50" charset="-128"/>
                          <a:ea typeface="ＭＳ Ｐゴシック" panose="020B0600070205080204" pitchFamily="50" charset="-128"/>
                        </a:rPr>
                        <a:t>Satelliter</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620" marR="7620" marT="7620" marB="0" anchor="ctr"/>
                </a:tc>
              </a:tr>
              <a:tr h="150108">
                <a:tc>
                  <a:txBody>
                    <a:bodyPr/>
                    <a:lstStyle/>
                    <a:p>
                      <a:pPr algn="ctr" fontAlgn="ctr"/>
                      <a:r>
                        <a:rPr lang="en-US" altLang="ja-JP" sz="700" b="0" i="0" u="none" strike="noStrike" dirty="0">
                          <a:solidFill>
                            <a:srgbClr val="000000"/>
                          </a:solidFill>
                          <a:effectLst/>
                          <a:latin typeface="+mj-ea"/>
                          <a:ea typeface="+mj-ea"/>
                        </a:rPr>
                        <a:t>2</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北海道ニセコ町</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北海道ニセコ町</a:t>
                      </a:r>
                    </a:p>
                  </a:txBody>
                  <a:tcPr marL="7620" marR="7620" marT="7620" marB="0" anchor="ctr"/>
                </a:tc>
                <a:tc>
                  <a:txBody>
                    <a:bodyPr/>
                    <a:lstStyle/>
                    <a:p>
                      <a:pPr algn="l" fontAlgn="ctr"/>
                      <a:r>
                        <a:rPr 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NISEKO WAREHOUSE PROJECT</a:t>
                      </a:r>
                    </a:p>
                  </a:txBody>
                  <a:tcPr marL="7620" marR="7620" marT="7620" marB="0" anchor="ctr"/>
                </a:tc>
              </a:tr>
              <a:tr h="144016">
                <a:tc>
                  <a:txBody>
                    <a:bodyPr/>
                    <a:lstStyle/>
                    <a:p>
                      <a:pPr algn="ctr" fontAlgn="ctr"/>
                      <a:r>
                        <a:rPr lang="en-US" altLang="ja-JP" sz="700" b="0" i="0" u="none" strike="noStrike" dirty="0">
                          <a:solidFill>
                            <a:srgbClr val="000000"/>
                          </a:solidFill>
                          <a:effectLst/>
                          <a:latin typeface="+mj-ea"/>
                          <a:ea typeface="+mj-ea"/>
                        </a:rPr>
                        <a:t>3</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岩手県遠野市</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岩手県遠野市</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遠野型ふるさとテレワーク推進事業</a:t>
                      </a:r>
                    </a:p>
                  </a:txBody>
                  <a:tcPr marL="7620" marR="7620" marT="7620" marB="0" anchor="ctr"/>
                </a:tc>
              </a:tr>
              <a:tr h="144016">
                <a:tc>
                  <a:txBody>
                    <a:bodyPr/>
                    <a:lstStyle/>
                    <a:p>
                      <a:pPr algn="ctr" fontAlgn="ctr"/>
                      <a:r>
                        <a:rPr lang="en-US" altLang="ja-JP" sz="700" b="0" i="0" u="none" strike="noStrike" dirty="0">
                          <a:solidFill>
                            <a:srgbClr val="000000"/>
                          </a:solidFill>
                          <a:effectLst/>
                          <a:latin typeface="+mj-ea"/>
                          <a:ea typeface="+mj-ea"/>
                        </a:rPr>
                        <a:t>4</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群馬県みなかみ町</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富士ゼロックス</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株</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みなかみ町ふるさとテレワーク拠点整備事業</a:t>
                      </a:r>
                    </a:p>
                  </a:txBody>
                  <a:tcPr marL="7620" marR="7620" marT="7620" marB="0" anchor="ctr"/>
                </a:tc>
              </a:tr>
              <a:tr h="144016">
                <a:tc>
                  <a:txBody>
                    <a:bodyPr/>
                    <a:lstStyle/>
                    <a:p>
                      <a:pPr algn="ctr" fontAlgn="ctr"/>
                      <a:r>
                        <a:rPr lang="en-US" altLang="ja-JP" sz="700" b="0" i="0" u="none" strike="noStrike" dirty="0">
                          <a:solidFill>
                            <a:srgbClr val="000000"/>
                          </a:solidFill>
                          <a:effectLst/>
                          <a:latin typeface="+mj-ea"/>
                          <a:ea typeface="+mj-ea"/>
                        </a:rPr>
                        <a:t>5</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千葉県旭市</a:t>
                      </a:r>
                    </a:p>
                  </a:txBody>
                  <a:tcPr marL="7620" marR="7620" marT="7620" marB="0" anchor="ctr"/>
                </a:tc>
                <a:tc>
                  <a:txBody>
                    <a:bodyPr/>
                    <a:lstStyle/>
                    <a:p>
                      <a:pPr algn="l" fontAlgn="ct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株</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ネクステージ</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飯岡ふるさとテレワーク推進事業</a:t>
                      </a:r>
                    </a:p>
                  </a:txBody>
                  <a:tcPr marL="7620" marR="7620" marT="7620" marB="0" anchor="ctr"/>
                </a:tc>
              </a:tr>
              <a:tr h="207806">
                <a:tc>
                  <a:txBody>
                    <a:bodyPr/>
                    <a:lstStyle/>
                    <a:p>
                      <a:pPr algn="ctr" fontAlgn="ctr"/>
                      <a:r>
                        <a:rPr lang="en-US" altLang="ja-JP" sz="700" b="0" i="0" u="none" strike="noStrike" dirty="0">
                          <a:solidFill>
                            <a:srgbClr val="000000"/>
                          </a:solidFill>
                          <a:effectLst/>
                          <a:latin typeface="+mj-ea"/>
                          <a:ea typeface="+mj-ea"/>
                        </a:rPr>
                        <a:t>6</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山梨県甲府市</a:t>
                      </a:r>
                    </a:p>
                  </a:txBody>
                  <a:tcPr marL="7620" marR="7620" marT="7620" marB="0" anchor="ctr"/>
                </a:tc>
                <a:tc>
                  <a:txBody>
                    <a:bodyPr/>
                    <a:lstStyle/>
                    <a:p>
                      <a:pPr algn="l" fontAlgn="ct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株</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ジェイアール東日本企画</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ふるさとテレワーク推進事業「甲府テレワークヴィレッジ化構想」</a:t>
                      </a:r>
                    </a:p>
                  </a:txBody>
                  <a:tcPr marL="7620" marR="7620" marT="7620" marB="0" anchor="ctr"/>
                </a:tc>
              </a:tr>
              <a:tr h="224242">
                <a:tc>
                  <a:txBody>
                    <a:bodyPr/>
                    <a:lstStyle/>
                    <a:p>
                      <a:pPr algn="ctr" fontAlgn="ctr"/>
                      <a:r>
                        <a:rPr lang="en-US" altLang="ja-JP" sz="700" b="0" i="0" u="none" strike="noStrike" dirty="0">
                          <a:solidFill>
                            <a:srgbClr val="000000"/>
                          </a:solidFill>
                          <a:effectLst/>
                          <a:latin typeface="+mj-ea"/>
                          <a:ea typeface="+mj-ea"/>
                        </a:rPr>
                        <a:t>7</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新潟県上越市</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（株）テラスカイ</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城下町高田の快適な生活環境と事業環境をいかしたサテライトオフィス設置事業</a:t>
                      </a:r>
                    </a:p>
                  </a:txBody>
                  <a:tcPr marL="7620" marR="7620" marT="7620" marB="0" anchor="ctr"/>
                </a:tc>
              </a:tr>
              <a:tr h="216024">
                <a:tc>
                  <a:txBody>
                    <a:bodyPr/>
                    <a:lstStyle/>
                    <a:p>
                      <a:pPr algn="ctr" fontAlgn="ctr"/>
                      <a:r>
                        <a:rPr lang="en-US" altLang="ja-JP" sz="700" b="0" i="0" u="none" strike="noStrike" dirty="0">
                          <a:solidFill>
                            <a:srgbClr val="000000"/>
                          </a:solidFill>
                          <a:effectLst/>
                          <a:latin typeface="+mj-ea"/>
                          <a:ea typeface="+mj-ea"/>
                        </a:rPr>
                        <a:t>8</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長野県松本市</a:t>
                      </a:r>
                      <a:b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b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長野県塩尻市</a:t>
                      </a:r>
                    </a:p>
                  </a:txBody>
                  <a:tcPr marL="7620" marR="7620" marT="7620" marB="0" anchor="ctr"/>
                </a:tc>
                <a:tc>
                  <a:txBody>
                    <a:bodyPr/>
                    <a:lstStyle/>
                    <a:p>
                      <a:pPr algn="l" fontAlgn="ctr"/>
                      <a:r>
                        <a:rPr lang="en-US" altLang="zh-TW"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一財</a:t>
                      </a:r>
                      <a:r>
                        <a:rPr lang="en-US" altLang="zh-TW"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長野経済研究所</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コワーキングスペース間交流・連携が生み出す新たな製品・サービス創出事業</a:t>
                      </a:r>
                    </a:p>
                  </a:txBody>
                  <a:tcPr marL="7620" marR="7620" marT="7620" marB="0" anchor="ctr"/>
                </a:tc>
              </a:tr>
              <a:tr h="144016">
                <a:tc>
                  <a:txBody>
                    <a:bodyPr/>
                    <a:lstStyle/>
                    <a:p>
                      <a:pPr algn="ctr" fontAlgn="ctr"/>
                      <a:r>
                        <a:rPr lang="en-US" altLang="ja-JP" sz="700" b="0" i="0" u="none" strike="noStrike" dirty="0">
                          <a:solidFill>
                            <a:srgbClr val="000000"/>
                          </a:solidFill>
                          <a:effectLst/>
                          <a:latin typeface="+mj-ea"/>
                          <a:ea typeface="+mj-ea"/>
                        </a:rPr>
                        <a:t>9</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長野県駒ヶ根市</a:t>
                      </a:r>
                    </a:p>
                  </a:txBody>
                  <a:tcPr marL="7620" marR="7620" marT="7620" marB="0" anchor="ctr"/>
                </a:tc>
                <a:tc>
                  <a:txBody>
                    <a:bodyPr/>
                    <a:lstStyle/>
                    <a:p>
                      <a:pPr algn="l" fontAlgn="ct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長野県駒ヶ根市</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駒ヶ根</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KIC </a:t>
                      </a:r>
                      <a:r>
                        <a:rPr lang="en-US" altLang="ja-JP"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OFF</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（キックオフ）プロジェクト</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tc>
              </a:tr>
              <a:tr h="144016">
                <a:tc>
                  <a:txBody>
                    <a:bodyPr/>
                    <a:lstStyle/>
                    <a:p>
                      <a:pPr algn="ctr" fontAlgn="ctr"/>
                      <a:r>
                        <a:rPr lang="en-US" altLang="ja-JP" sz="700" b="0" i="0" u="none" strike="noStrike" dirty="0">
                          <a:solidFill>
                            <a:srgbClr val="000000"/>
                          </a:solidFill>
                          <a:effectLst/>
                          <a:latin typeface="+mj-ea"/>
                          <a:ea typeface="+mj-ea"/>
                        </a:rPr>
                        <a:t>10</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富山県高岡市</a:t>
                      </a:r>
                    </a:p>
                  </a:txBody>
                  <a:tcPr marL="7620" marR="7620" marT="7620" marB="0" anchor="ctr"/>
                </a:tc>
                <a:tc>
                  <a:txBody>
                    <a:bodyPr/>
                    <a:lstStyle/>
                    <a:p>
                      <a:pPr algn="l" fontAlgn="ct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株</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インテック</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地方拠点活用型テレワーク推進事業</a:t>
                      </a:r>
                    </a:p>
                  </a:txBody>
                  <a:tcPr marL="7620" marR="7620" marT="7620" marB="0" anchor="ctr"/>
                </a:tc>
              </a:tr>
              <a:tr h="311709">
                <a:tc>
                  <a:txBody>
                    <a:bodyPr/>
                    <a:lstStyle/>
                    <a:p>
                      <a:pPr algn="ctr" fontAlgn="ctr"/>
                      <a:r>
                        <a:rPr lang="en-US" altLang="ja-JP" sz="700" b="0" i="0" u="none" strike="noStrike" dirty="0">
                          <a:solidFill>
                            <a:srgbClr val="000000"/>
                          </a:solidFill>
                          <a:effectLst/>
                          <a:latin typeface="+mj-ea"/>
                          <a:ea typeface="+mj-ea"/>
                        </a:rPr>
                        <a:t>11</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岐阜県郡上市</a:t>
                      </a:r>
                    </a:p>
                  </a:txBody>
                  <a:tcPr marL="7620" marR="7620" marT="7620" marB="0" anchor="ctr"/>
                </a:tc>
                <a:tc>
                  <a:txBody>
                    <a:bodyPr/>
                    <a:lstStyle/>
                    <a:p>
                      <a:pPr algn="l" fontAlgn="ct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岐阜県郡上市</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多様な</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ICT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クリエイター＆エンジニアが集結する創造的</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ICT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都市・郡上の実現に向けたパイロット事業「郡上</a:t>
                      </a: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クリエイティブテレワークセンター」</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創設プロジェクト　</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Center for </a:t>
                      </a:r>
                      <a:r>
                        <a:rPr lang="en-US" altLang="ja-JP" sz="700" b="0" i="0" u="none" strike="noStrike" dirty="0" err="1">
                          <a:solidFill>
                            <a:srgbClr val="000000"/>
                          </a:solidFill>
                          <a:effectLst/>
                          <a:latin typeface="ＭＳ Ｐゴシック" panose="020B0600070205080204" pitchFamily="50" charset="-128"/>
                          <a:ea typeface="ＭＳ Ｐゴシック" panose="020B0600070205080204" pitchFamily="50" charset="-128"/>
                        </a:rPr>
                        <a:t>Gujo</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 Creative </a:t>
                      </a:r>
                      <a:r>
                        <a:rPr lang="en-US" altLang="ja-JP" sz="700" b="0" i="0" u="none" strike="noStrike">
                          <a:solidFill>
                            <a:srgbClr val="000000"/>
                          </a:solidFill>
                          <a:effectLst/>
                          <a:latin typeface="ＭＳ Ｐゴシック" panose="020B0600070205080204" pitchFamily="50" charset="-128"/>
                          <a:ea typeface="ＭＳ Ｐゴシック" panose="020B0600070205080204" pitchFamily="50" charset="-128"/>
                        </a:rPr>
                        <a:t>City </a:t>
                      </a:r>
                      <a:endPar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tc>
              </a:tr>
              <a:tr h="311709">
                <a:tc>
                  <a:txBody>
                    <a:bodyPr/>
                    <a:lstStyle/>
                    <a:p>
                      <a:pPr algn="ctr" fontAlgn="ctr"/>
                      <a:r>
                        <a:rPr lang="en-US" altLang="ja-JP" sz="700" b="0" i="0" u="none" strike="noStrike" dirty="0">
                          <a:solidFill>
                            <a:srgbClr val="000000"/>
                          </a:solidFill>
                          <a:effectLst/>
                          <a:latin typeface="+mj-ea"/>
                          <a:ea typeface="+mj-ea"/>
                        </a:rPr>
                        <a:t>12</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京都府南丹市</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（株）ヴィジョナリーバンガード</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ソリューションパーツと</a:t>
                      </a:r>
                      <a:r>
                        <a:rPr lang="en-US" altLang="ja-JP" sz="700" b="0" i="0" u="none" strike="noStrike" dirty="0">
                          <a:solidFill>
                            <a:srgbClr val="000000"/>
                          </a:solidFill>
                          <a:effectLst/>
                          <a:latin typeface="ＭＳ Ｐゴシック" panose="020B0600070205080204" pitchFamily="50" charset="-128"/>
                          <a:ea typeface="ＭＳ Ｐゴシック" panose="020B0600070205080204" pitchFamily="50" charset="-128"/>
                        </a:rPr>
                        <a:t>ICT</a:t>
                      </a: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人材、地域コミュニティのマッチングシステムによる新たなサービスの構築推進事業</a:t>
                      </a:r>
                    </a:p>
                  </a:txBody>
                  <a:tcPr marL="7620" marR="7620" marT="7620" marB="0" anchor="ctr"/>
                </a:tc>
              </a:tr>
              <a:tr h="162459">
                <a:tc>
                  <a:txBody>
                    <a:bodyPr/>
                    <a:lstStyle/>
                    <a:p>
                      <a:pPr algn="ctr" fontAlgn="ctr"/>
                      <a:r>
                        <a:rPr lang="en-US" altLang="ja-JP" sz="700" b="0" i="0" u="none" strike="noStrike" dirty="0">
                          <a:solidFill>
                            <a:srgbClr val="000000"/>
                          </a:solidFill>
                          <a:effectLst/>
                          <a:latin typeface="+mj-ea"/>
                          <a:ea typeface="+mj-ea"/>
                        </a:rPr>
                        <a:t>13</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兵庫県丹波市</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ホームワーカーズコミュニティ（株）</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丹波型テレワーク推進事業</a:t>
                      </a:r>
                    </a:p>
                  </a:txBody>
                  <a:tcPr marL="7620" marR="7620" marT="7620" marB="0" anchor="ctr"/>
                </a:tc>
              </a:tr>
              <a:tr h="148972">
                <a:tc>
                  <a:txBody>
                    <a:bodyPr/>
                    <a:lstStyle/>
                    <a:p>
                      <a:pPr algn="ctr" fontAlgn="ctr"/>
                      <a:r>
                        <a:rPr lang="en-US" altLang="ja-JP" sz="700" b="0" i="0" u="none" strike="noStrike" dirty="0">
                          <a:solidFill>
                            <a:srgbClr val="000000"/>
                          </a:solidFill>
                          <a:effectLst/>
                          <a:latin typeface="+mj-ea"/>
                          <a:ea typeface="+mj-ea"/>
                        </a:rPr>
                        <a:t>14</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奈良県三郷町</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奈良県三郷町</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平成</a:t>
                      </a:r>
                      <a:r>
                        <a:rPr lang="en-US" altLang="ja-JP" sz="700" b="0" i="0" u="none" strike="noStrike" dirty="0">
                          <a:solidFill>
                            <a:srgbClr val="000000"/>
                          </a:solidFill>
                          <a:effectLst/>
                          <a:latin typeface="+mj-ea"/>
                          <a:ea typeface="+mj-ea"/>
                        </a:rPr>
                        <a:t>28</a:t>
                      </a:r>
                      <a:r>
                        <a:rPr lang="ja-JP" altLang="en-US" sz="700" b="0" i="0" u="none" strike="noStrike" dirty="0">
                          <a:solidFill>
                            <a:srgbClr val="000000"/>
                          </a:solidFill>
                          <a:effectLst/>
                          <a:latin typeface="+mj-ea"/>
                          <a:ea typeface="+mj-ea"/>
                        </a:rPr>
                        <a:t>年度コワーキングによるふるさとテレワーク促進事業</a:t>
                      </a:r>
                    </a:p>
                  </a:txBody>
                  <a:tcPr marL="7620" marR="7620" marT="7620" marB="0" anchor="ctr"/>
                </a:tc>
              </a:tr>
            </a:tbl>
          </a:graphicData>
        </a:graphic>
      </p:graphicFrame>
      <p:graphicFrame>
        <p:nvGraphicFramePr>
          <p:cNvPr id="47" name="表 46"/>
          <p:cNvGraphicFramePr>
            <a:graphicFrameLocks noGrp="1"/>
          </p:cNvGraphicFramePr>
          <p:nvPr>
            <p:extLst>
              <p:ext uri="{D42A27DB-BD31-4B8C-83A1-F6EECF244321}">
                <p14:modId xmlns:p14="http://schemas.microsoft.com/office/powerpoint/2010/main" val="2155830964"/>
              </p:ext>
            </p:extLst>
          </p:nvPr>
        </p:nvGraphicFramePr>
        <p:xfrm>
          <a:off x="3587586" y="509962"/>
          <a:ext cx="3453646" cy="2277492"/>
        </p:xfrm>
        <a:graphic>
          <a:graphicData uri="http://schemas.openxmlformats.org/drawingml/2006/table">
            <a:tbl>
              <a:tblPr firstRow="1" firstCol="1" bandRow="1">
                <a:tableStyleId>{93296810-A885-4BE3-A3E7-6D5BEEA58F35}</a:tableStyleId>
              </a:tblPr>
              <a:tblGrid>
                <a:gridCol w="213286"/>
                <a:gridCol w="792088"/>
                <a:gridCol w="720080"/>
                <a:gridCol w="1728192"/>
              </a:tblGrid>
              <a:tr h="129147">
                <a:tc>
                  <a:txBody>
                    <a:bodyPr/>
                    <a:lstStyle/>
                    <a:p>
                      <a:pPr algn="ctr">
                        <a:spcAft>
                          <a:spcPts val="0"/>
                        </a:spcAft>
                      </a:pPr>
                      <a:r>
                        <a:rPr lang="en-US" sz="700" kern="100" dirty="0">
                          <a:effectLst/>
                          <a:latin typeface="+mj-ea"/>
                          <a:ea typeface="+mj-ea"/>
                        </a:rPr>
                        <a:t>No</a:t>
                      </a:r>
                      <a:endParaRPr lang="ja-JP" sz="700" kern="100" dirty="0">
                        <a:effectLst/>
                        <a:latin typeface="+mj-ea"/>
                        <a:ea typeface="+mj-ea"/>
                        <a:cs typeface="Times New Roman"/>
                      </a:endParaRPr>
                    </a:p>
                  </a:txBody>
                  <a:tcPr marL="44530" marR="44530" marT="0" marB="0"/>
                </a:tc>
                <a:tc>
                  <a:txBody>
                    <a:bodyPr/>
                    <a:lstStyle/>
                    <a:p>
                      <a:pPr algn="ctr">
                        <a:spcAft>
                          <a:spcPts val="0"/>
                        </a:spcAft>
                      </a:pPr>
                      <a:r>
                        <a:rPr lang="ja-JP" sz="700" kern="100" dirty="0">
                          <a:effectLst/>
                          <a:latin typeface="+mj-ea"/>
                          <a:ea typeface="+mj-ea"/>
                        </a:rPr>
                        <a:t>実施地域</a:t>
                      </a:r>
                      <a:endParaRPr lang="ja-JP" sz="700" kern="100" dirty="0">
                        <a:effectLst/>
                        <a:latin typeface="+mj-ea"/>
                        <a:ea typeface="+mj-ea"/>
                        <a:cs typeface="Times New Roman"/>
                      </a:endParaRPr>
                    </a:p>
                  </a:txBody>
                  <a:tcPr marL="44530" marR="44530" marT="0" marB="0"/>
                </a:tc>
                <a:tc>
                  <a:txBody>
                    <a:bodyPr/>
                    <a:lstStyle/>
                    <a:p>
                      <a:pPr algn="ctr">
                        <a:spcAft>
                          <a:spcPts val="0"/>
                        </a:spcAft>
                      </a:pPr>
                      <a:r>
                        <a:rPr lang="ja-JP" sz="700" kern="100" dirty="0" smtClean="0">
                          <a:effectLst/>
                          <a:latin typeface="+mj-ea"/>
                          <a:ea typeface="+mj-ea"/>
                        </a:rPr>
                        <a:t>代表</a:t>
                      </a:r>
                      <a:r>
                        <a:rPr lang="ja-JP" altLang="en-US" sz="700" kern="100" dirty="0" smtClean="0">
                          <a:effectLst/>
                          <a:latin typeface="+mj-ea"/>
                          <a:ea typeface="+mj-ea"/>
                        </a:rPr>
                        <a:t>機関名</a:t>
                      </a:r>
                      <a:endParaRPr lang="ja-JP" sz="700" kern="100" dirty="0">
                        <a:effectLst/>
                        <a:latin typeface="+mj-ea"/>
                        <a:ea typeface="+mj-ea"/>
                        <a:cs typeface="Times New Roman"/>
                      </a:endParaRPr>
                    </a:p>
                  </a:txBody>
                  <a:tcPr marL="44530" marR="44530" marT="0" marB="0"/>
                </a:tc>
                <a:tc>
                  <a:txBody>
                    <a:bodyPr/>
                    <a:lstStyle/>
                    <a:p>
                      <a:pPr algn="ctr">
                        <a:spcAft>
                          <a:spcPts val="0"/>
                        </a:spcAft>
                      </a:pPr>
                      <a:r>
                        <a:rPr lang="ja-JP" sz="700" kern="100" dirty="0">
                          <a:effectLst/>
                          <a:latin typeface="+mj-ea"/>
                          <a:ea typeface="+mj-ea"/>
                        </a:rPr>
                        <a:t>事業名</a:t>
                      </a:r>
                      <a:endParaRPr lang="ja-JP" sz="700" kern="100" dirty="0">
                        <a:effectLst/>
                        <a:latin typeface="+mj-ea"/>
                        <a:ea typeface="+mj-ea"/>
                        <a:cs typeface="Times New Roman"/>
                      </a:endParaRPr>
                    </a:p>
                  </a:txBody>
                  <a:tcPr marL="44530" marR="44530" marT="0" marB="0"/>
                </a:tc>
              </a:tr>
              <a:tr h="230893">
                <a:tc>
                  <a:txBody>
                    <a:bodyPr/>
                    <a:lstStyle/>
                    <a:p>
                      <a:pPr algn="ctr" fontAlgn="ctr"/>
                      <a:r>
                        <a:rPr lang="en-US" altLang="ja-JP" sz="700" b="0" i="0" u="none" strike="noStrike" dirty="0">
                          <a:solidFill>
                            <a:srgbClr val="000000"/>
                          </a:solidFill>
                          <a:effectLst/>
                          <a:latin typeface="+mj-ea"/>
                          <a:ea typeface="+mj-ea"/>
                        </a:rPr>
                        <a:t>15</a:t>
                      </a:r>
                    </a:p>
                  </a:txBody>
                  <a:tcPr marL="7620" marR="7620" marT="7620" marB="0" anchor="ctr"/>
                </a:tc>
                <a:tc>
                  <a:txBody>
                    <a:bodyPr/>
                    <a:lstStyle/>
                    <a:p>
                      <a:pPr algn="l" fontAlgn="ctr"/>
                      <a:r>
                        <a:rPr lang="zh-CN"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和歌山県白浜町</a:t>
                      </a:r>
                    </a:p>
                  </a:txBody>
                  <a:tcPr marL="7620" marR="7620" marT="7620" marB="0" anchor="ctr"/>
                </a:tc>
                <a:tc>
                  <a:txBody>
                    <a:bodyPr/>
                    <a:lstStyle/>
                    <a:p>
                      <a:pPr algn="l" fontAlgn="ctr"/>
                      <a:r>
                        <a:rPr lang="en-US" altLang="ja-JP" sz="700" b="0" i="0" u="none" strike="noStrike" dirty="0">
                          <a:solidFill>
                            <a:srgbClr val="000000"/>
                          </a:solidFill>
                          <a:effectLst/>
                          <a:latin typeface="+mj-ea"/>
                          <a:ea typeface="+mj-ea"/>
                        </a:rPr>
                        <a:t>NEC</a:t>
                      </a:r>
                      <a:r>
                        <a:rPr lang="ja-JP" altLang="en-US" sz="700" b="0" i="0" u="none" strike="noStrike" dirty="0">
                          <a:solidFill>
                            <a:srgbClr val="000000"/>
                          </a:solidFill>
                          <a:effectLst/>
                          <a:latin typeface="+mj-ea"/>
                          <a:ea typeface="+mj-ea"/>
                        </a:rPr>
                        <a:t>ソリューションイノベータ（株）</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白浜町における先進的テレワーク推進事業</a:t>
                      </a:r>
                    </a:p>
                  </a:txBody>
                  <a:tcPr marL="7620" marR="7620" marT="7620" marB="0" anchor="ctr"/>
                </a:tc>
              </a:tr>
              <a:tr h="146143">
                <a:tc>
                  <a:txBody>
                    <a:bodyPr/>
                    <a:lstStyle/>
                    <a:p>
                      <a:pPr algn="ctr" fontAlgn="ctr"/>
                      <a:r>
                        <a:rPr lang="en-US" altLang="ja-JP" sz="700" b="0" i="0" u="none" strike="noStrike" dirty="0">
                          <a:solidFill>
                            <a:srgbClr val="000000"/>
                          </a:solidFill>
                          <a:effectLst/>
                          <a:latin typeface="+mj-ea"/>
                          <a:ea typeface="+mj-ea"/>
                        </a:rPr>
                        <a:t>16</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徳島県那賀町</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徳島県那賀町</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もん</a:t>
                      </a:r>
                      <a:r>
                        <a:rPr lang="ja-JP" altLang="en-US" sz="700" b="0" i="0" u="none" strike="noStrike" dirty="0" err="1">
                          <a:solidFill>
                            <a:srgbClr val="000000"/>
                          </a:solidFill>
                          <a:effectLst/>
                          <a:latin typeface="+mj-ea"/>
                          <a:ea typeface="+mj-ea"/>
                        </a:rPr>
                        <a:t>て</a:t>
                      </a:r>
                      <a:r>
                        <a:rPr lang="ja-JP" altLang="en-US" sz="700" b="0" i="0" u="none" strike="noStrike" dirty="0">
                          <a:solidFill>
                            <a:srgbClr val="000000"/>
                          </a:solidFill>
                          <a:effectLst/>
                          <a:latin typeface="+mj-ea"/>
                          <a:ea typeface="+mj-ea"/>
                        </a:rPr>
                        <a:t>こいテレワーク整備事業</a:t>
                      </a:r>
                    </a:p>
                  </a:txBody>
                  <a:tcPr marL="7620" marR="7620" marT="7620" marB="0" anchor="ctr"/>
                </a:tc>
              </a:tr>
              <a:tr h="144016">
                <a:tc>
                  <a:txBody>
                    <a:bodyPr/>
                    <a:lstStyle/>
                    <a:p>
                      <a:pPr algn="ctr" fontAlgn="ctr"/>
                      <a:r>
                        <a:rPr lang="en-US" altLang="ja-JP" sz="700" b="0" i="0" u="none" strike="noStrike" dirty="0">
                          <a:solidFill>
                            <a:srgbClr val="000000"/>
                          </a:solidFill>
                          <a:effectLst/>
                          <a:latin typeface="+mj-ea"/>
                          <a:ea typeface="+mj-ea"/>
                        </a:rPr>
                        <a:t>17</a:t>
                      </a:r>
                    </a:p>
                  </a:txBody>
                  <a:tcPr marL="7620" marR="7620" marT="7620" marB="0" anchor="ctr"/>
                </a:tc>
                <a:tc>
                  <a:txBody>
                    <a:bodyPr/>
                    <a:lstStyle/>
                    <a:p>
                      <a:pPr algn="l" fontAlgn="ctr"/>
                      <a:r>
                        <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高知県土佐町</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高知県大川村</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”テレワーク</a:t>
                      </a: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農水商工”で多様な働き方を提供する人材確保</a:t>
                      </a:r>
                      <a:r>
                        <a:rPr lang="ja-JP" altLang="en-US" sz="700" b="0" i="0" u="none" strike="noStrike" dirty="0" smtClean="0">
                          <a:solidFill>
                            <a:srgbClr val="000000"/>
                          </a:solidFill>
                          <a:effectLst/>
                          <a:latin typeface="+mj-ea"/>
                          <a:ea typeface="+mj-ea"/>
                        </a:rPr>
                        <a:t>事業～</a:t>
                      </a:r>
                      <a:r>
                        <a:rPr lang="ja-JP" altLang="en-US" sz="700" b="0" i="0" u="none" strike="noStrike" dirty="0">
                          <a:solidFill>
                            <a:srgbClr val="000000"/>
                          </a:solidFill>
                          <a:effectLst/>
                          <a:latin typeface="+mj-ea"/>
                          <a:ea typeface="+mj-ea"/>
                        </a:rPr>
                        <a:t>日本最小の自治体大川村を有する「嶺北（れいほく）地域」からの挑戦～</a:t>
                      </a:r>
                    </a:p>
                  </a:txBody>
                  <a:tcPr marL="7620" marR="7620" marT="7620" marB="0" anchor="ctr"/>
                </a:tc>
              </a:tr>
              <a:tr h="207806">
                <a:tc>
                  <a:txBody>
                    <a:bodyPr/>
                    <a:lstStyle/>
                    <a:p>
                      <a:pPr algn="ctr" fontAlgn="ctr"/>
                      <a:r>
                        <a:rPr lang="en-US" altLang="ja-JP" sz="700" b="0" i="0" u="none" strike="noStrike" dirty="0">
                          <a:solidFill>
                            <a:srgbClr val="000000"/>
                          </a:solidFill>
                          <a:effectLst/>
                          <a:latin typeface="+mj-ea"/>
                          <a:ea typeface="+mj-ea"/>
                        </a:rPr>
                        <a:t>18</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福岡県田川市</a:t>
                      </a:r>
                    </a:p>
                  </a:txBody>
                  <a:tcPr marL="7620" marR="7620" marT="7620" marB="0" anchor="ctr"/>
                </a:tc>
                <a:tc>
                  <a:txBody>
                    <a:bodyPr/>
                    <a:lstStyle/>
                    <a:p>
                      <a:pPr algn="l" fontAlgn="ct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株</a:t>
                      </a: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コミクリ</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女性や若者が輝き働く、明るい街「たがわ」創生プロジェクト</a:t>
                      </a:r>
                    </a:p>
                  </a:txBody>
                  <a:tcPr marL="7620" marR="7620" marT="7620" marB="0" anchor="ctr"/>
                </a:tc>
              </a:tr>
              <a:tr h="224242">
                <a:tc>
                  <a:txBody>
                    <a:bodyPr/>
                    <a:lstStyle/>
                    <a:p>
                      <a:pPr algn="ctr" fontAlgn="ctr"/>
                      <a:r>
                        <a:rPr lang="en-US" altLang="ja-JP" sz="700" b="0" i="0" u="none" strike="noStrike" dirty="0">
                          <a:solidFill>
                            <a:srgbClr val="000000"/>
                          </a:solidFill>
                          <a:effectLst/>
                          <a:latin typeface="+mj-ea"/>
                          <a:ea typeface="+mj-ea"/>
                        </a:rPr>
                        <a:t>19</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福岡県糸島市</a:t>
                      </a:r>
                    </a:p>
                  </a:txBody>
                  <a:tcPr marL="7620" marR="7620" marT="7620" marB="0" anchor="ctr"/>
                </a:tc>
                <a:tc>
                  <a:txBody>
                    <a:bodyPr/>
                    <a:lstStyle/>
                    <a:p>
                      <a:pPr algn="l" fontAlgn="ct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一社</a:t>
                      </a: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日本テレワーク協会</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糸島</a:t>
                      </a:r>
                      <a:r>
                        <a:rPr lang="ja-JP" altLang="en-US" sz="700" b="0" i="0" u="none" strike="noStrike" dirty="0" smtClean="0">
                          <a:solidFill>
                            <a:srgbClr val="000000"/>
                          </a:solidFill>
                          <a:effectLst/>
                          <a:latin typeface="+mj-ea"/>
                          <a:ea typeface="+mj-ea"/>
                        </a:rPr>
                        <a:t>スタイル～テレワーク</a:t>
                      </a: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クラウドソーシングによる移住定住促進・拡大事業～</a:t>
                      </a:r>
                    </a:p>
                  </a:txBody>
                  <a:tcPr marL="7620" marR="7620" marT="7620" marB="0" anchor="ctr"/>
                </a:tc>
              </a:tr>
              <a:tr h="216024">
                <a:tc>
                  <a:txBody>
                    <a:bodyPr/>
                    <a:lstStyle/>
                    <a:p>
                      <a:pPr algn="ctr" fontAlgn="ctr"/>
                      <a:r>
                        <a:rPr lang="en-US" altLang="ja-JP" sz="700" b="0" i="0" u="none" strike="noStrike" dirty="0">
                          <a:solidFill>
                            <a:srgbClr val="000000"/>
                          </a:solidFill>
                          <a:effectLst/>
                          <a:latin typeface="+mj-ea"/>
                          <a:ea typeface="+mj-ea"/>
                        </a:rPr>
                        <a:t>20</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長崎県壱岐市</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富士ゼロックス長崎</a:t>
                      </a: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株</a:t>
                      </a:r>
                      <a:r>
                        <a:rPr lang="en-US" altLang="ja-JP" sz="700" b="0" i="0" u="none" strike="noStrike" dirty="0">
                          <a:solidFill>
                            <a:srgbClr val="000000"/>
                          </a:solidFill>
                          <a:effectLst/>
                          <a:latin typeface="+mj-ea"/>
                          <a:ea typeface="+mj-ea"/>
                        </a:rPr>
                        <a:t>)</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実りの島、壱岐～テレワークで実現する壱岐なみらい～</a:t>
                      </a:r>
                    </a:p>
                  </a:txBody>
                  <a:tcPr marL="7620" marR="7620" marT="7620" marB="0" anchor="ctr"/>
                </a:tc>
              </a:tr>
              <a:tr h="144016">
                <a:tc>
                  <a:txBody>
                    <a:bodyPr/>
                    <a:lstStyle/>
                    <a:p>
                      <a:pPr algn="ctr" fontAlgn="ctr"/>
                      <a:r>
                        <a:rPr lang="en-US" altLang="ja-JP" sz="700" b="0" i="0" u="none" strike="noStrike" dirty="0">
                          <a:solidFill>
                            <a:srgbClr val="000000"/>
                          </a:solidFill>
                          <a:effectLst/>
                          <a:latin typeface="+mj-ea"/>
                          <a:ea typeface="+mj-ea"/>
                        </a:rPr>
                        <a:t>21</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長崎県南島原市</a:t>
                      </a:r>
                    </a:p>
                  </a:txBody>
                  <a:tcPr marL="7620" marR="7620" marT="7620" marB="0" anchor="ctr"/>
                </a:tc>
                <a:tc>
                  <a:txBody>
                    <a:bodyPr/>
                    <a:lstStyle/>
                    <a:p>
                      <a:pPr algn="l" fontAlgn="ct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株</a:t>
                      </a: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セラク</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廃校利用によるテレワーク推進事業及び農業</a:t>
                      </a:r>
                      <a:r>
                        <a:rPr lang="en-US" altLang="ja-JP" sz="700" b="0" i="0" u="none" strike="noStrike" dirty="0" err="1">
                          <a:solidFill>
                            <a:srgbClr val="000000"/>
                          </a:solidFill>
                          <a:effectLst/>
                          <a:latin typeface="+mj-ea"/>
                          <a:ea typeface="+mj-ea"/>
                        </a:rPr>
                        <a:t>IoT</a:t>
                      </a: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人材交流を軸とした地域との協働事業</a:t>
                      </a:r>
                    </a:p>
                  </a:txBody>
                  <a:tcPr marL="7620" marR="7620" marT="7620" marB="0" anchor="ctr"/>
                </a:tc>
              </a:tr>
              <a:tr h="144016">
                <a:tc>
                  <a:txBody>
                    <a:bodyPr/>
                    <a:lstStyle/>
                    <a:p>
                      <a:pPr algn="ctr" fontAlgn="ctr"/>
                      <a:r>
                        <a:rPr lang="en-US" altLang="ja-JP" sz="700" b="0" i="0" u="none" strike="noStrike" dirty="0">
                          <a:solidFill>
                            <a:srgbClr val="000000"/>
                          </a:solidFill>
                          <a:effectLst/>
                          <a:latin typeface="+mj-ea"/>
                          <a:ea typeface="+mj-ea"/>
                        </a:rPr>
                        <a:t>22</a:t>
                      </a:r>
                    </a:p>
                  </a:txBody>
                  <a:tcPr marL="7620" marR="7620" marT="7620" marB="0" anchor="ctr"/>
                </a:tc>
                <a:tc>
                  <a:txBody>
                    <a:bodyPr/>
                    <a:lstStyle/>
                    <a:p>
                      <a:pPr algn="l" fontAlgn="ctr"/>
                      <a:r>
                        <a:rPr lang="ja-JP" altLang="en-US" sz="700" b="0" i="0" u="none" strike="noStrike" dirty="0" smtClean="0">
                          <a:solidFill>
                            <a:srgbClr val="000000"/>
                          </a:solidFill>
                          <a:effectLst/>
                          <a:latin typeface="ＭＳ Ｐゴシック" panose="020B0600070205080204" pitchFamily="50" charset="-128"/>
                          <a:ea typeface="ＭＳ Ｐゴシック" panose="020B0600070205080204" pitchFamily="50" charset="-128"/>
                        </a:rPr>
                        <a:t>熊本県熊本市</a:t>
                      </a:r>
                      <a:endParaRPr lang="ja-JP"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tc>
                <a:tc>
                  <a:txBody>
                    <a:bodyPr/>
                    <a:lstStyle/>
                    <a:p>
                      <a:pPr algn="l" fontAlgn="ct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一社</a:t>
                      </a: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肥後六華の會</a:t>
                      </a:r>
                    </a:p>
                  </a:txBody>
                  <a:tcPr marL="7620" marR="7620" marT="7620" marB="0" anchor="ctr"/>
                </a:tc>
                <a:tc>
                  <a:txBody>
                    <a:bodyPr/>
                    <a:lstStyle/>
                    <a:p>
                      <a:pPr algn="l" fontAlgn="ctr"/>
                      <a:r>
                        <a:rPr lang="ja-JP" altLang="en-US" sz="700" b="0" i="0" u="none" strike="noStrike" dirty="0">
                          <a:solidFill>
                            <a:srgbClr val="000000"/>
                          </a:solidFill>
                          <a:effectLst/>
                          <a:latin typeface="+mj-ea"/>
                          <a:ea typeface="+mj-ea"/>
                        </a:rPr>
                        <a:t>頑張る</a:t>
                      </a:r>
                      <a:r>
                        <a:rPr lang="ja-JP" altLang="en-US" sz="700" b="0" i="0" u="none" strike="noStrike" dirty="0" err="1">
                          <a:solidFill>
                            <a:srgbClr val="000000"/>
                          </a:solidFill>
                          <a:effectLst/>
                          <a:latin typeface="+mj-ea"/>
                          <a:ea typeface="+mj-ea"/>
                        </a:rPr>
                        <a:t>ばい</a:t>
                      </a:r>
                      <a:r>
                        <a:rPr lang="ja-JP" altLang="en-US" sz="700" b="0" i="0" u="none" strike="noStrike" dirty="0">
                          <a:solidFill>
                            <a:srgbClr val="000000"/>
                          </a:solidFill>
                          <a:effectLst/>
                          <a:latin typeface="+mj-ea"/>
                          <a:ea typeface="+mj-ea"/>
                        </a:rPr>
                        <a:t>！首都圏の「人材・仕事・風」を熊本へ運ぶ</a:t>
                      </a:r>
                      <a:r>
                        <a:rPr lang="en-US" altLang="ja-JP" sz="700" b="0" i="0" u="none" strike="noStrike" dirty="0">
                          <a:solidFill>
                            <a:srgbClr val="000000"/>
                          </a:solidFill>
                          <a:effectLst/>
                          <a:latin typeface="+mj-ea"/>
                          <a:ea typeface="+mj-ea"/>
                        </a:rPr>
                        <a:t>IT</a:t>
                      </a:r>
                      <a:r>
                        <a:rPr lang="ja-JP" altLang="en-US" sz="700" b="0" i="0" u="none" strike="noStrike" dirty="0">
                          <a:solidFill>
                            <a:srgbClr val="000000"/>
                          </a:solidFill>
                          <a:effectLst/>
                          <a:latin typeface="+mj-ea"/>
                          <a:ea typeface="+mj-ea"/>
                        </a:rPr>
                        <a:t>系育成テレワーク事業</a:t>
                      </a:r>
                    </a:p>
                  </a:txBody>
                  <a:tcPr marL="7620" marR="7620" marT="7620" marB="0" anchor="ctr"/>
                </a:tc>
              </a:tr>
              <a:tr h="228807">
                <a:tc>
                  <a:txBody>
                    <a:bodyPr/>
                    <a:lstStyle/>
                    <a:p>
                      <a:pPr algn="ctr" fontAlgn="ctr"/>
                      <a:r>
                        <a:rPr lang="en-US" altLang="ja-JP" sz="700" b="0" i="0" u="none" strike="noStrike" dirty="0">
                          <a:solidFill>
                            <a:srgbClr val="000000"/>
                          </a:solidFill>
                          <a:effectLst/>
                          <a:latin typeface="+mj-ea"/>
                          <a:ea typeface="+mj-ea"/>
                        </a:rPr>
                        <a:t>23</a:t>
                      </a:r>
                    </a:p>
                  </a:txBody>
                  <a:tcPr marL="7620" marR="7620" marT="7620" marB="0" anchor="ctr"/>
                </a:tc>
                <a:tc>
                  <a:txBody>
                    <a:bodyPr/>
                    <a:lstStyle/>
                    <a:p>
                      <a:pPr algn="l" fontAlgn="ctr"/>
                      <a:r>
                        <a:rPr lang="zh-TW" altLang="en-US" sz="700" b="0" i="0" u="none" strike="noStrike" dirty="0">
                          <a:solidFill>
                            <a:srgbClr val="000000"/>
                          </a:solidFill>
                          <a:effectLst/>
                          <a:latin typeface="ＭＳ Ｐゴシック" panose="020B0600070205080204" pitchFamily="50" charset="-128"/>
                          <a:ea typeface="ＭＳ Ｐゴシック" panose="020B0600070205080204" pitchFamily="50" charset="-128"/>
                        </a:rPr>
                        <a:t>宮崎県高鍋町</a:t>
                      </a:r>
                    </a:p>
                  </a:txBody>
                  <a:tcPr marL="7620" marR="7620" marT="7620" marB="0" anchor="ctr"/>
                </a:tc>
                <a:tc>
                  <a:txBody>
                    <a:bodyPr/>
                    <a:lstStyle/>
                    <a:p>
                      <a:pPr algn="l" fontAlgn="ct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株</a:t>
                      </a:r>
                      <a:r>
                        <a:rPr lang="en-US" altLang="ja-JP" sz="700" b="0" i="0" u="none" strike="noStrike" dirty="0">
                          <a:solidFill>
                            <a:srgbClr val="000000"/>
                          </a:solidFill>
                          <a:effectLst/>
                          <a:latin typeface="+mj-ea"/>
                          <a:ea typeface="+mj-ea"/>
                        </a:rPr>
                        <a:t>)</a:t>
                      </a:r>
                      <a:r>
                        <a:rPr lang="ja-JP" altLang="en-US" sz="700" b="0" i="0" u="none" strike="noStrike" dirty="0">
                          <a:solidFill>
                            <a:srgbClr val="000000"/>
                          </a:solidFill>
                          <a:effectLst/>
                          <a:latin typeface="+mj-ea"/>
                          <a:ea typeface="+mj-ea"/>
                        </a:rPr>
                        <a:t>宮崎県ソフトウェアセンター</a:t>
                      </a:r>
                    </a:p>
                  </a:txBody>
                  <a:tcPr marL="7620" marR="7620" marT="7620" marB="0" anchor="ctr"/>
                </a:tc>
                <a:tc>
                  <a:txBody>
                    <a:bodyPr/>
                    <a:lstStyle/>
                    <a:p>
                      <a:pPr algn="l" fontAlgn="ctr"/>
                      <a:r>
                        <a:rPr lang="ja-JP" altLang="en-US" sz="700" b="0" i="0" u="none" strike="noStrike" dirty="0" smtClean="0">
                          <a:solidFill>
                            <a:srgbClr val="000000"/>
                          </a:solidFill>
                          <a:effectLst/>
                          <a:latin typeface="+mj-ea"/>
                          <a:ea typeface="+mj-ea"/>
                        </a:rPr>
                        <a:t>高鍋町</a:t>
                      </a:r>
                      <a:r>
                        <a:rPr lang="ja-JP" altLang="en-US" sz="700" b="0" i="0" u="none" strike="noStrike" dirty="0">
                          <a:solidFill>
                            <a:srgbClr val="000000"/>
                          </a:solidFill>
                          <a:effectLst/>
                          <a:latin typeface="+mj-ea"/>
                          <a:ea typeface="+mj-ea"/>
                        </a:rPr>
                        <a:t>「ふるさとテレワーク推進事業」による「新たな働き方」創出事業</a:t>
                      </a:r>
                    </a:p>
                  </a:txBody>
                  <a:tcPr marL="7620" marR="7620" marT="7620" marB="0" anchor="ctr"/>
                </a:tc>
              </a:tr>
            </a:tbl>
          </a:graphicData>
        </a:graphic>
      </p:graphicFrame>
      <p:sp>
        <p:nvSpPr>
          <p:cNvPr id="43" name="Rectangle 2"/>
          <p:cNvSpPr txBox="1">
            <a:spLocks noChangeArrowheads="1"/>
          </p:cNvSpPr>
          <p:nvPr/>
        </p:nvSpPr>
        <p:spPr>
          <a:xfrm>
            <a:off x="-15552" y="4045746"/>
            <a:ext cx="1751645" cy="628964"/>
          </a:xfrm>
          <a:prstGeom prst="rect">
            <a:avLst/>
          </a:prstGeom>
        </p:spPr>
        <p:txBody>
          <a:bodyPr rIns="36000">
            <a:noAutofit/>
          </a:bodyPr>
          <a:lstStyle>
            <a:lvl1pPr algn="ctr" defTabSz="913710" rtl="0" eaLnBrk="1" latinLnBrk="0" hangingPunct="1">
              <a:spcBef>
                <a:spcPct val="0"/>
              </a:spcBef>
              <a:buNone/>
              <a:defRPr kumimoji="1" sz="4400" kern="1200">
                <a:solidFill>
                  <a:schemeClr val="tx1"/>
                </a:solidFill>
                <a:latin typeface="+mj-lt"/>
                <a:ea typeface="+mj-ea"/>
                <a:cs typeface="+mj-cs"/>
              </a:defRPr>
            </a:lvl1pPr>
          </a:lstStyle>
          <a:p>
            <a:pPr marL="177800" indent="-177800" algn="l"/>
            <a:r>
              <a:rPr lang="en-US" altLang="ja-JP" sz="1600" b="1" dirty="0" smtClean="0">
                <a:solidFill>
                  <a:srgbClr val="FF0000"/>
                </a:solidFill>
                <a:latin typeface="ＭＳ Ｐゴシック"/>
              </a:rPr>
              <a:t>※</a:t>
            </a:r>
            <a:r>
              <a:rPr lang="ja-JP" altLang="en-US" sz="1600" b="1" dirty="0" smtClean="0">
                <a:solidFill>
                  <a:srgbClr val="FF0000"/>
                </a:solidFill>
                <a:latin typeface="ＭＳ Ｐゴシック"/>
              </a:rPr>
              <a:t>公募の上、</a:t>
            </a:r>
            <a:r>
              <a:rPr lang="en-US" altLang="ja-JP" sz="1600" b="1" dirty="0" smtClean="0">
                <a:solidFill>
                  <a:srgbClr val="FF0000"/>
                </a:solidFill>
                <a:latin typeface="ＭＳ Ｐゴシック"/>
              </a:rPr>
              <a:t>33</a:t>
            </a:r>
            <a:r>
              <a:rPr lang="ja-JP" altLang="en-US" sz="1600" b="1" dirty="0" smtClean="0">
                <a:solidFill>
                  <a:srgbClr val="FF0000"/>
                </a:solidFill>
                <a:latin typeface="ＭＳ Ｐゴシック"/>
              </a:rPr>
              <a:t>件の中から採択</a:t>
            </a:r>
          </a:p>
        </p:txBody>
      </p:sp>
      <p:sp>
        <p:nvSpPr>
          <p:cNvPr id="48" name="正方形/長方形 47"/>
          <p:cNvSpPr/>
          <p:nvPr/>
        </p:nvSpPr>
        <p:spPr>
          <a:xfrm>
            <a:off x="-15552" y="353864"/>
            <a:ext cx="9936000" cy="72008"/>
          </a:xfrm>
          <a:prstGeom prst="rect">
            <a:avLst/>
          </a:prstGeom>
          <a:solidFill>
            <a:schemeClr val="accent6">
              <a:lumMod val="75000"/>
            </a:schemeClr>
          </a:solidFill>
        </p:spPr>
        <p:style>
          <a:lnRef idx="0">
            <a:schemeClr val="accent6"/>
          </a:lnRef>
          <a:fillRef idx="3">
            <a:schemeClr val="accent6"/>
          </a:fillRef>
          <a:effectRef idx="3">
            <a:schemeClr val="accent6"/>
          </a:effectRef>
          <a:fontRef idx="minor">
            <a:schemeClr val="lt1"/>
          </a:fontRef>
        </p:style>
        <p:txBody>
          <a:bodyPr anchor="ctr"/>
          <a:lstStyle>
            <a:defPPr>
              <a:defRPr lang="ja-JP"/>
            </a:defPPr>
            <a:lvl1pPr algn="l" rtl="0" fontAlgn="base">
              <a:spcBef>
                <a:spcPct val="0"/>
              </a:spcBef>
              <a:spcAft>
                <a:spcPct val="0"/>
              </a:spcAft>
              <a:defRPr kumimoji="1" sz="2000" kern="1200">
                <a:solidFill>
                  <a:schemeClr val="lt1"/>
                </a:solidFill>
                <a:latin typeface="+mn-lt"/>
                <a:ea typeface="+mn-ea"/>
                <a:cs typeface="+mn-cs"/>
              </a:defRPr>
            </a:lvl1pPr>
            <a:lvl2pPr marL="457200" algn="l" rtl="0" fontAlgn="base">
              <a:spcBef>
                <a:spcPct val="0"/>
              </a:spcBef>
              <a:spcAft>
                <a:spcPct val="0"/>
              </a:spcAft>
              <a:defRPr kumimoji="1" sz="2000" kern="1200">
                <a:solidFill>
                  <a:schemeClr val="lt1"/>
                </a:solidFill>
                <a:latin typeface="+mn-lt"/>
                <a:ea typeface="+mn-ea"/>
                <a:cs typeface="+mn-cs"/>
              </a:defRPr>
            </a:lvl2pPr>
            <a:lvl3pPr marL="914400" algn="l" rtl="0" fontAlgn="base">
              <a:spcBef>
                <a:spcPct val="0"/>
              </a:spcBef>
              <a:spcAft>
                <a:spcPct val="0"/>
              </a:spcAft>
              <a:defRPr kumimoji="1" sz="2000" kern="1200">
                <a:solidFill>
                  <a:schemeClr val="lt1"/>
                </a:solidFill>
                <a:latin typeface="+mn-lt"/>
                <a:ea typeface="+mn-ea"/>
                <a:cs typeface="+mn-cs"/>
              </a:defRPr>
            </a:lvl3pPr>
            <a:lvl4pPr marL="1371600" algn="l" rtl="0" fontAlgn="base">
              <a:spcBef>
                <a:spcPct val="0"/>
              </a:spcBef>
              <a:spcAft>
                <a:spcPct val="0"/>
              </a:spcAft>
              <a:defRPr kumimoji="1" sz="2000" kern="1200">
                <a:solidFill>
                  <a:schemeClr val="lt1"/>
                </a:solidFill>
                <a:latin typeface="+mn-lt"/>
                <a:ea typeface="+mn-ea"/>
                <a:cs typeface="+mn-cs"/>
              </a:defRPr>
            </a:lvl4pPr>
            <a:lvl5pPr marL="1828800" algn="l" rtl="0" fontAlgn="base">
              <a:spcBef>
                <a:spcPct val="0"/>
              </a:spcBef>
              <a:spcAft>
                <a:spcPct val="0"/>
              </a:spcAft>
              <a:defRPr kumimoji="1" sz="2000" kern="1200">
                <a:solidFill>
                  <a:schemeClr val="lt1"/>
                </a:solidFill>
                <a:latin typeface="+mn-lt"/>
                <a:ea typeface="+mn-ea"/>
                <a:cs typeface="+mn-cs"/>
              </a:defRPr>
            </a:lvl5pPr>
            <a:lvl6pPr marL="2286000" algn="l" defTabSz="914400" rtl="0" eaLnBrk="1" latinLnBrk="0" hangingPunct="1">
              <a:defRPr kumimoji="1" sz="2000" kern="1200">
                <a:solidFill>
                  <a:schemeClr val="lt1"/>
                </a:solidFill>
                <a:latin typeface="+mn-lt"/>
                <a:ea typeface="+mn-ea"/>
                <a:cs typeface="+mn-cs"/>
              </a:defRPr>
            </a:lvl6pPr>
            <a:lvl7pPr marL="2743200" algn="l" defTabSz="914400" rtl="0" eaLnBrk="1" latinLnBrk="0" hangingPunct="1">
              <a:defRPr kumimoji="1" sz="2000" kern="1200">
                <a:solidFill>
                  <a:schemeClr val="lt1"/>
                </a:solidFill>
                <a:latin typeface="+mn-lt"/>
                <a:ea typeface="+mn-ea"/>
                <a:cs typeface="+mn-cs"/>
              </a:defRPr>
            </a:lvl7pPr>
            <a:lvl8pPr marL="3200400" algn="l" defTabSz="914400" rtl="0" eaLnBrk="1" latinLnBrk="0" hangingPunct="1">
              <a:defRPr kumimoji="1" sz="2000" kern="1200">
                <a:solidFill>
                  <a:schemeClr val="lt1"/>
                </a:solidFill>
                <a:latin typeface="+mn-lt"/>
                <a:ea typeface="+mn-ea"/>
                <a:cs typeface="+mn-cs"/>
              </a:defRPr>
            </a:lvl8pPr>
            <a:lvl9pPr marL="3657600" algn="l" defTabSz="914400" rtl="0" eaLnBrk="1" latinLnBrk="0" hangingPunct="1">
              <a:defRPr kumimoji="1" sz="2000" kern="1200">
                <a:solidFill>
                  <a:schemeClr val="lt1"/>
                </a:solidFill>
                <a:latin typeface="+mn-lt"/>
                <a:ea typeface="+mn-ea"/>
                <a:cs typeface="+mn-cs"/>
              </a:defRPr>
            </a:lvl9pPr>
          </a:lstStyle>
          <a:p>
            <a:pPr algn="ctr" defTabSz="914400">
              <a:defRPr/>
            </a:pPr>
            <a:endParaRPr lang="ja-JP" altLang="en-US">
              <a:solidFill>
                <a:prstClr val="white"/>
              </a:solidFill>
            </a:endParaRPr>
          </a:p>
        </p:txBody>
      </p:sp>
      <p:sp>
        <p:nvSpPr>
          <p:cNvPr id="42" name="円/楕円 41"/>
          <p:cNvSpPr/>
          <p:nvPr/>
        </p:nvSpPr>
        <p:spPr>
          <a:xfrm>
            <a:off x="927903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46</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5806199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84"/>
          <p:cNvSpPr txBox="1">
            <a:spLocks noChangeArrowheads="1"/>
          </p:cNvSpPr>
          <p:nvPr/>
        </p:nvSpPr>
        <p:spPr bwMode="auto">
          <a:xfrm>
            <a:off x="0" y="-3634"/>
            <a:ext cx="9905999" cy="399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211" tIns="45607" rIns="91211" bIns="45607">
            <a:spAutoFit/>
          </a:bodyPr>
          <a:lstStyle>
            <a:lvl1pPr defTabSz="952500" eaLnBrk="0" hangingPunct="0">
              <a:spcBef>
                <a:spcPct val="20000"/>
              </a:spcBef>
              <a:buChar char="•"/>
              <a:defRPr kumimoji="1" sz="3200">
                <a:solidFill>
                  <a:schemeClr val="tx1"/>
                </a:solidFill>
                <a:latin typeface="Arial" charset="0"/>
                <a:ea typeface="ＭＳ Ｐゴシック" charset="-128"/>
              </a:defRPr>
            </a:lvl1pPr>
            <a:lvl2pPr marL="741363" indent="-284163" defTabSz="952500" eaLnBrk="0" hangingPunct="0">
              <a:spcBef>
                <a:spcPct val="20000"/>
              </a:spcBef>
              <a:buChar char="–"/>
              <a:defRPr kumimoji="1" sz="2800">
                <a:solidFill>
                  <a:schemeClr val="tx1"/>
                </a:solidFill>
                <a:latin typeface="Arial" charset="0"/>
                <a:ea typeface="ＭＳ Ｐゴシック" charset="-128"/>
              </a:defRPr>
            </a:lvl2pPr>
            <a:lvl3pPr marL="1141413" indent="-227013" defTabSz="952500" eaLnBrk="0" hangingPunct="0">
              <a:spcBef>
                <a:spcPct val="20000"/>
              </a:spcBef>
              <a:buChar char="•"/>
              <a:defRPr kumimoji="1" sz="2400">
                <a:solidFill>
                  <a:schemeClr val="tx1"/>
                </a:solidFill>
                <a:latin typeface="Arial" charset="0"/>
                <a:ea typeface="ＭＳ Ｐゴシック" charset="-128"/>
              </a:defRPr>
            </a:lvl3pPr>
            <a:lvl4pPr marL="1598613" indent="-227013" defTabSz="952500" eaLnBrk="0" hangingPunct="0">
              <a:spcBef>
                <a:spcPct val="20000"/>
              </a:spcBef>
              <a:buChar char="–"/>
              <a:defRPr kumimoji="1" sz="2000">
                <a:solidFill>
                  <a:schemeClr val="tx1"/>
                </a:solidFill>
                <a:latin typeface="Arial" charset="0"/>
                <a:ea typeface="ＭＳ Ｐゴシック" charset="-128"/>
              </a:defRPr>
            </a:lvl4pPr>
            <a:lvl5pPr marL="2055813" indent="-227013" defTabSz="952500" eaLnBrk="0" hangingPunct="0">
              <a:spcBef>
                <a:spcPct val="20000"/>
              </a:spcBef>
              <a:buChar char="»"/>
              <a:defRPr kumimoji="1" sz="2000">
                <a:solidFill>
                  <a:schemeClr val="tx1"/>
                </a:solidFill>
                <a:latin typeface="Arial" charset="0"/>
                <a:ea typeface="ＭＳ Ｐゴシック" charset="-128"/>
              </a:defRPr>
            </a:lvl5pPr>
            <a:lvl6pPr marL="2513013" indent="-227013" defTabSz="9525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0213" indent="-227013" defTabSz="9525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7413" indent="-227013" defTabSz="9525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4613" indent="-227013" defTabSz="9525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a:buFontTx/>
              <a:buNone/>
            </a:pPr>
            <a:r>
              <a:rPr lang="en-US" altLang="ja-JP" sz="20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rPr>
              <a:t>身近なＩｏＴプロジェクト</a:t>
            </a:r>
            <a:r>
              <a:rPr lang="en-US" altLang="ja-JP" sz="2000" dirty="0">
                <a:solidFill>
                  <a:prstClr val="black"/>
                </a:solidFill>
                <a:latin typeface="HGP創英角ｺﾞｼｯｸUB" panose="020B0900000000000000" pitchFamily="50" charset="-128"/>
                <a:ea typeface="HGP創英角ｺﾞｼｯｸUB" panose="020B0900000000000000" pitchFamily="50" charset="-128"/>
              </a:rPr>
              <a:t>｣</a:t>
            </a:r>
            <a:r>
              <a:rPr lang="ja-JP" altLang="en-US" sz="2000" dirty="0">
                <a:solidFill>
                  <a:prstClr val="black"/>
                </a:solidFill>
                <a:latin typeface="HGP創英角ｺﾞｼｯｸUB" panose="020B0900000000000000" pitchFamily="50" charset="-128"/>
                <a:ea typeface="HGP創英角ｺﾞｼｯｸUB" panose="020B0900000000000000" pitchFamily="50" charset="-128"/>
              </a:rPr>
              <a:t>の実施状況</a:t>
            </a:r>
            <a:r>
              <a:rPr lang="ja-JP" altLang="en-US" sz="1800" dirty="0">
                <a:solidFill>
                  <a:prstClr val="black"/>
                </a:solidFill>
                <a:latin typeface="HGP創英角ｺﾞｼｯｸUB" panose="020B0900000000000000" pitchFamily="50" charset="-128"/>
                <a:ea typeface="HGP創英角ｺﾞｼｯｸUB" panose="020B0900000000000000" pitchFamily="50" charset="-128"/>
              </a:rPr>
              <a:t>（</a:t>
            </a:r>
            <a:r>
              <a:rPr lang="en-US" altLang="ja-JP" sz="1800" dirty="0">
                <a:solidFill>
                  <a:prstClr val="black"/>
                </a:solidFill>
                <a:latin typeface="HGP創英角ｺﾞｼｯｸUB" panose="020B0900000000000000" pitchFamily="50" charset="-128"/>
                <a:ea typeface="HGP創英角ｺﾞｼｯｸUB" panose="020B0900000000000000" pitchFamily="50" charset="-128"/>
              </a:rPr>
              <a:t>H27</a:t>
            </a:r>
            <a:r>
              <a:rPr lang="ja-JP" altLang="en-US" sz="1800" dirty="0">
                <a:solidFill>
                  <a:prstClr val="black"/>
                </a:solidFill>
                <a:latin typeface="HGP創英角ｺﾞｼｯｸUB" panose="020B0900000000000000" pitchFamily="50" charset="-128"/>
                <a:ea typeface="HGP創英角ｺﾞｼｯｸUB" panose="020B0900000000000000" pitchFamily="50" charset="-128"/>
              </a:rPr>
              <a:t>補正：</a:t>
            </a:r>
            <a:r>
              <a:rPr lang="en-US" altLang="ja-JP" sz="1800" dirty="0" err="1">
                <a:solidFill>
                  <a:prstClr val="black"/>
                </a:solidFill>
                <a:latin typeface="HGP創英角ｺﾞｼｯｸUB" panose="020B0900000000000000" pitchFamily="50" charset="-128"/>
                <a:ea typeface="HGP創英角ｺﾞｼｯｸUB" panose="020B0900000000000000" pitchFamily="50" charset="-128"/>
              </a:rPr>
              <a:t>IoT</a:t>
            </a:r>
            <a:r>
              <a:rPr lang="ja-JP" altLang="en-US" sz="1800" dirty="0">
                <a:solidFill>
                  <a:prstClr val="black"/>
                </a:solidFill>
                <a:latin typeface="HGP創英角ｺﾞｼｯｸUB" panose="020B0900000000000000" pitchFamily="50" charset="-128"/>
                <a:ea typeface="HGP創英角ｺﾞｼｯｸUB" panose="020B0900000000000000" pitchFamily="50" charset="-128"/>
              </a:rPr>
              <a:t>サービス創出支援事業）</a:t>
            </a:r>
          </a:p>
        </p:txBody>
      </p:sp>
      <p:pic>
        <p:nvPicPr>
          <p:cNvPr id="99" name="Picture 2" descr="D:\user\007412\Desktop\proj_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423" y="1852434"/>
            <a:ext cx="6888782" cy="4744918"/>
          </a:xfrm>
          <a:prstGeom prst="rect">
            <a:avLst/>
          </a:prstGeom>
          <a:noFill/>
          <a:extLst>
            <a:ext uri="{909E8E84-426E-40DD-AFC4-6F175D3DCCD1}">
              <a14:hiddenFill xmlns:a14="http://schemas.microsoft.com/office/drawing/2010/main">
                <a:solidFill>
                  <a:srgbClr val="FFFFFF"/>
                </a:solidFill>
              </a14:hiddenFill>
            </a:ext>
          </a:extLst>
        </p:spPr>
      </p:pic>
      <p:sp>
        <p:nvSpPr>
          <p:cNvPr id="102" name="テキスト ボックス 101"/>
          <p:cNvSpPr txBox="1"/>
          <p:nvPr/>
        </p:nvSpPr>
        <p:spPr>
          <a:xfrm>
            <a:off x="547638" y="2917660"/>
            <a:ext cx="2204077" cy="242447"/>
          </a:xfrm>
          <a:prstGeom prst="rect">
            <a:avLst/>
          </a:prstGeom>
          <a:noFill/>
        </p:spPr>
        <p:txBody>
          <a:bodyPr wrap="square" lIns="87704" tIns="43851" rIns="87704" bIns="43851" rtlCol="0">
            <a:spAutoFit/>
          </a:bodyPr>
          <a:lstStyle/>
          <a:p>
            <a:pPr defTabSz="914400"/>
            <a:r>
              <a:rPr lang="zh-TW" altLang="en-US" sz="1000" dirty="0">
                <a:solidFill>
                  <a:prstClr val="black"/>
                </a:solidFill>
                <a:latin typeface="ＭＳ Ｐゴシック" panose="020B0600070205080204" pitchFamily="50" charset="-128"/>
                <a:ea typeface="ＭＳ Ｐゴシック" panose="020B0600070205080204" pitchFamily="50" charset="-128"/>
              </a:rPr>
              <a:t>新潟県見附市等（</a:t>
            </a:r>
            <a:r>
              <a:rPr lang="zh-TW" altLang="en-US" sz="1000" u="sng" dirty="0">
                <a:solidFill>
                  <a:prstClr val="black"/>
                </a:solidFill>
                <a:latin typeface="ＭＳ Ｐゴシック" panose="020B0600070205080204" pitchFamily="50" charset="-128"/>
                <a:ea typeface="ＭＳ Ｐゴシック" panose="020B0600070205080204" pitchFamily="50" charset="-128"/>
              </a:rPr>
              <a:t>医療</a:t>
            </a:r>
            <a:r>
              <a:rPr lang="zh-TW" altLang="en-US" sz="1000" dirty="0">
                <a:solidFill>
                  <a:prstClr val="black"/>
                </a:solidFill>
                <a:latin typeface="ＭＳ Ｐゴシック" panose="020B0600070205080204" pitchFamily="50" charset="-128"/>
                <a:ea typeface="ＭＳ Ｐゴシック" panose="020B0600070205080204" pitchFamily="50" charset="-128"/>
              </a:rPr>
              <a:t>）</a:t>
            </a:r>
          </a:p>
        </p:txBody>
      </p:sp>
      <p:sp>
        <p:nvSpPr>
          <p:cNvPr id="104" name="テキスト ボックス 103"/>
          <p:cNvSpPr txBox="1"/>
          <p:nvPr/>
        </p:nvSpPr>
        <p:spPr>
          <a:xfrm>
            <a:off x="192155" y="3800763"/>
            <a:ext cx="1367665" cy="242447"/>
          </a:xfrm>
          <a:prstGeom prst="rect">
            <a:avLst/>
          </a:prstGeom>
          <a:noFill/>
        </p:spPr>
        <p:txBody>
          <a:bodyPr wrap="square" lIns="87704" tIns="43851" rIns="87704" bIns="43851" rtlCol="0">
            <a:spAutoFit/>
          </a:bodyPr>
          <a:lstStyle/>
          <a:p>
            <a:pPr defTabSz="914400"/>
            <a:r>
              <a:rPr lang="zh-TW" altLang="en-US" sz="1000" dirty="0">
                <a:solidFill>
                  <a:prstClr val="black"/>
                </a:solidFill>
                <a:latin typeface="ＭＳ Ｐゴシック" panose="020B0600070205080204" pitchFamily="50" charset="-128"/>
                <a:ea typeface="ＭＳ Ｐゴシック" panose="020B0600070205080204" pitchFamily="50" charset="-128"/>
              </a:rPr>
              <a:t>福岡県福岡市（</a:t>
            </a:r>
            <a:r>
              <a:rPr lang="zh-TW" altLang="en-US" sz="1000" u="sng" dirty="0">
                <a:solidFill>
                  <a:prstClr val="black"/>
                </a:solidFill>
                <a:latin typeface="ＭＳ Ｐゴシック" panose="020B0600070205080204" pitchFamily="50" charset="-128"/>
                <a:ea typeface="ＭＳ Ｐゴシック" panose="020B0600070205080204" pitchFamily="50" charset="-128"/>
              </a:rPr>
              <a:t>都市</a:t>
            </a:r>
            <a:r>
              <a:rPr lang="zh-TW" altLang="en-US" sz="1000" dirty="0">
                <a:solidFill>
                  <a:prstClr val="black"/>
                </a:solidFill>
                <a:latin typeface="ＭＳ Ｐゴシック" panose="020B0600070205080204" pitchFamily="50" charset="-128"/>
                <a:ea typeface="ＭＳ Ｐゴシック" panose="020B0600070205080204" pitchFamily="50" charset="-128"/>
              </a:rPr>
              <a:t>）</a:t>
            </a:r>
          </a:p>
        </p:txBody>
      </p:sp>
      <p:sp>
        <p:nvSpPr>
          <p:cNvPr id="105" name="テキスト ボックス 104"/>
          <p:cNvSpPr txBox="1"/>
          <p:nvPr/>
        </p:nvSpPr>
        <p:spPr>
          <a:xfrm>
            <a:off x="192155" y="6025279"/>
            <a:ext cx="1367665" cy="242447"/>
          </a:xfrm>
          <a:prstGeom prst="rect">
            <a:avLst/>
          </a:prstGeom>
          <a:noFill/>
        </p:spPr>
        <p:txBody>
          <a:bodyPr wrap="square" lIns="87704" tIns="43851" rIns="87704" bIns="43851" rtlCol="0">
            <a:spAutoFit/>
          </a:bodyPr>
          <a:lstStyle/>
          <a:p>
            <a:pPr defTabSz="914400"/>
            <a:r>
              <a:rPr lang="zh-TW" altLang="en-US" sz="1000" dirty="0">
                <a:solidFill>
                  <a:prstClr val="black"/>
                </a:solidFill>
                <a:latin typeface="ＭＳ Ｐゴシック" panose="020B0600070205080204" pitchFamily="50" charset="-128"/>
                <a:ea typeface="ＭＳ Ｐゴシック" panose="020B0600070205080204" pitchFamily="50" charset="-128"/>
              </a:rPr>
              <a:t>福岡県朝倉市（</a:t>
            </a:r>
            <a:r>
              <a:rPr lang="zh-TW" altLang="en-US" sz="1000" u="sng" dirty="0">
                <a:solidFill>
                  <a:prstClr val="black"/>
                </a:solidFill>
                <a:latin typeface="ＭＳ Ｐゴシック" panose="020B0600070205080204" pitchFamily="50" charset="-128"/>
                <a:ea typeface="ＭＳ Ｐゴシック" panose="020B0600070205080204" pitchFamily="50" charset="-128"/>
              </a:rPr>
              <a:t>農業</a:t>
            </a:r>
            <a:r>
              <a:rPr lang="zh-TW" altLang="en-US" sz="1000" dirty="0">
                <a:solidFill>
                  <a:prstClr val="black"/>
                </a:solidFill>
                <a:latin typeface="ＭＳ Ｐゴシック" panose="020B0600070205080204" pitchFamily="50" charset="-128"/>
                <a:ea typeface="ＭＳ Ｐゴシック" panose="020B0600070205080204" pitchFamily="50" charset="-128"/>
              </a:rPr>
              <a:t>）</a:t>
            </a:r>
          </a:p>
        </p:txBody>
      </p:sp>
      <p:sp>
        <p:nvSpPr>
          <p:cNvPr id="106" name="テキスト ボックス 105"/>
          <p:cNvSpPr txBox="1"/>
          <p:nvPr/>
        </p:nvSpPr>
        <p:spPr>
          <a:xfrm>
            <a:off x="8026064" y="3289027"/>
            <a:ext cx="1505414" cy="242447"/>
          </a:xfrm>
          <a:prstGeom prst="rect">
            <a:avLst/>
          </a:prstGeom>
          <a:noFill/>
        </p:spPr>
        <p:txBody>
          <a:bodyPr wrap="square" lIns="87704" tIns="43851" rIns="87704" bIns="43851" rtlCol="0">
            <a:spAutoFit/>
          </a:bodyPr>
          <a:lstStyle/>
          <a:p>
            <a:pPr defTabSz="914400"/>
            <a:r>
              <a:rPr lang="zh-TW" altLang="en-US" sz="1000" dirty="0">
                <a:solidFill>
                  <a:prstClr val="black"/>
                </a:solidFill>
                <a:latin typeface="ＭＳ Ｐゴシック" panose="020B0600070205080204" pitchFamily="50" charset="-128"/>
                <a:ea typeface="ＭＳ Ｐゴシック" panose="020B0600070205080204" pitchFamily="50" charset="-128"/>
              </a:rPr>
              <a:t>宮城県東松島市（</a:t>
            </a:r>
            <a:r>
              <a:rPr lang="zh-TW" altLang="en-US" sz="1000" u="sng" dirty="0">
                <a:solidFill>
                  <a:prstClr val="black"/>
                </a:solidFill>
                <a:latin typeface="ＭＳ Ｐゴシック" panose="020B0600070205080204" pitchFamily="50" charset="-128"/>
                <a:ea typeface="ＭＳ Ｐゴシック" panose="020B0600070205080204" pitchFamily="50" charset="-128"/>
              </a:rPr>
              <a:t>農業</a:t>
            </a:r>
            <a:r>
              <a:rPr lang="zh-TW" altLang="en-US" sz="1000" dirty="0">
                <a:solidFill>
                  <a:prstClr val="black"/>
                </a:solidFill>
                <a:latin typeface="ＭＳ Ｐゴシック" panose="020B0600070205080204" pitchFamily="50" charset="-128"/>
                <a:ea typeface="ＭＳ Ｐゴシック" panose="020B0600070205080204" pitchFamily="50" charset="-128"/>
              </a:rPr>
              <a:t>）</a:t>
            </a:r>
          </a:p>
        </p:txBody>
      </p:sp>
      <p:sp>
        <p:nvSpPr>
          <p:cNvPr id="107" name="テキスト ボックス 106"/>
          <p:cNvSpPr txBox="1"/>
          <p:nvPr/>
        </p:nvSpPr>
        <p:spPr>
          <a:xfrm>
            <a:off x="8026064" y="4458241"/>
            <a:ext cx="1620386" cy="242447"/>
          </a:xfrm>
          <a:prstGeom prst="rect">
            <a:avLst/>
          </a:prstGeom>
          <a:noFill/>
        </p:spPr>
        <p:txBody>
          <a:bodyPr wrap="square" lIns="87704" tIns="43851" rIns="87704" bIns="43851" rtlCol="0">
            <a:spAutoFit/>
          </a:bodyPr>
          <a:lstStyle/>
          <a:p>
            <a:pPr defTabSz="914400"/>
            <a:r>
              <a:rPr lang="zh-TW" altLang="en-US" sz="1000" dirty="0">
                <a:solidFill>
                  <a:prstClr val="black"/>
                </a:solidFill>
                <a:latin typeface="ＭＳ Ｐゴシック" panose="020B0600070205080204" pitchFamily="50" charset="-128"/>
                <a:ea typeface="ＭＳ Ｐゴシック" panose="020B0600070205080204" pitchFamily="50" charset="-128"/>
              </a:rPr>
              <a:t>福島県会津若松市（</a:t>
            </a:r>
            <a:r>
              <a:rPr lang="zh-TW" altLang="en-US" sz="1000" u="sng" dirty="0">
                <a:solidFill>
                  <a:prstClr val="black"/>
                </a:solidFill>
                <a:latin typeface="ＭＳ Ｐゴシック" panose="020B0600070205080204" pitchFamily="50" charset="-128"/>
                <a:ea typeface="ＭＳ Ｐゴシック" panose="020B0600070205080204" pitchFamily="50" charset="-128"/>
              </a:rPr>
              <a:t>医療</a:t>
            </a:r>
            <a:r>
              <a:rPr lang="zh-TW" altLang="en-US" sz="1000" dirty="0">
                <a:solidFill>
                  <a:prstClr val="black"/>
                </a:solidFill>
                <a:latin typeface="ＭＳ Ｐゴシック" panose="020B0600070205080204" pitchFamily="50" charset="-128"/>
                <a:ea typeface="ＭＳ Ｐゴシック" panose="020B0600070205080204" pitchFamily="50" charset="-128"/>
              </a:rPr>
              <a:t>）</a:t>
            </a:r>
          </a:p>
        </p:txBody>
      </p:sp>
      <p:sp>
        <p:nvSpPr>
          <p:cNvPr id="109" name="テキスト ボックス 108"/>
          <p:cNvSpPr txBox="1"/>
          <p:nvPr/>
        </p:nvSpPr>
        <p:spPr>
          <a:xfrm>
            <a:off x="8026065" y="5053053"/>
            <a:ext cx="1588919" cy="242447"/>
          </a:xfrm>
          <a:prstGeom prst="rect">
            <a:avLst/>
          </a:prstGeom>
          <a:noFill/>
        </p:spPr>
        <p:txBody>
          <a:bodyPr wrap="square" lIns="87704" tIns="43851" rIns="87704" bIns="43851" rtlCol="0">
            <a:spAutoFit/>
          </a:bodyPr>
          <a:lstStyle/>
          <a:p>
            <a:pPr defTabSz="914400"/>
            <a:r>
              <a:rPr lang="zh-TW" altLang="en-US" sz="1000" dirty="0">
                <a:solidFill>
                  <a:prstClr val="black"/>
                </a:solidFill>
                <a:latin typeface="ＭＳ Ｐゴシック" panose="020B0600070205080204" pitchFamily="50" charset="-128"/>
                <a:ea typeface="ＭＳ Ｐゴシック" panose="020B0600070205080204" pitchFamily="50" charset="-128"/>
              </a:rPr>
              <a:t>神奈川県南足柄市（</a:t>
            </a:r>
            <a:r>
              <a:rPr lang="zh-TW" altLang="en-US" sz="1000" u="sng" dirty="0">
                <a:solidFill>
                  <a:prstClr val="black"/>
                </a:solidFill>
                <a:latin typeface="ＭＳ Ｐゴシック" panose="020B0600070205080204" pitchFamily="50" charset="-128"/>
                <a:ea typeface="ＭＳ Ｐゴシック" panose="020B0600070205080204" pitchFamily="50" charset="-128"/>
              </a:rPr>
              <a:t>教育</a:t>
            </a:r>
            <a:r>
              <a:rPr lang="zh-TW" altLang="en-US" sz="1000" dirty="0">
                <a:solidFill>
                  <a:prstClr val="black"/>
                </a:solidFill>
                <a:latin typeface="ＭＳ Ｐゴシック" panose="020B0600070205080204" pitchFamily="50" charset="-128"/>
                <a:ea typeface="ＭＳ Ｐゴシック" panose="020B0600070205080204" pitchFamily="50" charset="-128"/>
              </a:rPr>
              <a:t>）</a:t>
            </a:r>
          </a:p>
        </p:txBody>
      </p:sp>
      <p:sp>
        <p:nvSpPr>
          <p:cNvPr id="111" name="テキスト ボックス 110"/>
          <p:cNvSpPr txBox="1"/>
          <p:nvPr/>
        </p:nvSpPr>
        <p:spPr>
          <a:xfrm>
            <a:off x="8044129" y="5603104"/>
            <a:ext cx="1795346" cy="242447"/>
          </a:xfrm>
          <a:prstGeom prst="rect">
            <a:avLst/>
          </a:prstGeom>
          <a:noFill/>
        </p:spPr>
        <p:txBody>
          <a:bodyPr wrap="square" lIns="87704" tIns="43851" rIns="87704" bIns="43851" rtlCol="0">
            <a:spAutoFit/>
          </a:bodyPr>
          <a:lstStyle/>
          <a:p>
            <a:pPr defTabSz="914400"/>
            <a:r>
              <a:rPr lang="ja-JP" altLang="en-US" sz="1000" dirty="0">
                <a:solidFill>
                  <a:prstClr val="black"/>
                </a:solidFill>
                <a:latin typeface="ＭＳ Ｐゴシック" panose="020B0600070205080204" pitchFamily="50" charset="-128"/>
              </a:rPr>
              <a:t>静岡県及び関東地方（</a:t>
            </a:r>
            <a:r>
              <a:rPr lang="ja-JP" altLang="en-US" sz="1000" u="sng" dirty="0">
                <a:solidFill>
                  <a:prstClr val="black"/>
                </a:solidFill>
                <a:latin typeface="ＭＳ Ｐゴシック" panose="020B0600070205080204" pitchFamily="50" charset="-128"/>
              </a:rPr>
              <a:t>放送</a:t>
            </a:r>
            <a:r>
              <a:rPr lang="ja-JP" altLang="en-US" sz="1000" dirty="0">
                <a:solidFill>
                  <a:prstClr val="black"/>
                </a:solidFill>
                <a:latin typeface="ＭＳ Ｐゴシック" panose="020B0600070205080204" pitchFamily="50" charset="-128"/>
              </a:rPr>
              <a:t>）</a:t>
            </a:r>
          </a:p>
        </p:txBody>
      </p:sp>
      <p:sp>
        <p:nvSpPr>
          <p:cNvPr id="112" name="テキスト ボックス 111"/>
          <p:cNvSpPr txBox="1"/>
          <p:nvPr/>
        </p:nvSpPr>
        <p:spPr>
          <a:xfrm>
            <a:off x="8044129" y="6025279"/>
            <a:ext cx="1505414" cy="396335"/>
          </a:xfrm>
          <a:prstGeom prst="rect">
            <a:avLst/>
          </a:prstGeom>
          <a:noFill/>
        </p:spPr>
        <p:txBody>
          <a:bodyPr wrap="square" lIns="87704" tIns="43851" rIns="87704" bIns="43851" rtlCol="0">
            <a:spAutoFit/>
          </a:bodyPr>
          <a:lstStyle/>
          <a:p>
            <a:pPr defTabSz="914400"/>
            <a:r>
              <a:rPr lang="zh-TW" altLang="en-US" sz="1000" dirty="0">
                <a:solidFill>
                  <a:prstClr val="black"/>
                </a:solidFill>
                <a:latin typeface="ＭＳ Ｐゴシック" panose="020B0600070205080204" pitchFamily="50" charset="-128"/>
                <a:ea typeface="ＭＳ Ｐゴシック" panose="020B0600070205080204" pitchFamily="50" charset="-128"/>
              </a:rPr>
              <a:t>沖縄県那覇市</a:t>
            </a:r>
            <a:r>
              <a:rPr lang="ja-JP" altLang="en-US" sz="1000" dirty="0">
                <a:solidFill>
                  <a:prstClr val="black"/>
                </a:solidFill>
                <a:latin typeface="ＭＳ Ｐゴシック" panose="020B0600070205080204" pitchFamily="50" charset="-128"/>
              </a:rPr>
              <a:t>及び</a:t>
            </a:r>
            <a:endParaRPr lang="en-US" altLang="zh-TW" sz="1000" dirty="0">
              <a:solidFill>
                <a:prstClr val="black"/>
              </a:solidFill>
              <a:latin typeface="ＭＳ Ｐゴシック" panose="020B0600070205080204" pitchFamily="50" charset="-128"/>
              <a:ea typeface="ＭＳ Ｐゴシック" panose="020B0600070205080204" pitchFamily="50" charset="-128"/>
            </a:endParaRPr>
          </a:p>
          <a:p>
            <a:pPr defTabSz="914400"/>
            <a:r>
              <a:rPr lang="zh-TW" altLang="en-US" sz="1000" dirty="0">
                <a:solidFill>
                  <a:prstClr val="black"/>
                </a:solidFill>
                <a:latin typeface="ＭＳ Ｐゴシック" panose="020B0600070205080204" pitchFamily="50" charset="-128"/>
                <a:ea typeface="ＭＳ Ｐゴシック" panose="020B0600070205080204" pitchFamily="50" charset="-128"/>
              </a:rPr>
              <a:t>東京都目黒区（</a:t>
            </a:r>
            <a:r>
              <a:rPr lang="zh-TW" altLang="en-US" sz="1000" u="sng" dirty="0">
                <a:solidFill>
                  <a:prstClr val="black"/>
                </a:solidFill>
                <a:latin typeface="ＭＳ Ｐゴシック" panose="020B0600070205080204" pitchFamily="50" charset="-128"/>
                <a:ea typeface="ＭＳ Ｐゴシック" panose="020B0600070205080204" pitchFamily="50" charset="-128"/>
              </a:rPr>
              <a:t>家庭</a:t>
            </a:r>
            <a:r>
              <a:rPr lang="zh-TW" altLang="en-US" sz="1000" dirty="0">
                <a:solidFill>
                  <a:prstClr val="black"/>
                </a:solidFill>
                <a:latin typeface="ＭＳ Ｐゴシック" panose="020B0600070205080204" pitchFamily="50" charset="-128"/>
                <a:ea typeface="ＭＳ Ｐゴシック" panose="020B0600070205080204" pitchFamily="50" charset="-128"/>
              </a:rPr>
              <a:t>）</a:t>
            </a:r>
          </a:p>
        </p:txBody>
      </p:sp>
      <p:sp>
        <p:nvSpPr>
          <p:cNvPr id="13" name="正方形/長方形 12"/>
          <p:cNvSpPr/>
          <p:nvPr/>
        </p:nvSpPr>
        <p:spPr>
          <a:xfrm>
            <a:off x="56466" y="776279"/>
            <a:ext cx="9787247" cy="792088"/>
          </a:xfrm>
          <a:prstGeom prst="rect">
            <a:avLst/>
          </a:prstGeom>
          <a:ln/>
        </p:spPr>
        <p:style>
          <a:lnRef idx="2">
            <a:schemeClr val="accent1"/>
          </a:lnRef>
          <a:fillRef idx="1">
            <a:schemeClr val="lt1"/>
          </a:fillRef>
          <a:effectRef idx="0">
            <a:schemeClr val="accent1"/>
          </a:effectRef>
          <a:fontRef idx="minor">
            <a:schemeClr val="dk1"/>
          </a:fontRef>
        </p:style>
        <p:txBody>
          <a:bodyPr lIns="87704" tIns="69058" rIns="87704" bIns="43851" rtlCol="0" anchor="ctr"/>
          <a:lstStyle/>
          <a:p>
            <a:pPr marL="175102" indent="-175102" defTabSz="877203" fontAlgn="base">
              <a:spcBef>
                <a:spcPts val="288"/>
              </a:spcBef>
              <a:spcAft>
                <a:spcPct val="0"/>
              </a:spcAft>
              <a:tabLst>
                <a:tab pos="252759" algn="l"/>
              </a:tabLst>
            </a:pPr>
            <a:r>
              <a:rPr lang="ja-JP" altLang="en-US" dirty="0" smtClean="0">
                <a:solidFill>
                  <a:prstClr val="black"/>
                </a:solidFill>
                <a:latin typeface="ＭＳ Ｐゴシック" panose="020B0600070205080204" pitchFamily="50" charset="-128"/>
              </a:rPr>
              <a:t>　</a:t>
            </a:r>
            <a:r>
              <a:rPr lang="ja-JP" altLang="ja-JP" dirty="0" smtClean="0">
                <a:solidFill>
                  <a:prstClr val="black"/>
                </a:solidFill>
                <a:latin typeface="ＭＳ Ｐゴシック" panose="020B0600070205080204" pitchFamily="50" charset="-128"/>
              </a:rPr>
              <a:t>本年</a:t>
            </a:r>
            <a:r>
              <a:rPr lang="ja-JP" altLang="en-US" dirty="0" smtClean="0">
                <a:solidFill>
                  <a:prstClr val="black"/>
                </a:solidFill>
                <a:latin typeface="ＭＳ Ｐゴシック" panose="020B0600070205080204" pitchFamily="50" charset="-128"/>
              </a:rPr>
              <a:t>６</a:t>
            </a:r>
            <a:r>
              <a:rPr lang="ja-JP" altLang="ja-JP" dirty="0" smtClean="0">
                <a:solidFill>
                  <a:prstClr val="black"/>
                </a:solidFill>
                <a:latin typeface="ＭＳ Ｐゴシック" panose="020B0600070205080204" pitchFamily="50" charset="-128"/>
              </a:rPr>
              <a:t>月</a:t>
            </a:r>
            <a:r>
              <a:rPr lang="ja-JP" altLang="en-US" dirty="0" smtClean="0">
                <a:solidFill>
                  <a:prstClr val="black"/>
                </a:solidFill>
                <a:latin typeface="ＭＳ Ｐゴシック" panose="020B0600070205080204" pitchFamily="50" charset="-128"/>
              </a:rPr>
              <a:t>から</a:t>
            </a:r>
            <a:r>
              <a:rPr lang="ja-JP" altLang="ja-JP" dirty="0" smtClean="0">
                <a:solidFill>
                  <a:prstClr val="black"/>
                </a:solidFill>
                <a:latin typeface="ＭＳ Ｐゴシック" panose="020B0600070205080204" pitchFamily="50" charset="-128"/>
              </a:rPr>
              <a:t>、</a:t>
            </a:r>
            <a:r>
              <a:rPr lang="ja-JP" altLang="ja-JP" dirty="0">
                <a:solidFill>
                  <a:prstClr val="black"/>
                </a:solidFill>
                <a:latin typeface="ＭＳ Ｐゴシック" panose="020B0600070205080204" pitchFamily="50" charset="-128"/>
              </a:rPr>
              <a:t>医療、農業（食）など生活に身近な分野に</a:t>
            </a:r>
            <a:r>
              <a:rPr lang="ja-JP" altLang="ja-JP" dirty="0" smtClean="0">
                <a:solidFill>
                  <a:prstClr val="black"/>
                </a:solidFill>
                <a:latin typeface="ＭＳ Ｐゴシック" panose="020B0600070205080204" pitchFamily="50" charset="-128"/>
              </a:rPr>
              <a:t>お</a:t>
            </a:r>
            <a:r>
              <a:rPr lang="ja-JP" altLang="en-US" dirty="0" smtClean="0">
                <a:solidFill>
                  <a:prstClr val="black"/>
                </a:solidFill>
                <a:latin typeface="ＭＳ Ｐゴシック" panose="020B0600070205080204" pitchFamily="50" charset="-128"/>
              </a:rPr>
              <a:t>いて、</a:t>
            </a:r>
            <a:r>
              <a:rPr lang="ja-JP" altLang="ja-JP" dirty="0" smtClean="0">
                <a:solidFill>
                  <a:prstClr val="black"/>
                </a:solidFill>
                <a:latin typeface="ＭＳ Ｐゴシック" panose="020B0600070205080204" pitchFamily="50" charset="-128"/>
              </a:rPr>
              <a:t>地域発</a:t>
            </a:r>
            <a:r>
              <a:rPr lang="ja-JP" altLang="ja-JP" dirty="0">
                <a:solidFill>
                  <a:prstClr val="black"/>
                </a:solidFill>
                <a:latin typeface="ＭＳ Ｐゴシック" panose="020B0600070205080204" pitchFamily="50" charset="-128"/>
              </a:rPr>
              <a:t>の先導的</a:t>
            </a:r>
            <a:r>
              <a:rPr lang="ja-JP" altLang="ja-JP" dirty="0" smtClean="0">
                <a:solidFill>
                  <a:prstClr val="black"/>
                </a:solidFill>
                <a:latin typeface="ＭＳ Ｐゴシック" panose="020B0600070205080204" pitchFamily="50" charset="-128"/>
              </a:rPr>
              <a:t>な</a:t>
            </a:r>
            <a:r>
              <a:rPr lang="en-US" altLang="ja-JP" dirty="0" err="1" smtClean="0">
                <a:solidFill>
                  <a:prstClr val="black"/>
                </a:solidFill>
                <a:latin typeface="ＭＳ Ｐゴシック" panose="020B0600070205080204" pitchFamily="50" charset="-128"/>
              </a:rPr>
              <a:t>IoT</a:t>
            </a:r>
            <a:r>
              <a:rPr lang="ja-JP" altLang="ja-JP" dirty="0" smtClean="0">
                <a:solidFill>
                  <a:prstClr val="black"/>
                </a:solidFill>
                <a:latin typeface="ＭＳ Ｐゴシック" panose="020B0600070205080204" pitchFamily="50" charset="-128"/>
              </a:rPr>
              <a:t>サービスの創出・展開を後押しする実証事業</a:t>
            </a:r>
            <a:r>
              <a:rPr lang="ja-JP" altLang="en-US" dirty="0" smtClean="0">
                <a:solidFill>
                  <a:prstClr val="black"/>
                </a:solidFill>
                <a:latin typeface="ＭＳ Ｐゴシック" panose="020B0600070205080204" pitchFamily="50" charset="-128"/>
              </a:rPr>
              <a:t>を「</a:t>
            </a:r>
            <a:r>
              <a:rPr lang="ja-JP" altLang="ja-JP" dirty="0" smtClean="0">
                <a:solidFill>
                  <a:prstClr val="black"/>
                </a:solidFill>
                <a:latin typeface="ＭＳ Ｐゴシック" panose="020B0600070205080204" pitchFamily="50" charset="-128"/>
              </a:rPr>
              <a:t>身近な</a:t>
            </a:r>
            <a:r>
              <a:rPr lang="en-US" altLang="ja-JP" dirty="0" err="1" smtClean="0">
                <a:solidFill>
                  <a:prstClr val="black"/>
                </a:solidFill>
                <a:latin typeface="ＭＳ Ｐゴシック" panose="020B0600070205080204" pitchFamily="50" charset="-128"/>
              </a:rPr>
              <a:t>IoT</a:t>
            </a:r>
            <a:r>
              <a:rPr lang="ja-JP" altLang="ja-JP" dirty="0" smtClean="0">
                <a:solidFill>
                  <a:prstClr val="black"/>
                </a:solidFill>
                <a:latin typeface="ＭＳ Ｐゴシック" panose="020B0600070205080204" pitchFamily="50" charset="-128"/>
              </a:rPr>
              <a:t>プロジェクト</a:t>
            </a:r>
            <a:r>
              <a:rPr lang="ja-JP" altLang="en-US" dirty="0" smtClean="0">
                <a:solidFill>
                  <a:prstClr val="black"/>
                </a:solidFill>
                <a:latin typeface="ＭＳ Ｐゴシック" panose="020B0600070205080204" pitchFamily="50" charset="-128"/>
              </a:rPr>
              <a:t>」として、</a:t>
            </a:r>
            <a:r>
              <a:rPr lang="ja-JP" altLang="ja-JP" dirty="0" smtClean="0">
                <a:solidFill>
                  <a:prstClr val="black"/>
                </a:solidFill>
                <a:latin typeface="ＭＳ Ｐゴシック" panose="020B0600070205080204" pitchFamily="50" charset="-128"/>
              </a:rPr>
              <a:t>全国各地の</a:t>
            </a:r>
            <a:r>
              <a:rPr lang="ja-JP" altLang="en-US" dirty="0">
                <a:solidFill>
                  <a:prstClr val="black"/>
                </a:solidFill>
                <a:latin typeface="ＭＳ Ｐゴシック" panose="020B0600070205080204" pitchFamily="50" charset="-128"/>
              </a:rPr>
              <a:t>８</a:t>
            </a:r>
            <a:r>
              <a:rPr lang="ja-JP" altLang="ja-JP" dirty="0" smtClean="0">
                <a:solidFill>
                  <a:prstClr val="black"/>
                </a:solidFill>
                <a:latin typeface="ＭＳ Ｐゴシック" panose="020B0600070205080204" pitchFamily="50" charset="-128"/>
              </a:rPr>
              <a:t>チームで</a:t>
            </a:r>
            <a:r>
              <a:rPr lang="ja-JP" altLang="en-US" dirty="0" smtClean="0">
                <a:solidFill>
                  <a:prstClr val="black"/>
                </a:solidFill>
                <a:latin typeface="ＭＳ Ｐゴシック" panose="020B0600070205080204" pitchFamily="50" charset="-128"/>
              </a:rPr>
              <a:t>実施中</a:t>
            </a:r>
            <a:r>
              <a:rPr lang="ja-JP" altLang="ja-JP" dirty="0" smtClean="0">
                <a:solidFill>
                  <a:prstClr val="black"/>
                </a:solidFill>
                <a:latin typeface="ＭＳ Ｐゴシック" panose="020B0600070205080204" pitchFamily="50" charset="-128"/>
              </a:rPr>
              <a:t>。</a:t>
            </a:r>
            <a:endParaRPr lang="ja-JP" altLang="en-US" dirty="0">
              <a:solidFill>
                <a:srgbClr val="FF0000"/>
              </a:solidFill>
              <a:latin typeface="ＭＳ Ｐゴシック" panose="020B0600070205080204" pitchFamily="50" charset="-128"/>
              <a:cs typeface="メイリオ" panose="020B0604030504040204" pitchFamily="50" charset="-128"/>
            </a:endParaRPr>
          </a:p>
        </p:txBody>
      </p:sp>
      <p:sp>
        <p:nvSpPr>
          <p:cNvPr id="14" name="円/楕円 13"/>
          <p:cNvSpPr/>
          <p:nvPr/>
        </p:nvSpPr>
        <p:spPr>
          <a:xfrm>
            <a:off x="927903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47</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9806240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テキスト ボックス 84"/>
          <p:cNvSpPr txBox="1">
            <a:spLocks noChangeArrowheads="1"/>
          </p:cNvSpPr>
          <p:nvPr/>
        </p:nvSpPr>
        <p:spPr bwMode="auto">
          <a:xfrm>
            <a:off x="0" y="-22215"/>
            <a:ext cx="9906000" cy="400037"/>
          </a:xfrm>
          <a:prstGeom prst="rect">
            <a:avLst/>
          </a:prstGeom>
          <a:extLst/>
        </p:spPr>
        <p:txBody>
          <a:bodyPr wrap="square" lIns="91367" tIns="45684" rIns="91367" bIns="45684">
            <a:spAutoFit/>
          </a:bodyPr>
          <a:lstStyle>
            <a:defPPr>
              <a:defRPr lang="ja-JP"/>
            </a:defPPr>
            <a:lvl1pPr algn="ctr" defTabSz="913912">
              <a:defRPr sz="2200">
                <a:solidFill>
                  <a:prstClr val="black"/>
                </a:solidFill>
                <a:latin typeface="HGP創英角ｺﾞｼｯｸUB" panose="020B0900000000000000" pitchFamily="50" charset="-128"/>
                <a:ea typeface="HGP創英角ｺﾞｼｯｸUB" panose="020B0900000000000000" pitchFamily="50" charset="-128"/>
              </a:defRPr>
            </a:lvl1pPr>
          </a:lstStyle>
          <a:p>
            <a:r>
              <a:rPr lang="ja-JP" altLang="en-US" sz="2000" dirty="0"/>
              <a:t>実証事業の例　（ＩｏＴサービス創出支援事業）</a:t>
            </a:r>
          </a:p>
        </p:txBody>
      </p:sp>
      <p:sp>
        <p:nvSpPr>
          <p:cNvPr id="105" name="正方形/長方形 104"/>
          <p:cNvSpPr/>
          <p:nvPr/>
        </p:nvSpPr>
        <p:spPr>
          <a:xfrm>
            <a:off x="1589427" y="597564"/>
            <a:ext cx="7720057" cy="350306"/>
          </a:xfrm>
          <a:prstGeom prst="rect">
            <a:avLst/>
          </a:prstGeom>
          <a:solidFill>
            <a:schemeClr val="bg1">
              <a:lumMod val="95000"/>
            </a:schemeClr>
          </a:solidFill>
          <a:ln w="28575">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ja-JP" altLang="en-US" dirty="0">
              <a:solidFill>
                <a:prstClr val="black"/>
              </a:solidFill>
            </a:endParaRPr>
          </a:p>
        </p:txBody>
      </p:sp>
      <p:sp>
        <p:nvSpPr>
          <p:cNvPr id="106" name="正方形/長方形 105"/>
          <p:cNvSpPr/>
          <p:nvPr/>
        </p:nvSpPr>
        <p:spPr>
          <a:xfrm>
            <a:off x="661491" y="1306071"/>
            <a:ext cx="5052888" cy="227012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1200">
              <a:solidFill>
                <a:prstClr val="white"/>
              </a:solidFill>
            </a:endParaRPr>
          </a:p>
        </p:txBody>
      </p:sp>
      <p:sp>
        <p:nvSpPr>
          <p:cNvPr id="109" name="正方形/長方形 108"/>
          <p:cNvSpPr/>
          <p:nvPr/>
        </p:nvSpPr>
        <p:spPr>
          <a:xfrm>
            <a:off x="560512" y="949984"/>
            <a:ext cx="8748972" cy="2688566"/>
          </a:xfrm>
          <a:prstGeom prst="rect">
            <a:avLst/>
          </a:prstGeom>
          <a:noFill/>
          <a:ln w="28575">
            <a:solidFill>
              <a:srgbClr val="0066FF"/>
            </a:solid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ja-JP" altLang="en-US" dirty="0">
              <a:solidFill>
                <a:prstClr val="black"/>
              </a:solidFill>
            </a:endParaRPr>
          </a:p>
        </p:txBody>
      </p:sp>
      <p:pic>
        <p:nvPicPr>
          <p:cNvPr id="1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7771" y="1942000"/>
            <a:ext cx="2649694" cy="1630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2" name="テキスト ボックス 111"/>
          <p:cNvSpPr txBox="1"/>
          <p:nvPr/>
        </p:nvSpPr>
        <p:spPr>
          <a:xfrm>
            <a:off x="2121538" y="605184"/>
            <a:ext cx="4955271" cy="338554"/>
          </a:xfrm>
          <a:prstGeom prst="rect">
            <a:avLst/>
          </a:prstGeom>
          <a:noFill/>
        </p:spPr>
        <p:txBody>
          <a:bodyPr wrap="square" rtlCol="0">
            <a:spAutoFit/>
          </a:bodyPr>
          <a:lstStyle/>
          <a:p>
            <a:pPr defTabSz="914400"/>
            <a:r>
              <a:rPr lang="ja-JP" altLang="en-US" sz="1600" b="1" dirty="0" smtClean="0">
                <a:solidFill>
                  <a:prstClr val="black"/>
                </a:solidFill>
              </a:rPr>
              <a:t>海洋</a:t>
            </a:r>
            <a:r>
              <a:rPr lang="ja-JP" altLang="en-US" sz="1600" b="1" dirty="0">
                <a:solidFill>
                  <a:prstClr val="black"/>
                </a:solidFill>
              </a:rPr>
              <a:t>ビッグデータを活用したスマート漁業モデル</a:t>
            </a:r>
            <a:r>
              <a:rPr lang="ja-JP" altLang="en-US" sz="1600" b="1" dirty="0" smtClean="0">
                <a:solidFill>
                  <a:prstClr val="black"/>
                </a:solidFill>
              </a:rPr>
              <a:t>事業</a:t>
            </a:r>
            <a:endParaRPr lang="ja-JP" altLang="en-US" sz="1600" b="1" dirty="0">
              <a:solidFill>
                <a:prstClr val="black"/>
              </a:solidFill>
            </a:endParaRPr>
          </a:p>
        </p:txBody>
      </p:sp>
      <p:sp>
        <p:nvSpPr>
          <p:cNvPr id="113" name="円/楕円 112"/>
          <p:cNvSpPr/>
          <p:nvPr/>
        </p:nvSpPr>
        <p:spPr>
          <a:xfrm>
            <a:off x="6766226" y="2262488"/>
            <a:ext cx="737055" cy="306755"/>
          </a:xfrm>
          <a:prstGeom prst="ellipse">
            <a:avLst/>
          </a:prstGeom>
          <a:noFill/>
          <a:ln w="25400" cmpd="sng">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wrap="none" rtlCol="0" anchor="ctr"/>
          <a:lstStyle/>
          <a:p>
            <a:pPr algn="ctr" defTabSz="914400">
              <a:spcBef>
                <a:spcPts val="600"/>
              </a:spcBef>
            </a:pPr>
            <a:endParaRPr lang="ja-JP" altLang="en-US" sz="2800" dirty="0">
              <a:solidFill>
                <a:prstClr val="white"/>
              </a:solidFill>
              <a:latin typeface="メイリオ"/>
              <a:ea typeface="メイリオ"/>
              <a:cs typeface="メイリオ"/>
            </a:endParaRPr>
          </a:p>
        </p:txBody>
      </p:sp>
      <p:sp>
        <p:nvSpPr>
          <p:cNvPr id="167" name="四角形吹き出し 166"/>
          <p:cNvSpPr/>
          <p:nvPr/>
        </p:nvSpPr>
        <p:spPr>
          <a:xfrm>
            <a:off x="8080412" y="2131968"/>
            <a:ext cx="615363" cy="648362"/>
          </a:xfrm>
          <a:prstGeom prst="wedgeRectCallout">
            <a:avLst>
              <a:gd name="adj1" fmla="val -138800"/>
              <a:gd name="adj2" fmla="val -12919"/>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pic>
        <p:nvPicPr>
          <p:cNvPr id="16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7762663" y="1555442"/>
            <a:ext cx="1619515" cy="1046152"/>
          </a:xfrm>
          <a:prstGeom prst="rect">
            <a:avLst/>
          </a:prstGeom>
          <a:noFill/>
          <a:ln w="28575">
            <a:solidFill>
              <a:schemeClr val="accent1">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69" name="テキスト ボックス 8"/>
          <p:cNvSpPr txBox="1">
            <a:spLocks noChangeArrowheads="1"/>
          </p:cNvSpPr>
          <p:nvPr/>
        </p:nvSpPr>
        <p:spPr bwMode="auto">
          <a:xfrm>
            <a:off x="784460" y="990253"/>
            <a:ext cx="8199455" cy="297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defTabSz="914400">
              <a:lnSpc>
                <a:spcPts val="1600"/>
              </a:lnSpc>
              <a:spcBef>
                <a:spcPts val="600"/>
              </a:spcBef>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漁師の経験や勘</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に頼っていた</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部分を、</a:t>
            </a:r>
            <a:r>
              <a:rPr lang="en-US" altLang="ja-JP" sz="14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ビッグ</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データを活用した</a:t>
            </a:r>
            <a:r>
              <a:rPr lang="ja-JP" altLang="en-US" sz="1400" b="1"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スマート</a:t>
            </a:r>
            <a:r>
              <a:rPr lang="ja-JP" altLang="en-US" sz="1400" b="1" dirty="0">
                <a:solidFill>
                  <a:srgbClr val="0000FF"/>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400" b="1" dirty="0" smtClean="0">
                <a:solidFill>
                  <a:srgbClr val="0000FF"/>
                </a:solidFill>
                <a:latin typeface="Meiryo UI" panose="020B0604030504040204" pitchFamily="50" charset="-128"/>
                <a:ea typeface="Meiryo UI" panose="020B0604030504040204" pitchFamily="50" charset="-128"/>
                <a:cs typeface="Meiryo UI" panose="020B0604030504040204" pitchFamily="50" charset="-128"/>
              </a:rPr>
              <a:t>漁業</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に変革。</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0" name="下矢印 169"/>
          <p:cNvSpPr/>
          <p:nvPr/>
        </p:nvSpPr>
        <p:spPr>
          <a:xfrm>
            <a:off x="1394114" y="1858387"/>
            <a:ext cx="174510" cy="4149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a:solidFill>
                <a:prstClr val="white"/>
              </a:solidFill>
            </a:endParaRPr>
          </a:p>
        </p:txBody>
      </p:sp>
      <p:sp>
        <p:nvSpPr>
          <p:cNvPr id="171" name="テキスト ボックス 170"/>
          <p:cNvSpPr txBox="1"/>
          <p:nvPr/>
        </p:nvSpPr>
        <p:spPr>
          <a:xfrm>
            <a:off x="1555751" y="1917829"/>
            <a:ext cx="2093955" cy="246221"/>
          </a:xfrm>
          <a:prstGeom prst="rect">
            <a:avLst/>
          </a:prstGeom>
          <a:noFill/>
        </p:spPr>
        <p:txBody>
          <a:bodyPr wrap="square" rtlCol="0">
            <a:spAutoFit/>
          </a:bodyPr>
          <a:lstStyle/>
          <a:p>
            <a:pPr defTabSz="914400"/>
            <a:r>
              <a:rPr lang="ja-JP" altLang="en-US" sz="1000" dirty="0" smtClean="0">
                <a:solidFill>
                  <a:prstClr val="black"/>
                </a:solidFill>
                <a:latin typeface="ＭＳ Ｐ明朝" panose="02020600040205080304" pitchFamily="18" charset="-128"/>
                <a:ea typeface="ＭＳ Ｐ明朝" panose="02020600040205080304" pitchFamily="18" charset="-128"/>
              </a:rPr>
              <a:t>通信ネットワークを通じて収集・分析</a:t>
            </a:r>
            <a:endParaRPr lang="ja-JP" altLang="en-US" sz="1000" dirty="0">
              <a:solidFill>
                <a:prstClr val="black"/>
              </a:solidFill>
              <a:latin typeface="ＭＳ Ｐ明朝" panose="02020600040205080304" pitchFamily="18" charset="-128"/>
              <a:ea typeface="ＭＳ Ｐ明朝" panose="02020600040205080304" pitchFamily="18" charset="-128"/>
            </a:endParaRPr>
          </a:p>
        </p:txBody>
      </p:sp>
      <p:cxnSp>
        <p:nvCxnSpPr>
          <p:cNvPr id="172" name="直線矢印コネクタ 171"/>
          <p:cNvCxnSpPr/>
          <p:nvPr/>
        </p:nvCxnSpPr>
        <p:spPr>
          <a:xfrm>
            <a:off x="3279364" y="2935238"/>
            <a:ext cx="740684" cy="0"/>
          </a:xfrm>
          <a:prstGeom prst="straightConnector1">
            <a:avLst/>
          </a:prstGeom>
          <a:ln w="25400">
            <a:solidFill>
              <a:schemeClr val="tx1"/>
            </a:solidFill>
            <a:prstDash val="dash"/>
            <a:headEnd type="arrow"/>
            <a:tailEnd type="arrow"/>
          </a:ln>
        </p:spPr>
        <p:style>
          <a:lnRef idx="1">
            <a:schemeClr val="accent1"/>
          </a:lnRef>
          <a:fillRef idx="0">
            <a:schemeClr val="accent1"/>
          </a:fillRef>
          <a:effectRef idx="0">
            <a:schemeClr val="accent1"/>
          </a:effectRef>
          <a:fontRef idx="minor">
            <a:schemeClr val="tx1"/>
          </a:fontRef>
        </p:style>
      </p:cxnSp>
      <p:sp>
        <p:nvSpPr>
          <p:cNvPr id="173" name="テキスト ボックス 172"/>
          <p:cNvSpPr txBox="1"/>
          <p:nvPr/>
        </p:nvSpPr>
        <p:spPr>
          <a:xfrm>
            <a:off x="3291020" y="3062955"/>
            <a:ext cx="2423359" cy="400110"/>
          </a:xfrm>
          <a:prstGeom prst="rect">
            <a:avLst/>
          </a:prstGeom>
          <a:noFill/>
        </p:spPr>
        <p:txBody>
          <a:bodyPr wrap="square" rtlCol="0">
            <a:spAutoFit/>
          </a:bodyPr>
          <a:lstStyle/>
          <a:p>
            <a:pPr defTabSz="914400"/>
            <a:r>
              <a:rPr lang="ja-JP" altLang="en-US" sz="1000" dirty="0" smtClean="0">
                <a:solidFill>
                  <a:prstClr val="black"/>
                </a:solidFill>
                <a:latin typeface="ＭＳ 明朝" panose="02020609040205080304" pitchFamily="17" charset="-128"/>
                <a:ea typeface="ＭＳ 明朝" panose="02020609040205080304" pitchFamily="17" charset="-128"/>
              </a:rPr>
              <a:t>「海の中からの産地直送販売」の実現</a:t>
            </a:r>
            <a:endParaRPr lang="en-US" altLang="ja-JP" sz="1000" dirty="0" smtClean="0">
              <a:solidFill>
                <a:prstClr val="black"/>
              </a:solidFill>
              <a:latin typeface="ＭＳ 明朝" panose="02020609040205080304" pitchFamily="17" charset="-128"/>
              <a:ea typeface="ＭＳ 明朝" panose="02020609040205080304" pitchFamily="17" charset="-128"/>
            </a:endParaRPr>
          </a:p>
          <a:p>
            <a:pPr defTabSz="914400"/>
            <a:r>
              <a:rPr lang="ja-JP" altLang="en-US" sz="1000" dirty="0" smtClean="0">
                <a:solidFill>
                  <a:prstClr val="black"/>
                </a:solidFill>
                <a:latin typeface="ＭＳ 明朝" panose="02020609040205080304" pitchFamily="17" charset="-128"/>
                <a:ea typeface="ＭＳ 明朝" panose="02020609040205080304" pitchFamily="17" charset="-128"/>
              </a:rPr>
              <a:t>　→　漁師</a:t>
            </a:r>
            <a:r>
              <a:rPr lang="ja-JP" altLang="en-US" sz="1000" dirty="0">
                <a:solidFill>
                  <a:prstClr val="black"/>
                </a:solidFill>
                <a:latin typeface="ＭＳ 明朝" panose="02020609040205080304" pitchFamily="17" charset="-128"/>
                <a:ea typeface="ＭＳ 明朝" panose="02020609040205080304" pitchFamily="17" charset="-128"/>
              </a:rPr>
              <a:t>の収入安定</a:t>
            </a:r>
            <a:r>
              <a:rPr lang="ja-JP" altLang="en-US" sz="1000" dirty="0" smtClean="0">
                <a:solidFill>
                  <a:prstClr val="black"/>
                </a:solidFill>
                <a:latin typeface="ＭＳ 明朝" panose="02020609040205080304" pitchFamily="17" charset="-128"/>
                <a:ea typeface="ＭＳ 明朝" panose="02020609040205080304" pitchFamily="17" charset="-128"/>
              </a:rPr>
              <a:t>へ</a:t>
            </a:r>
            <a:endParaRPr lang="ja-JP" altLang="en-US" sz="1000" dirty="0">
              <a:solidFill>
                <a:prstClr val="black"/>
              </a:solidFill>
              <a:latin typeface="ＭＳ 明朝" panose="02020609040205080304" pitchFamily="17" charset="-128"/>
              <a:ea typeface="ＭＳ 明朝" panose="02020609040205080304" pitchFamily="17" charset="-128"/>
            </a:endParaRPr>
          </a:p>
        </p:txBody>
      </p:sp>
      <p:sp>
        <p:nvSpPr>
          <p:cNvPr id="175" name="テキスト ボックス 174"/>
          <p:cNvSpPr txBox="1"/>
          <p:nvPr/>
        </p:nvSpPr>
        <p:spPr>
          <a:xfrm>
            <a:off x="7325063" y="585767"/>
            <a:ext cx="1784969" cy="369332"/>
          </a:xfrm>
          <a:prstGeom prst="rect">
            <a:avLst/>
          </a:prstGeom>
          <a:noFill/>
        </p:spPr>
        <p:txBody>
          <a:bodyPr wrap="square" rtlCol="0">
            <a:spAutoFit/>
          </a:bodyPr>
          <a:lstStyle/>
          <a:p>
            <a:pPr defTabSz="914400"/>
            <a:r>
              <a:rPr lang="ja-JP" altLang="en-US" sz="900" dirty="0" smtClean="0">
                <a:solidFill>
                  <a:prstClr val="black"/>
                </a:solidFill>
              </a:rPr>
              <a:t>宮城県東松島市</a:t>
            </a:r>
            <a:endParaRPr lang="en-US" altLang="ja-JP" sz="900" dirty="0" smtClean="0">
              <a:solidFill>
                <a:prstClr val="black"/>
              </a:solidFill>
            </a:endParaRPr>
          </a:p>
          <a:p>
            <a:pPr defTabSz="914400"/>
            <a:r>
              <a:rPr lang="ja-JP" altLang="en-US" sz="900" dirty="0" smtClean="0">
                <a:solidFill>
                  <a:prstClr val="black"/>
                </a:solidFill>
              </a:rPr>
              <a:t>（一社）東松島みらいとし機構　等</a:t>
            </a:r>
            <a:endParaRPr lang="ja-JP" altLang="en-US" sz="900" dirty="0">
              <a:solidFill>
                <a:prstClr val="black"/>
              </a:solidFill>
            </a:endParaRPr>
          </a:p>
        </p:txBody>
      </p:sp>
      <p:sp>
        <p:nvSpPr>
          <p:cNvPr id="176" name="大かっこ 175"/>
          <p:cNvSpPr/>
          <p:nvPr/>
        </p:nvSpPr>
        <p:spPr>
          <a:xfrm>
            <a:off x="7278704" y="630875"/>
            <a:ext cx="1883036" cy="281339"/>
          </a:xfrm>
          <a:prstGeom prst="bracketPair">
            <a:avLst/>
          </a:prstGeom>
          <a:ln w="1270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ja-JP" altLang="en-US">
              <a:solidFill>
                <a:prstClr val="black"/>
              </a:solidFill>
            </a:endParaRPr>
          </a:p>
        </p:txBody>
      </p:sp>
      <p:sp>
        <p:nvSpPr>
          <p:cNvPr id="178" name="ひし形 177"/>
          <p:cNvSpPr/>
          <p:nvPr/>
        </p:nvSpPr>
        <p:spPr>
          <a:xfrm>
            <a:off x="658652" y="1010325"/>
            <a:ext cx="233487" cy="233487"/>
          </a:xfrm>
          <a:prstGeom prst="diamond">
            <a:avLst/>
          </a:prstGeom>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ja-JP" altLang="en-US" dirty="0">
              <a:solidFill>
                <a:prstClr val="black"/>
              </a:solidFill>
            </a:endParaRPr>
          </a:p>
        </p:txBody>
      </p:sp>
      <p:sp>
        <p:nvSpPr>
          <p:cNvPr id="180" name="正方形/長方形 179"/>
          <p:cNvSpPr/>
          <p:nvPr/>
        </p:nvSpPr>
        <p:spPr>
          <a:xfrm>
            <a:off x="556957" y="598492"/>
            <a:ext cx="1408586" cy="348988"/>
          </a:xfrm>
          <a:prstGeom prst="rect">
            <a:avLst/>
          </a:prstGeom>
          <a:ln w="28575">
            <a:solidFill>
              <a:srgbClr val="0066FF"/>
            </a:solidFill>
          </a:ln>
          <a:effectLst/>
        </p:spPr>
        <p:style>
          <a:lnRef idx="1">
            <a:schemeClr val="accent1"/>
          </a:lnRef>
          <a:fillRef idx="2">
            <a:schemeClr val="accent1"/>
          </a:fillRef>
          <a:effectRef idx="1">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ja-JP" altLang="en-US" sz="1200" dirty="0" smtClean="0">
                <a:solidFill>
                  <a:prstClr val="black"/>
                </a:solidFill>
              </a:rPr>
              <a:t>農業（漁業）</a:t>
            </a:r>
            <a:endParaRPr lang="ja-JP" altLang="en-US" sz="1600" dirty="0">
              <a:solidFill>
                <a:prstClr val="black"/>
              </a:solidFill>
            </a:endParaRPr>
          </a:p>
        </p:txBody>
      </p:sp>
      <p:sp>
        <p:nvSpPr>
          <p:cNvPr id="182" name="テキスト ボックス 8"/>
          <p:cNvSpPr txBox="1">
            <a:spLocks noChangeArrowheads="1"/>
          </p:cNvSpPr>
          <p:nvPr/>
        </p:nvSpPr>
        <p:spPr bwMode="auto">
          <a:xfrm>
            <a:off x="730071" y="1298194"/>
            <a:ext cx="4870933"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Calibri" charset="0"/>
                <a:ea typeface="ＭＳ Ｐゴシック" charset="0"/>
                <a:cs typeface="ＭＳ Ｐゴシック" charset="0"/>
              </a:defRPr>
            </a:lvl1pPr>
            <a:lvl2pPr marL="742950" indent="-285750">
              <a:defRPr kumimoji="1" sz="2400">
                <a:solidFill>
                  <a:schemeClr val="tx1"/>
                </a:solidFill>
                <a:latin typeface="Calibri" charset="0"/>
                <a:ea typeface="ＭＳ Ｐゴシック" charset="0"/>
              </a:defRPr>
            </a:lvl2pPr>
            <a:lvl3pPr marL="1143000" indent="-228600">
              <a:defRPr kumimoji="1" sz="2400">
                <a:solidFill>
                  <a:schemeClr val="tx1"/>
                </a:solidFill>
                <a:latin typeface="Calibri" charset="0"/>
                <a:ea typeface="ＭＳ Ｐゴシック" charset="0"/>
              </a:defRPr>
            </a:lvl3pPr>
            <a:lvl4pPr marL="1600200" indent="-228600">
              <a:defRPr kumimoji="1" sz="2400">
                <a:solidFill>
                  <a:schemeClr val="tx1"/>
                </a:solidFill>
                <a:latin typeface="Calibri" charset="0"/>
                <a:ea typeface="ＭＳ Ｐゴシック" charset="0"/>
              </a:defRPr>
            </a:lvl4pPr>
            <a:lvl5pPr marL="2057400" indent="-228600">
              <a:defRPr kumimoji="1" sz="2400">
                <a:solidFill>
                  <a:schemeClr val="tx1"/>
                </a:solidFill>
                <a:latin typeface="Calibri" charset="0"/>
                <a:ea typeface="ＭＳ Ｐゴシック" charset="0"/>
              </a:defRPr>
            </a:lvl5pPr>
            <a:lvl6pPr marL="2514600" indent="-228600" fontAlgn="base">
              <a:spcBef>
                <a:spcPct val="0"/>
              </a:spcBef>
              <a:spcAft>
                <a:spcPct val="0"/>
              </a:spcAft>
              <a:defRPr kumimoji="1" sz="2400">
                <a:solidFill>
                  <a:schemeClr val="tx1"/>
                </a:solidFill>
                <a:latin typeface="Calibri" charset="0"/>
                <a:ea typeface="ＭＳ Ｐゴシック" charset="0"/>
              </a:defRPr>
            </a:lvl6pPr>
            <a:lvl7pPr marL="2971800" indent="-228600" fontAlgn="base">
              <a:spcBef>
                <a:spcPct val="0"/>
              </a:spcBef>
              <a:spcAft>
                <a:spcPct val="0"/>
              </a:spcAft>
              <a:defRPr kumimoji="1" sz="2400">
                <a:solidFill>
                  <a:schemeClr val="tx1"/>
                </a:solidFill>
                <a:latin typeface="Calibri" charset="0"/>
                <a:ea typeface="ＭＳ Ｐゴシック" charset="0"/>
              </a:defRPr>
            </a:lvl7pPr>
            <a:lvl8pPr marL="3429000" indent="-228600" fontAlgn="base">
              <a:spcBef>
                <a:spcPct val="0"/>
              </a:spcBef>
              <a:spcAft>
                <a:spcPct val="0"/>
              </a:spcAft>
              <a:defRPr kumimoji="1" sz="2400">
                <a:solidFill>
                  <a:schemeClr val="tx1"/>
                </a:solidFill>
                <a:latin typeface="Calibri" charset="0"/>
                <a:ea typeface="ＭＳ Ｐゴシック" charset="0"/>
              </a:defRPr>
            </a:lvl8pPr>
            <a:lvl9pPr marL="3886200" indent="-228600" fontAlgn="base">
              <a:spcBef>
                <a:spcPct val="0"/>
              </a:spcBef>
              <a:spcAft>
                <a:spcPct val="0"/>
              </a:spcAft>
              <a:defRPr kumimoji="1" sz="2400">
                <a:solidFill>
                  <a:schemeClr val="tx1"/>
                </a:solidFill>
                <a:latin typeface="Calibri" charset="0"/>
                <a:ea typeface="ＭＳ Ｐゴシック" charset="0"/>
              </a:defRPr>
            </a:lvl9pPr>
          </a:lstStyle>
          <a:p>
            <a:pPr defTabSz="914400">
              <a:spcBef>
                <a:spcPts val="6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入力データ＞</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spcBef>
                <a:spcPts val="600"/>
              </a:spcBef>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気象データ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潮流データ </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画像データ（水中）</a:t>
            </a: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漁獲データ</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spcBef>
                <a:spcPts val="600"/>
              </a:spcBef>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spcBef>
                <a:spcPts val="6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＜期待される出力データ＞</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spcBef>
                <a:spcPts val="600"/>
              </a:spcBef>
            </a:pP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　（翌日の）出漁計画</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lnSpc>
                <a:spcPts val="1600"/>
              </a:lnSpc>
              <a:spcBef>
                <a:spcPts val="600"/>
              </a:spcBef>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魚種・漁獲量予測　　　　　　　　　　飲食店</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lnSpc>
                <a:spcPts val="1600"/>
              </a:lnSpc>
              <a:spcBef>
                <a:spcPts val="600"/>
              </a:spcBef>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－漁場</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defTabSz="914400">
              <a:lnSpc>
                <a:spcPts val="1600"/>
              </a:lnSpc>
              <a:spcBef>
                <a:spcPts val="600"/>
              </a:spcBef>
            </a:pPr>
            <a:r>
              <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－網の</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投入</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方法</a:t>
            </a:r>
            <a:endParaRPr lang="en-US" altLang="ja-JP"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0" name="円/楕円 79"/>
          <p:cNvSpPr/>
          <p:nvPr/>
        </p:nvSpPr>
        <p:spPr>
          <a:xfrm>
            <a:off x="7972303" y="4702980"/>
            <a:ext cx="1119878" cy="1779112"/>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ja-JP" altLang="en-US" dirty="0">
              <a:solidFill>
                <a:prstClr val="black"/>
              </a:solidFill>
            </a:endParaRPr>
          </a:p>
        </p:txBody>
      </p:sp>
      <p:sp>
        <p:nvSpPr>
          <p:cNvPr id="81" name="正方形/長方形 80"/>
          <p:cNvSpPr/>
          <p:nvPr/>
        </p:nvSpPr>
        <p:spPr>
          <a:xfrm>
            <a:off x="1580274" y="3745754"/>
            <a:ext cx="7729211" cy="312705"/>
          </a:xfrm>
          <a:prstGeom prst="rect">
            <a:avLst/>
          </a:prstGeom>
          <a:solidFill>
            <a:schemeClr val="bg1">
              <a:lumMod val="95000"/>
            </a:schemeClr>
          </a:solid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ja-JP" altLang="en-US" dirty="0">
              <a:solidFill>
                <a:prstClr val="black"/>
              </a:solidFill>
            </a:endParaRPr>
          </a:p>
        </p:txBody>
      </p:sp>
      <p:sp>
        <p:nvSpPr>
          <p:cNvPr id="82" name="正方形/長方形 81"/>
          <p:cNvSpPr/>
          <p:nvPr/>
        </p:nvSpPr>
        <p:spPr>
          <a:xfrm>
            <a:off x="638490" y="4472498"/>
            <a:ext cx="6546758" cy="22087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ja-JP" altLang="en-US" sz="1200">
              <a:solidFill>
                <a:prstClr val="white"/>
              </a:solidFill>
            </a:endParaRPr>
          </a:p>
        </p:txBody>
      </p:sp>
      <p:sp>
        <p:nvSpPr>
          <p:cNvPr id="83" name="正方形/長方形 82"/>
          <p:cNvSpPr/>
          <p:nvPr/>
        </p:nvSpPr>
        <p:spPr>
          <a:xfrm>
            <a:off x="552514" y="4058460"/>
            <a:ext cx="8756970" cy="2683514"/>
          </a:xfrm>
          <a:prstGeom prst="rect">
            <a:avLst/>
          </a:prstGeom>
          <a:noFill/>
          <a:ln w="28575"/>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ja-JP" altLang="en-US" dirty="0">
              <a:solidFill>
                <a:prstClr val="black"/>
              </a:solidFill>
            </a:endParaRPr>
          </a:p>
        </p:txBody>
      </p:sp>
      <p:sp>
        <p:nvSpPr>
          <p:cNvPr id="84" name="正方形/長方形 83"/>
          <p:cNvSpPr/>
          <p:nvPr/>
        </p:nvSpPr>
        <p:spPr>
          <a:xfrm>
            <a:off x="557248" y="3745754"/>
            <a:ext cx="1408294" cy="307042"/>
          </a:xfrm>
          <a:prstGeom prst="rect">
            <a:avLst/>
          </a:prstGeom>
          <a:ln w="28575"/>
          <a:effectLst/>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r>
              <a:rPr lang="ja-JP" altLang="en-US" sz="1200" dirty="0" smtClean="0">
                <a:solidFill>
                  <a:prstClr val="black"/>
                </a:solidFill>
              </a:rPr>
              <a:t>医療（ヘルスケア）</a:t>
            </a:r>
            <a:endParaRPr lang="ja-JP" altLang="en-US" sz="1600" dirty="0">
              <a:solidFill>
                <a:prstClr val="black"/>
              </a:solidFill>
            </a:endParaRPr>
          </a:p>
        </p:txBody>
      </p:sp>
      <p:sp>
        <p:nvSpPr>
          <p:cNvPr id="85" name="テキスト ボックス 84"/>
          <p:cNvSpPr txBox="1"/>
          <p:nvPr/>
        </p:nvSpPr>
        <p:spPr>
          <a:xfrm>
            <a:off x="2121538" y="3759552"/>
            <a:ext cx="5544616" cy="307777"/>
          </a:xfrm>
          <a:prstGeom prst="rect">
            <a:avLst/>
          </a:prstGeom>
          <a:noFill/>
          <a:ln>
            <a:noFill/>
          </a:ln>
        </p:spPr>
        <p:txBody>
          <a:bodyPr wrap="square" rtlCol="0">
            <a:spAutoFit/>
          </a:bodyPr>
          <a:lstStyle/>
          <a:p>
            <a:pPr defTabSz="914400"/>
            <a:r>
              <a:rPr lang="ja-JP" altLang="en-US" sz="1400" b="1" dirty="0" smtClean="0">
                <a:solidFill>
                  <a:prstClr val="black"/>
                </a:solidFill>
                <a:latin typeface="ＭＳ Ｐゴシック" panose="020B0600070205080204" pitchFamily="50" charset="-128"/>
              </a:rPr>
              <a:t>会津若松スマートウェルネスシティ</a:t>
            </a:r>
            <a:r>
              <a:rPr lang="en-US" altLang="ja-JP" sz="1400" b="1" dirty="0" err="1" smtClean="0">
                <a:solidFill>
                  <a:prstClr val="black"/>
                </a:solidFill>
                <a:latin typeface="ＭＳ Ｐゴシック" panose="020B0600070205080204" pitchFamily="50" charset="-128"/>
              </a:rPr>
              <a:t>IoT</a:t>
            </a:r>
            <a:r>
              <a:rPr lang="ja-JP" altLang="en-US" sz="1400" b="1" dirty="0" smtClean="0">
                <a:solidFill>
                  <a:prstClr val="black"/>
                </a:solidFill>
                <a:latin typeface="ＭＳ Ｐゴシック" panose="020B0600070205080204" pitchFamily="50" charset="-128"/>
              </a:rPr>
              <a:t>ヘルスケアプラットフォーム事業</a:t>
            </a:r>
            <a:endParaRPr lang="ja-JP" altLang="en-US" sz="1400" b="1" dirty="0">
              <a:solidFill>
                <a:prstClr val="black"/>
              </a:solidFill>
              <a:latin typeface="ＭＳ Ｐゴシック" panose="020B0600070205080204" pitchFamily="50" charset="-128"/>
            </a:endParaRPr>
          </a:p>
        </p:txBody>
      </p:sp>
      <p:sp>
        <p:nvSpPr>
          <p:cNvPr id="86" name="TextBox 47"/>
          <p:cNvSpPr txBox="1"/>
          <p:nvPr/>
        </p:nvSpPr>
        <p:spPr>
          <a:xfrm>
            <a:off x="792924" y="5337386"/>
            <a:ext cx="5449377" cy="231493"/>
          </a:xfrm>
          <a:prstGeom prst="rect">
            <a:avLst/>
          </a:prstGeom>
          <a:solidFill>
            <a:schemeClr val="accent6">
              <a:lumMod val="20000"/>
              <a:lumOff val="80000"/>
            </a:schemeClr>
          </a:solidFill>
        </p:spPr>
        <p:txBody>
          <a:bodyPr wrap="none" rtlCol="0" anchor="ctr">
            <a:noAutofit/>
          </a:bodyPr>
          <a:lstStyle>
            <a:defPPr>
              <a:defRPr lang="ja-JP"/>
            </a:defPPr>
            <a:lvl1pPr defTabSz="1338263">
              <a:lnSpc>
                <a:spcPct val="150000"/>
              </a:lnSpc>
              <a:defRPr sz="12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1pPr>
          </a:lstStyle>
          <a:p>
            <a:pPr algn="ctr"/>
            <a:r>
              <a:rPr lang="en-US" altLang="ja-JP" sz="1100" dirty="0"/>
              <a:t>Healthcare </a:t>
            </a:r>
            <a:r>
              <a:rPr lang="en-US" altLang="ja-JP" sz="1100" dirty="0" err="1"/>
              <a:t>IoT</a:t>
            </a:r>
            <a:r>
              <a:rPr lang="ja-JP" altLang="en-US" sz="1100" dirty="0"/>
              <a:t>基盤</a:t>
            </a:r>
            <a:endParaRPr lang="en-US" altLang="zh-CN" sz="1100" dirty="0"/>
          </a:p>
        </p:txBody>
      </p:sp>
      <p:sp>
        <p:nvSpPr>
          <p:cNvPr id="87" name="テキスト プレースホルダー 1"/>
          <p:cNvSpPr txBox="1">
            <a:spLocks/>
          </p:cNvSpPr>
          <p:nvPr/>
        </p:nvSpPr>
        <p:spPr>
          <a:xfrm>
            <a:off x="4295280" y="5886305"/>
            <a:ext cx="669505" cy="233946"/>
          </a:xfrm>
          <a:prstGeom prst="rect">
            <a:avLst/>
          </a:prstGeom>
          <a:solidFill>
            <a:schemeClr val="tx2"/>
          </a:solidFill>
          <a:ln w="25400">
            <a:solidFill>
              <a:schemeClr val="tx2"/>
            </a:solidFill>
          </a:ln>
        </p:spPr>
        <p:txBody>
          <a:bodyPr anchor="ctr"/>
          <a:lstStyle>
            <a:defPPr>
              <a:defRPr lang="ja-JP"/>
            </a:defPPr>
            <a:lvl1pPr indent="0" algn="ctr">
              <a:lnSpc>
                <a:spcPct val="100000"/>
              </a:lnSpc>
              <a:spcBef>
                <a:spcPts val="1200"/>
              </a:spcBef>
              <a:spcAft>
                <a:spcPts val="0"/>
              </a:spcAft>
              <a:buClr>
                <a:srgbClr val="000000"/>
              </a:buClr>
              <a:buSzPct val="80000"/>
              <a:buFont typeface="Arial" pitchFamily="34" charset="0"/>
              <a:buNone/>
              <a:defRPr sz="900" b="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dirty="0" smtClean="0">
                <a:solidFill>
                  <a:prstClr val="white"/>
                </a:solidFill>
              </a:rPr>
              <a:t>服用検知センサー</a:t>
            </a:r>
            <a:endParaRPr lang="en-US" altLang="ja-JP" dirty="0">
              <a:solidFill>
                <a:prstClr val="white"/>
              </a:solidFill>
            </a:endParaRPr>
          </a:p>
        </p:txBody>
      </p:sp>
      <p:sp>
        <p:nvSpPr>
          <p:cNvPr id="88" name="テキスト プレースホルダー 1"/>
          <p:cNvSpPr txBox="1">
            <a:spLocks/>
          </p:cNvSpPr>
          <p:nvPr/>
        </p:nvSpPr>
        <p:spPr>
          <a:xfrm>
            <a:off x="3170161" y="5886305"/>
            <a:ext cx="669505" cy="233946"/>
          </a:xfrm>
          <a:prstGeom prst="rect">
            <a:avLst/>
          </a:prstGeom>
          <a:solidFill>
            <a:schemeClr val="tx2"/>
          </a:solidFill>
          <a:ln w="25400">
            <a:solidFill>
              <a:schemeClr val="tx2"/>
            </a:solidFill>
          </a:ln>
        </p:spPr>
        <p:txBody>
          <a:bodyPr anchor="ctr"/>
          <a:lstStyle>
            <a:lvl1pPr marL="231775" indent="-231775" algn="l" defTabSz="914400" rtl="0" eaLnBrk="1" latinLnBrk="0" hangingPunct="1">
              <a:lnSpc>
                <a:spcPct val="100000"/>
              </a:lnSpc>
              <a:spcBef>
                <a:spcPts val="1200"/>
              </a:spcBef>
              <a:spcAft>
                <a:spcPts val="0"/>
              </a:spcAft>
              <a:buClr>
                <a:schemeClr val="tx1"/>
              </a:buClr>
              <a:buSzPct val="80000"/>
              <a:buFont typeface="Arial" pitchFamily="34" charset="0"/>
              <a:buChar char="•"/>
              <a:defRPr kumimoji="1" sz="2600" b="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457200" indent="-231775" algn="l" defTabSz="914400" rtl="0" eaLnBrk="1" latinLnBrk="0" hangingPunct="1">
              <a:lnSpc>
                <a:spcPct val="100000"/>
              </a:lnSpc>
              <a:spcBef>
                <a:spcPts val="624"/>
              </a:spcBef>
              <a:spcAft>
                <a:spcPts val="0"/>
              </a:spcAft>
              <a:buClr>
                <a:schemeClr val="tx1"/>
              </a:buClr>
              <a:buSzPct val="80000"/>
              <a:buFont typeface="Arial" pitchFamily="34" charset="0"/>
              <a:buChar char="–"/>
              <a:defRPr kumimoji="1" sz="2400" kern="12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gn="l" defTabSz="914400" rtl="0" eaLnBrk="1" latinLnBrk="0" hangingPunct="1">
              <a:lnSpc>
                <a:spcPct val="100000"/>
              </a:lnSpc>
              <a:spcBef>
                <a:spcPts val="576"/>
              </a:spcBef>
              <a:spcAft>
                <a:spcPts val="0"/>
              </a:spcAft>
              <a:buClr>
                <a:schemeClr val="tx1"/>
              </a:buClr>
              <a:buSzPct val="80000"/>
              <a:buFont typeface="Arial" pitchFamily="34" charset="0"/>
              <a:buChar char="•"/>
              <a:defRPr kumimoji="1" sz="2000" kern="12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gn="l" defTabSz="914400" rtl="0" eaLnBrk="1" latinLnBrk="0" hangingPunct="1">
              <a:lnSpc>
                <a:spcPct val="100000"/>
              </a:lnSpc>
              <a:spcBef>
                <a:spcPts val="528"/>
              </a:spcBef>
              <a:spcAft>
                <a:spcPts val="0"/>
              </a:spcAft>
              <a:buClr>
                <a:schemeClr val="tx1"/>
              </a:buClr>
              <a:buSzPct val="80000"/>
              <a:buFont typeface="Arial" pitchFamily="34" charset="0"/>
              <a:buChar char="–"/>
              <a:defRPr kumimoji="1" sz="1800" kern="12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gn="l" defTabSz="914400" rtl="0" eaLnBrk="1" latinLnBrk="0" hangingPunct="1">
              <a:lnSpc>
                <a:spcPct val="100000"/>
              </a:lnSpc>
              <a:spcBef>
                <a:spcPts val="480"/>
              </a:spcBef>
              <a:spcAft>
                <a:spcPts val="0"/>
              </a:spcAft>
              <a:buClr>
                <a:schemeClr val="tx1"/>
              </a:buClr>
              <a:buSzPct val="80000"/>
              <a:buFont typeface="Arial" pitchFamily="34" charset="0"/>
              <a:buChar char="•"/>
              <a:defRPr kumimoji="1" sz="1600" kern="12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a:buClr>
                <a:srgbClr val="000000"/>
              </a:buClr>
              <a:buFont typeface="Arial" pitchFamily="34" charset="0"/>
              <a:buNone/>
            </a:pPr>
            <a:r>
              <a:rPr lang="ja-JP" altLang="en-US" sz="900" dirty="0" smtClean="0">
                <a:solidFill>
                  <a:prstClr val="white"/>
                </a:solidFill>
              </a:rPr>
              <a:t>ベッド</a:t>
            </a:r>
            <a:r>
              <a:rPr lang="en-US" altLang="ja-JP" sz="900" dirty="0" smtClean="0">
                <a:solidFill>
                  <a:prstClr val="white"/>
                </a:solidFill>
              </a:rPr>
              <a:t/>
            </a:r>
            <a:br>
              <a:rPr lang="en-US" altLang="ja-JP" sz="900" dirty="0" smtClean="0">
                <a:solidFill>
                  <a:prstClr val="white"/>
                </a:solidFill>
              </a:rPr>
            </a:br>
            <a:r>
              <a:rPr lang="ja-JP" altLang="en-US" sz="900" dirty="0" smtClean="0">
                <a:solidFill>
                  <a:prstClr val="white"/>
                </a:solidFill>
              </a:rPr>
              <a:t>センサー</a:t>
            </a:r>
            <a:endParaRPr lang="en-US" altLang="ja-JP" sz="900" dirty="0" smtClean="0">
              <a:solidFill>
                <a:prstClr val="white"/>
              </a:solidFill>
            </a:endParaRPr>
          </a:p>
        </p:txBody>
      </p:sp>
      <p:sp>
        <p:nvSpPr>
          <p:cNvPr id="89" name="テキスト プレースホルダー 1"/>
          <p:cNvSpPr txBox="1">
            <a:spLocks/>
          </p:cNvSpPr>
          <p:nvPr/>
        </p:nvSpPr>
        <p:spPr>
          <a:xfrm>
            <a:off x="919923" y="5886305"/>
            <a:ext cx="669505" cy="233946"/>
          </a:xfrm>
          <a:prstGeom prst="rect">
            <a:avLst/>
          </a:prstGeom>
          <a:solidFill>
            <a:schemeClr val="tx2"/>
          </a:solidFill>
          <a:ln w="25400">
            <a:solidFill>
              <a:schemeClr val="tx2"/>
            </a:solidFill>
          </a:ln>
        </p:spPr>
        <p:txBody>
          <a:bodyPr wrap="none" anchor="ctr"/>
          <a:lstStyle>
            <a:defPPr>
              <a:defRPr lang="ja-JP"/>
            </a:defPPr>
            <a:lvl1pPr indent="0" algn="ctr">
              <a:lnSpc>
                <a:spcPct val="100000"/>
              </a:lnSpc>
              <a:spcBef>
                <a:spcPts val="1200"/>
              </a:spcBef>
              <a:spcAft>
                <a:spcPts val="0"/>
              </a:spcAft>
              <a:buClr>
                <a:srgbClr val="000000"/>
              </a:buClr>
              <a:buSzPct val="80000"/>
              <a:buFont typeface="Arial" pitchFamily="34" charset="0"/>
              <a:buNone/>
              <a:defRPr sz="900" b="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dirty="0" smtClean="0">
                <a:solidFill>
                  <a:prstClr val="white"/>
                </a:solidFill>
              </a:rPr>
              <a:t>スマートフォン</a:t>
            </a:r>
            <a:endParaRPr lang="en-US" altLang="ja-JP" dirty="0">
              <a:solidFill>
                <a:prstClr val="white"/>
              </a:solidFill>
            </a:endParaRPr>
          </a:p>
        </p:txBody>
      </p:sp>
      <p:sp>
        <p:nvSpPr>
          <p:cNvPr id="90" name="テキスト プレースホルダー 1"/>
          <p:cNvSpPr txBox="1">
            <a:spLocks/>
          </p:cNvSpPr>
          <p:nvPr/>
        </p:nvSpPr>
        <p:spPr>
          <a:xfrm>
            <a:off x="5420397" y="5886305"/>
            <a:ext cx="669505" cy="233946"/>
          </a:xfrm>
          <a:prstGeom prst="rect">
            <a:avLst/>
          </a:prstGeom>
          <a:solidFill>
            <a:schemeClr val="tx2"/>
          </a:solidFill>
          <a:ln w="25400">
            <a:solidFill>
              <a:schemeClr val="tx2"/>
            </a:solidFill>
          </a:ln>
        </p:spPr>
        <p:txBody>
          <a:bodyPr wrap="none" anchor="ctr">
            <a:normAutofit/>
          </a:bodyPr>
          <a:lstStyle>
            <a:defPPr>
              <a:defRPr lang="ja-JP"/>
            </a:defPPr>
            <a:lvl1pPr indent="0" algn="ctr">
              <a:lnSpc>
                <a:spcPct val="100000"/>
              </a:lnSpc>
              <a:spcBef>
                <a:spcPts val="1200"/>
              </a:spcBef>
              <a:spcAft>
                <a:spcPts val="0"/>
              </a:spcAft>
              <a:buClr>
                <a:srgbClr val="000000"/>
              </a:buClr>
              <a:buSzPct val="80000"/>
              <a:buFont typeface="Arial" pitchFamily="34" charset="0"/>
              <a:buNone/>
              <a:defRPr sz="900" b="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dirty="0">
                <a:solidFill>
                  <a:prstClr val="white"/>
                </a:solidFill>
              </a:rPr>
              <a:t>会津若松市</a:t>
            </a:r>
            <a:endParaRPr lang="en-US" altLang="ja-JP" sz="100" dirty="0" smtClean="0">
              <a:solidFill>
                <a:prstClr val="white"/>
              </a:solidFill>
            </a:endParaRPr>
          </a:p>
        </p:txBody>
      </p:sp>
      <p:grpSp>
        <p:nvGrpSpPr>
          <p:cNvPr id="91" name="グループ化 90"/>
          <p:cNvGrpSpPr/>
          <p:nvPr/>
        </p:nvGrpSpPr>
        <p:grpSpPr>
          <a:xfrm>
            <a:off x="717642" y="4520429"/>
            <a:ext cx="1515836" cy="523499"/>
            <a:chOff x="1743285" y="4362333"/>
            <a:chExt cx="1515836" cy="577182"/>
          </a:xfrm>
        </p:grpSpPr>
        <p:sp>
          <p:nvSpPr>
            <p:cNvPr id="92" name="テキスト プレースホルダー 1"/>
            <p:cNvSpPr txBox="1">
              <a:spLocks/>
            </p:cNvSpPr>
            <p:nvPr/>
          </p:nvSpPr>
          <p:spPr>
            <a:xfrm>
              <a:off x="1743285" y="4471515"/>
              <a:ext cx="1515836" cy="468000"/>
            </a:xfrm>
            <a:prstGeom prst="rect">
              <a:avLst/>
            </a:prstGeom>
            <a:solidFill>
              <a:schemeClr val="bg1"/>
            </a:solidFill>
            <a:ln w="25400">
              <a:solidFill>
                <a:schemeClr val="tx2"/>
              </a:solidFill>
            </a:ln>
          </p:spPr>
          <p:txBody>
            <a:bodyPr wrap="none" anchor="ctr"/>
            <a:lstStyle>
              <a:defPPr>
                <a:defRPr lang="ja-JP"/>
              </a:defPPr>
              <a:lvl1pPr indent="0" algn="ctr">
                <a:lnSpc>
                  <a:spcPts val="1000"/>
                </a:lnSpc>
                <a:spcBef>
                  <a:spcPts val="600"/>
                </a:spcBef>
                <a:spcAft>
                  <a:spcPts val="0"/>
                </a:spcAft>
                <a:buClr>
                  <a:srgbClr val="000000"/>
                </a:buClr>
                <a:buSzPct val="80000"/>
                <a:buFont typeface="Arial" pitchFamily="34" charset="0"/>
                <a:buNone/>
                <a:defRPr sz="1100" b="0">
                  <a:solidFill>
                    <a:srgbClr val="1F497D"/>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sz="900" dirty="0" smtClean="0"/>
                <a:t>個々人</a:t>
              </a:r>
              <a:r>
                <a:rPr lang="ja-JP" altLang="en-US" sz="900" dirty="0"/>
                <a:t>の</a:t>
              </a:r>
              <a:r>
                <a:rPr lang="ja-JP" altLang="en-US" sz="900" dirty="0" smtClean="0"/>
                <a:t>健康維持に</a:t>
              </a:r>
              <a:r>
                <a:rPr lang="en-US" altLang="ja-JP" sz="900" dirty="0" smtClean="0"/>
                <a:t/>
              </a:r>
              <a:br>
                <a:rPr lang="en-US" altLang="ja-JP" sz="900" dirty="0" smtClean="0"/>
              </a:br>
              <a:r>
                <a:rPr lang="ja-JP" altLang="en-US" sz="900" dirty="0" smtClean="0"/>
                <a:t>最適なメニュー</a:t>
              </a:r>
              <a:r>
                <a:rPr lang="ja-JP" altLang="en-US" sz="900" dirty="0"/>
                <a:t>提案</a:t>
              </a:r>
              <a:endParaRPr lang="en-US" altLang="ja-JP" sz="900" dirty="0"/>
            </a:p>
          </p:txBody>
        </p:sp>
        <p:sp>
          <p:nvSpPr>
            <p:cNvPr id="93" name="テキスト プレースホルダー 1"/>
            <p:cNvSpPr txBox="1">
              <a:spLocks/>
            </p:cNvSpPr>
            <p:nvPr/>
          </p:nvSpPr>
          <p:spPr>
            <a:xfrm>
              <a:off x="1747811" y="4362333"/>
              <a:ext cx="1511310" cy="108000"/>
            </a:xfrm>
            <a:prstGeom prst="rect">
              <a:avLst/>
            </a:prstGeom>
            <a:solidFill>
              <a:schemeClr val="tx2"/>
            </a:solidFill>
            <a:ln w="25400">
              <a:solidFill>
                <a:schemeClr val="tx2"/>
              </a:solidFill>
            </a:ln>
          </p:spPr>
          <p:txBody>
            <a:bodyPr wrap="none" anchor="ctr"/>
            <a:lstStyle>
              <a:defPPr>
                <a:defRPr lang="ja-JP"/>
              </a:defPPr>
              <a:lvl1pPr indent="0" algn="ctr">
                <a:lnSpc>
                  <a:spcPct val="100000"/>
                </a:lnSpc>
                <a:spcBef>
                  <a:spcPts val="1200"/>
                </a:spcBef>
                <a:spcAft>
                  <a:spcPts val="0"/>
                </a:spcAft>
                <a:buClr>
                  <a:srgbClr val="000000"/>
                </a:buClr>
                <a:buSzPct val="80000"/>
                <a:buFont typeface="Arial" pitchFamily="34" charset="0"/>
                <a:buNone/>
                <a:defRPr sz="900" b="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dirty="0" smtClean="0">
                  <a:solidFill>
                    <a:prstClr val="white"/>
                  </a:solidFill>
                </a:rPr>
                <a:t>クックパッド</a:t>
              </a:r>
              <a:endParaRPr lang="en-US" altLang="ja-JP" dirty="0" smtClean="0">
                <a:solidFill>
                  <a:prstClr val="white"/>
                </a:solidFill>
              </a:endParaRPr>
            </a:p>
          </p:txBody>
        </p:sp>
      </p:grpSp>
      <p:grpSp>
        <p:nvGrpSpPr>
          <p:cNvPr id="94" name="グループ化 93"/>
          <p:cNvGrpSpPr/>
          <p:nvPr/>
        </p:nvGrpSpPr>
        <p:grpSpPr>
          <a:xfrm>
            <a:off x="2342737" y="4520429"/>
            <a:ext cx="1517329" cy="523499"/>
            <a:chOff x="3326942" y="4362333"/>
            <a:chExt cx="1517329" cy="577182"/>
          </a:xfrm>
        </p:grpSpPr>
        <p:sp>
          <p:nvSpPr>
            <p:cNvPr id="95" name="テキスト プレースホルダー 1"/>
            <p:cNvSpPr txBox="1">
              <a:spLocks/>
            </p:cNvSpPr>
            <p:nvPr/>
          </p:nvSpPr>
          <p:spPr>
            <a:xfrm>
              <a:off x="3326942" y="4471515"/>
              <a:ext cx="1517329" cy="468000"/>
            </a:xfrm>
            <a:prstGeom prst="rect">
              <a:avLst/>
            </a:prstGeom>
            <a:solidFill>
              <a:schemeClr val="bg1"/>
            </a:solidFill>
            <a:ln w="25400">
              <a:solidFill>
                <a:schemeClr val="tx2"/>
              </a:solidFill>
            </a:ln>
          </p:spPr>
          <p:txBody>
            <a:bodyPr wrap="none" anchor="ctr"/>
            <a:lstStyle>
              <a:defPPr>
                <a:defRPr lang="ja-JP"/>
              </a:defPPr>
              <a:lvl1pPr indent="0" algn="ctr">
                <a:lnSpc>
                  <a:spcPts val="1000"/>
                </a:lnSpc>
                <a:spcBef>
                  <a:spcPts val="600"/>
                </a:spcBef>
                <a:spcAft>
                  <a:spcPts val="0"/>
                </a:spcAft>
                <a:buClr>
                  <a:srgbClr val="000000"/>
                </a:buClr>
                <a:buSzPct val="80000"/>
                <a:buFont typeface="Arial" pitchFamily="34" charset="0"/>
                <a:buNone/>
                <a:defRPr sz="1100" b="0">
                  <a:solidFill>
                    <a:srgbClr val="1F497D"/>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sz="900" dirty="0" smtClean="0"/>
                <a:t>ヘルスケアデータ分析</a:t>
              </a:r>
              <a:r>
                <a:rPr lang="ja-JP" altLang="en-US" sz="900" dirty="0"/>
                <a:t>結果</a:t>
              </a:r>
              <a:r>
                <a:rPr lang="ja-JP" altLang="en-US" sz="900" dirty="0" smtClean="0"/>
                <a:t>に</a:t>
              </a:r>
              <a:r>
                <a:rPr lang="en-US" altLang="ja-JP" sz="900" dirty="0" smtClean="0"/>
                <a:t/>
              </a:r>
              <a:br>
                <a:rPr lang="en-US" altLang="ja-JP" sz="900" dirty="0" smtClean="0"/>
              </a:br>
              <a:r>
                <a:rPr lang="ja-JP" altLang="en-US" sz="900" dirty="0" smtClean="0"/>
                <a:t>基づく保健</a:t>
              </a:r>
              <a:r>
                <a:rPr lang="ja-JP" altLang="en-US" sz="900" dirty="0"/>
                <a:t>指導</a:t>
              </a:r>
              <a:endParaRPr lang="en-US" altLang="ja-JP" sz="900" dirty="0"/>
            </a:p>
          </p:txBody>
        </p:sp>
        <p:sp>
          <p:nvSpPr>
            <p:cNvPr id="96" name="テキスト プレースホルダー 1"/>
            <p:cNvSpPr txBox="1">
              <a:spLocks/>
            </p:cNvSpPr>
            <p:nvPr/>
          </p:nvSpPr>
          <p:spPr>
            <a:xfrm>
              <a:off x="3326943" y="4362333"/>
              <a:ext cx="1517328" cy="108000"/>
            </a:xfrm>
            <a:prstGeom prst="rect">
              <a:avLst/>
            </a:prstGeom>
            <a:solidFill>
              <a:schemeClr val="tx2"/>
            </a:solidFill>
            <a:ln w="25400">
              <a:solidFill>
                <a:schemeClr val="tx2"/>
              </a:solidFill>
            </a:ln>
          </p:spPr>
          <p:txBody>
            <a:bodyPr wrap="none" anchor="ctr"/>
            <a:lstStyle>
              <a:defPPr>
                <a:defRPr lang="ja-JP"/>
              </a:defPPr>
              <a:lvl1pPr indent="0" algn="ctr">
                <a:lnSpc>
                  <a:spcPct val="100000"/>
                </a:lnSpc>
                <a:spcBef>
                  <a:spcPts val="1200"/>
                </a:spcBef>
                <a:spcAft>
                  <a:spcPts val="0"/>
                </a:spcAft>
                <a:buClr>
                  <a:srgbClr val="000000"/>
                </a:buClr>
                <a:buSzPct val="80000"/>
                <a:buFont typeface="Arial" pitchFamily="34" charset="0"/>
                <a:buNone/>
                <a:defRPr sz="900" b="0">
                  <a:solidFill>
                    <a:prstClr val="white"/>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dirty="0" smtClean="0"/>
                <a:t>会津若松市</a:t>
              </a:r>
              <a:endParaRPr lang="en-US" altLang="ja-JP" dirty="0"/>
            </a:p>
          </p:txBody>
        </p:sp>
      </p:grpSp>
      <p:grpSp>
        <p:nvGrpSpPr>
          <p:cNvPr id="97" name="グループ化 96"/>
          <p:cNvGrpSpPr/>
          <p:nvPr/>
        </p:nvGrpSpPr>
        <p:grpSpPr>
          <a:xfrm>
            <a:off x="3970816" y="4520429"/>
            <a:ext cx="1515836" cy="523499"/>
            <a:chOff x="4978668" y="4362333"/>
            <a:chExt cx="1515836" cy="577182"/>
          </a:xfrm>
        </p:grpSpPr>
        <p:sp>
          <p:nvSpPr>
            <p:cNvPr id="98" name="テキスト プレースホルダー 1"/>
            <p:cNvSpPr txBox="1">
              <a:spLocks/>
            </p:cNvSpPr>
            <p:nvPr/>
          </p:nvSpPr>
          <p:spPr>
            <a:xfrm>
              <a:off x="4978668" y="4471515"/>
              <a:ext cx="1515836" cy="468000"/>
            </a:xfrm>
            <a:prstGeom prst="rect">
              <a:avLst/>
            </a:prstGeom>
            <a:solidFill>
              <a:schemeClr val="bg1"/>
            </a:solidFill>
            <a:ln w="25400">
              <a:solidFill>
                <a:schemeClr val="tx2"/>
              </a:solidFill>
            </a:ln>
          </p:spPr>
          <p:txBody>
            <a:bodyPr wrap="none" anchor="ctr"/>
            <a:lstStyle>
              <a:defPPr>
                <a:defRPr lang="ja-JP"/>
              </a:defPPr>
              <a:lvl1pPr indent="0" algn="ctr">
                <a:lnSpc>
                  <a:spcPts val="1000"/>
                </a:lnSpc>
                <a:spcBef>
                  <a:spcPts val="600"/>
                </a:spcBef>
                <a:spcAft>
                  <a:spcPts val="0"/>
                </a:spcAft>
                <a:buClr>
                  <a:srgbClr val="000000"/>
                </a:buClr>
                <a:buSzPct val="80000"/>
                <a:buFont typeface="Arial" pitchFamily="34" charset="0"/>
                <a:buNone/>
                <a:defRPr sz="1100" b="0">
                  <a:solidFill>
                    <a:srgbClr val="1F497D"/>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sz="900" dirty="0" smtClean="0"/>
                <a:t>健康</a:t>
              </a:r>
              <a:r>
                <a:rPr lang="ja-JP" altLang="en-US" sz="900" dirty="0"/>
                <a:t>増進・管理</a:t>
              </a:r>
              <a:r>
                <a:rPr lang="ja-JP" altLang="en-US" sz="900" dirty="0" smtClean="0"/>
                <a:t>に必要な</a:t>
              </a:r>
              <a:r>
                <a:rPr lang="en-US" altLang="ja-JP" sz="900" dirty="0" smtClean="0"/>
                <a:t/>
              </a:r>
              <a:br>
                <a:rPr lang="en-US" altLang="ja-JP" sz="900" dirty="0" smtClean="0"/>
              </a:br>
              <a:r>
                <a:rPr lang="ja-JP" altLang="en-US" sz="900" dirty="0" smtClean="0"/>
                <a:t>情報</a:t>
              </a:r>
              <a:r>
                <a:rPr lang="ja-JP" altLang="en-US" sz="900" dirty="0"/>
                <a:t>の</a:t>
              </a:r>
              <a:r>
                <a:rPr lang="ja-JP" altLang="en-US" sz="900" dirty="0" smtClean="0"/>
                <a:t>提供や健康</a:t>
              </a:r>
              <a:r>
                <a:rPr lang="ja-JP" altLang="en-US" sz="900" dirty="0"/>
                <a:t>行動</a:t>
              </a:r>
              <a:r>
                <a:rPr lang="ja-JP" altLang="en-US" sz="900" dirty="0" smtClean="0"/>
                <a:t>支援</a:t>
              </a:r>
              <a:r>
                <a:rPr lang="en-US" altLang="ja-JP" sz="900" dirty="0" smtClean="0"/>
                <a:t/>
              </a:r>
              <a:br>
                <a:rPr lang="en-US" altLang="ja-JP" sz="900" dirty="0" smtClean="0"/>
              </a:br>
              <a:r>
                <a:rPr lang="ja-JP" altLang="en-US" sz="900" dirty="0" smtClean="0"/>
                <a:t>サービスの一部提供</a:t>
              </a:r>
              <a:endParaRPr lang="ja-JP" altLang="en-US" sz="900" dirty="0"/>
            </a:p>
          </p:txBody>
        </p:sp>
        <p:sp>
          <p:nvSpPr>
            <p:cNvPr id="100" name="テキスト プレースホルダー 1"/>
            <p:cNvSpPr txBox="1">
              <a:spLocks/>
            </p:cNvSpPr>
            <p:nvPr/>
          </p:nvSpPr>
          <p:spPr>
            <a:xfrm>
              <a:off x="4978668" y="4362333"/>
              <a:ext cx="1515836" cy="108000"/>
            </a:xfrm>
            <a:prstGeom prst="rect">
              <a:avLst/>
            </a:prstGeom>
            <a:solidFill>
              <a:schemeClr val="tx2"/>
            </a:solidFill>
            <a:ln w="25400">
              <a:solidFill>
                <a:schemeClr val="tx2"/>
              </a:solidFill>
            </a:ln>
          </p:spPr>
          <p:txBody>
            <a:bodyPr wrap="none" anchor="ctr"/>
            <a:lstStyle>
              <a:defPPr>
                <a:defRPr lang="ja-JP"/>
              </a:defPPr>
              <a:lvl1pPr indent="0" algn="ctr">
                <a:lnSpc>
                  <a:spcPct val="100000"/>
                </a:lnSpc>
                <a:spcBef>
                  <a:spcPts val="1200"/>
                </a:spcBef>
                <a:spcAft>
                  <a:spcPts val="0"/>
                </a:spcAft>
                <a:buClr>
                  <a:srgbClr val="000000"/>
                </a:buClr>
                <a:buSzPct val="80000"/>
                <a:buFont typeface="Arial" pitchFamily="34" charset="0"/>
                <a:buNone/>
                <a:defRPr sz="900" b="0">
                  <a:solidFill>
                    <a:prstClr val="white"/>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dirty="0" smtClean="0"/>
                <a:t>ひまわり生命</a:t>
              </a:r>
              <a:endParaRPr lang="en-US" altLang="ja-JP" dirty="0"/>
            </a:p>
          </p:txBody>
        </p:sp>
      </p:grpSp>
      <p:grpSp>
        <p:nvGrpSpPr>
          <p:cNvPr id="101" name="グループ化 100"/>
          <p:cNvGrpSpPr/>
          <p:nvPr/>
        </p:nvGrpSpPr>
        <p:grpSpPr>
          <a:xfrm>
            <a:off x="5597404" y="4520429"/>
            <a:ext cx="1515836" cy="523499"/>
            <a:chOff x="6623047" y="4362333"/>
            <a:chExt cx="1515836" cy="577182"/>
          </a:xfrm>
        </p:grpSpPr>
        <p:sp>
          <p:nvSpPr>
            <p:cNvPr id="103" name="テキスト プレースホルダー 1"/>
            <p:cNvSpPr txBox="1">
              <a:spLocks/>
            </p:cNvSpPr>
            <p:nvPr/>
          </p:nvSpPr>
          <p:spPr>
            <a:xfrm>
              <a:off x="6623047" y="4471515"/>
              <a:ext cx="1515836" cy="468000"/>
            </a:xfrm>
            <a:prstGeom prst="rect">
              <a:avLst/>
            </a:prstGeom>
            <a:solidFill>
              <a:schemeClr val="bg1"/>
            </a:solidFill>
            <a:ln w="25400">
              <a:solidFill>
                <a:schemeClr val="tx2"/>
              </a:solidFill>
            </a:ln>
          </p:spPr>
          <p:txBody>
            <a:bodyPr wrap="none" anchor="ctr"/>
            <a:lstStyle>
              <a:defPPr>
                <a:defRPr lang="ja-JP"/>
              </a:defPPr>
              <a:lvl1pPr indent="0" algn="ctr">
                <a:lnSpc>
                  <a:spcPts val="1000"/>
                </a:lnSpc>
                <a:spcBef>
                  <a:spcPts val="600"/>
                </a:spcBef>
                <a:spcAft>
                  <a:spcPts val="0"/>
                </a:spcAft>
                <a:buClr>
                  <a:srgbClr val="000000"/>
                </a:buClr>
                <a:buSzPct val="80000"/>
                <a:buFont typeface="Arial" pitchFamily="34" charset="0"/>
                <a:buNone/>
                <a:defRPr sz="1100" b="0">
                  <a:solidFill>
                    <a:srgbClr val="1F497D"/>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sz="900" dirty="0" smtClean="0"/>
                <a:t>薬</a:t>
              </a:r>
              <a:r>
                <a:rPr lang="ja-JP" altLang="en-US" sz="900" dirty="0"/>
                <a:t>の服用状況の</a:t>
              </a:r>
              <a:r>
                <a:rPr lang="en-US" altLang="ja-JP" sz="900" dirty="0"/>
                <a:t/>
              </a:r>
              <a:br>
                <a:rPr lang="en-US" altLang="ja-JP" sz="900" dirty="0"/>
              </a:br>
              <a:r>
                <a:rPr lang="ja-JP" altLang="en-US" sz="900" dirty="0"/>
                <a:t>モニタリング</a:t>
              </a:r>
              <a:endParaRPr lang="en-US" altLang="ja-JP" sz="900" dirty="0"/>
            </a:p>
          </p:txBody>
        </p:sp>
        <p:sp>
          <p:nvSpPr>
            <p:cNvPr id="108" name="テキスト プレースホルダー 1"/>
            <p:cNvSpPr txBox="1">
              <a:spLocks/>
            </p:cNvSpPr>
            <p:nvPr/>
          </p:nvSpPr>
          <p:spPr>
            <a:xfrm>
              <a:off x="6623047" y="4362333"/>
              <a:ext cx="1515836" cy="108000"/>
            </a:xfrm>
            <a:prstGeom prst="rect">
              <a:avLst/>
            </a:prstGeom>
            <a:solidFill>
              <a:schemeClr val="tx2"/>
            </a:solidFill>
            <a:ln w="25400">
              <a:solidFill>
                <a:schemeClr val="tx2"/>
              </a:solidFill>
            </a:ln>
          </p:spPr>
          <p:txBody>
            <a:bodyPr wrap="none" anchor="ctr"/>
            <a:lstStyle>
              <a:defPPr>
                <a:defRPr lang="ja-JP"/>
              </a:defPPr>
              <a:lvl1pPr indent="0" algn="ctr">
                <a:lnSpc>
                  <a:spcPct val="100000"/>
                </a:lnSpc>
                <a:spcBef>
                  <a:spcPts val="1200"/>
                </a:spcBef>
                <a:spcAft>
                  <a:spcPts val="0"/>
                </a:spcAft>
                <a:buClr>
                  <a:srgbClr val="000000"/>
                </a:buClr>
                <a:buSzPct val="80000"/>
                <a:buFont typeface="Arial" pitchFamily="34" charset="0"/>
                <a:buNone/>
                <a:defRPr sz="900" b="0">
                  <a:solidFill>
                    <a:prstClr val="white"/>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en-US" altLang="ja-JP" dirty="0" smtClean="0"/>
                <a:t>NEC</a:t>
              </a:r>
              <a:r>
                <a:rPr lang="ja-JP" altLang="en-US" dirty="0" smtClean="0"/>
                <a:t>・電通</a:t>
              </a:r>
              <a:endParaRPr lang="en-US" altLang="ja-JP" dirty="0"/>
            </a:p>
          </p:txBody>
        </p:sp>
      </p:grpSp>
      <p:cxnSp>
        <p:nvCxnSpPr>
          <p:cNvPr id="110" name="直線矢印コネクタ 109"/>
          <p:cNvCxnSpPr/>
          <p:nvPr/>
        </p:nvCxnSpPr>
        <p:spPr>
          <a:xfrm flipH="1" flipV="1">
            <a:off x="1254675" y="5592722"/>
            <a:ext cx="1" cy="300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4" name="直線矢印コネクタ 113"/>
          <p:cNvCxnSpPr/>
          <p:nvPr/>
        </p:nvCxnSpPr>
        <p:spPr>
          <a:xfrm flipV="1">
            <a:off x="3477616" y="5582157"/>
            <a:ext cx="0" cy="300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16" name="直線矢印コネクタ 115"/>
          <p:cNvCxnSpPr/>
          <p:nvPr/>
        </p:nvCxnSpPr>
        <p:spPr>
          <a:xfrm flipV="1">
            <a:off x="4589704" y="5582157"/>
            <a:ext cx="0" cy="300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3" name="直線矢印コネクタ 182"/>
          <p:cNvCxnSpPr/>
          <p:nvPr/>
        </p:nvCxnSpPr>
        <p:spPr>
          <a:xfrm flipV="1">
            <a:off x="5751178" y="5582157"/>
            <a:ext cx="0" cy="300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84" name="テキスト プレースホルダー 1"/>
          <p:cNvSpPr txBox="1">
            <a:spLocks/>
          </p:cNvSpPr>
          <p:nvPr/>
        </p:nvSpPr>
        <p:spPr>
          <a:xfrm>
            <a:off x="738264" y="5600768"/>
            <a:ext cx="580168" cy="273321"/>
          </a:xfrm>
          <a:prstGeom prst="rect">
            <a:avLst/>
          </a:prstGeom>
          <a:noFill/>
          <a:ln w="25400">
            <a:noFill/>
          </a:ln>
        </p:spPr>
        <p:txBody>
          <a:bodyPr anchor="t"/>
          <a:lstStyle>
            <a:defPPr>
              <a:defRPr lang="ja-JP"/>
            </a:defPPr>
            <a:lvl1pPr indent="0" algn="ctr">
              <a:lnSpc>
                <a:spcPts val="1000"/>
              </a:lnSpc>
              <a:spcBef>
                <a:spcPts val="600"/>
              </a:spcBef>
              <a:spcAft>
                <a:spcPts val="0"/>
              </a:spcAft>
              <a:buClr>
                <a:srgbClr val="000000"/>
              </a:buClr>
              <a:buSzPct val="80000"/>
              <a:buFont typeface="Arial" pitchFamily="34" charset="0"/>
              <a:buNone/>
              <a:defRPr sz="1200" b="0">
                <a:solidFill>
                  <a:srgbClr val="1F497D"/>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sz="900" dirty="0" smtClean="0"/>
              <a:t>レシピデータ</a:t>
            </a:r>
            <a:endParaRPr lang="en-US" altLang="ja-JP" sz="900" dirty="0"/>
          </a:p>
        </p:txBody>
      </p:sp>
      <p:sp>
        <p:nvSpPr>
          <p:cNvPr id="185" name="テキスト プレースホルダー 1"/>
          <p:cNvSpPr txBox="1">
            <a:spLocks/>
          </p:cNvSpPr>
          <p:nvPr/>
        </p:nvSpPr>
        <p:spPr>
          <a:xfrm>
            <a:off x="3098407" y="5600768"/>
            <a:ext cx="458839" cy="273321"/>
          </a:xfrm>
          <a:prstGeom prst="rect">
            <a:avLst/>
          </a:prstGeom>
          <a:noFill/>
          <a:ln w="25400">
            <a:noFill/>
          </a:ln>
        </p:spPr>
        <p:txBody>
          <a:bodyPr anchor="t"/>
          <a:lstStyle>
            <a:defPPr>
              <a:defRPr lang="ja-JP"/>
            </a:defPPr>
            <a:lvl1pPr indent="0" algn="ctr">
              <a:lnSpc>
                <a:spcPts val="1000"/>
              </a:lnSpc>
              <a:spcBef>
                <a:spcPts val="600"/>
              </a:spcBef>
              <a:spcAft>
                <a:spcPts val="0"/>
              </a:spcAft>
              <a:buClr>
                <a:srgbClr val="000000"/>
              </a:buClr>
              <a:buSzPct val="80000"/>
              <a:buFont typeface="Arial" pitchFamily="34" charset="0"/>
              <a:buNone/>
              <a:defRPr sz="1200" b="0">
                <a:solidFill>
                  <a:srgbClr val="1F497D"/>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l" defTabSz="914400"/>
            <a:r>
              <a:rPr lang="zh-TW" altLang="en-US" sz="900" dirty="0" smtClean="0"/>
              <a:t>睡眠</a:t>
            </a:r>
            <a:r>
              <a:rPr lang="ja-JP" altLang="en-US" sz="900" dirty="0" smtClean="0"/>
              <a:t>データ</a:t>
            </a:r>
            <a:endParaRPr lang="en-US" altLang="ja-JP" sz="900" dirty="0"/>
          </a:p>
        </p:txBody>
      </p:sp>
      <p:sp>
        <p:nvSpPr>
          <p:cNvPr id="186" name="テキスト プレースホルダー 1"/>
          <p:cNvSpPr txBox="1">
            <a:spLocks/>
          </p:cNvSpPr>
          <p:nvPr/>
        </p:nvSpPr>
        <p:spPr>
          <a:xfrm>
            <a:off x="4201385" y="5600768"/>
            <a:ext cx="458839" cy="127507"/>
          </a:xfrm>
          <a:prstGeom prst="rect">
            <a:avLst/>
          </a:prstGeom>
          <a:noFill/>
          <a:ln w="25400">
            <a:noFill/>
          </a:ln>
        </p:spPr>
        <p:txBody>
          <a:bodyPr anchor="t"/>
          <a:lstStyle>
            <a:defPPr>
              <a:defRPr lang="ja-JP"/>
            </a:defPPr>
            <a:lvl1pPr indent="0" algn="ctr">
              <a:lnSpc>
                <a:spcPts val="1000"/>
              </a:lnSpc>
              <a:spcBef>
                <a:spcPts val="600"/>
              </a:spcBef>
              <a:spcAft>
                <a:spcPts val="0"/>
              </a:spcAft>
              <a:buClr>
                <a:srgbClr val="000000"/>
              </a:buClr>
              <a:buSzPct val="80000"/>
              <a:buFont typeface="Arial" pitchFamily="34" charset="0"/>
              <a:buNone/>
              <a:defRPr sz="1200" b="0">
                <a:solidFill>
                  <a:srgbClr val="1F497D"/>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l" defTabSz="914400"/>
            <a:r>
              <a:rPr lang="ja-JP" altLang="en-US" sz="900" dirty="0" smtClean="0"/>
              <a:t>服薬データ</a:t>
            </a:r>
            <a:endParaRPr lang="en-US" altLang="ja-JP" sz="900" dirty="0"/>
          </a:p>
        </p:txBody>
      </p:sp>
      <p:sp>
        <p:nvSpPr>
          <p:cNvPr id="187" name="テキスト プレースホルダー 1"/>
          <p:cNvSpPr txBox="1">
            <a:spLocks/>
          </p:cNvSpPr>
          <p:nvPr/>
        </p:nvSpPr>
        <p:spPr>
          <a:xfrm>
            <a:off x="5304363" y="5600768"/>
            <a:ext cx="593285" cy="138523"/>
          </a:xfrm>
          <a:prstGeom prst="rect">
            <a:avLst/>
          </a:prstGeom>
          <a:noFill/>
          <a:ln w="25400">
            <a:noFill/>
          </a:ln>
        </p:spPr>
        <p:txBody>
          <a:bodyPr anchor="t"/>
          <a:lstStyle>
            <a:defPPr>
              <a:defRPr lang="ja-JP"/>
            </a:defPPr>
            <a:lvl1pPr indent="0" algn="ctr">
              <a:lnSpc>
                <a:spcPts val="1000"/>
              </a:lnSpc>
              <a:spcBef>
                <a:spcPts val="600"/>
              </a:spcBef>
              <a:spcAft>
                <a:spcPts val="0"/>
              </a:spcAft>
              <a:buClr>
                <a:srgbClr val="000000"/>
              </a:buClr>
              <a:buSzPct val="80000"/>
              <a:buFont typeface="Arial" pitchFamily="34" charset="0"/>
              <a:buNone/>
              <a:defRPr sz="1200" b="0">
                <a:solidFill>
                  <a:srgbClr val="1F497D"/>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l" defTabSz="914400"/>
            <a:r>
              <a:rPr lang="ja-JP" altLang="en-US" sz="900" dirty="0" smtClean="0"/>
              <a:t>健診データ</a:t>
            </a:r>
            <a:endParaRPr lang="en-US" altLang="ja-JP" sz="900" dirty="0"/>
          </a:p>
        </p:txBody>
      </p:sp>
      <p:pic>
        <p:nvPicPr>
          <p:cNvPr id="188" name="Picture 24" descr="https://spirosano.com/wp-content/uploads/2014/10/platform-gadge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04665" y="5977972"/>
            <a:ext cx="727946" cy="388688"/>
          </a:xfrm>
          <a:prstGeom prst="rect">
            <a:avLst/>
          </a:prstGeom>
          <a:noFill/>
          <a:extLst>
            <a:ext uri="{909E8E84-426E-40DD-AFC4-6F175D3DCCD1}">
              <a14:hiddenFill xmlns:a14="http://schemas.microsoft.com/office/drawing/2010/main">
                <a:solidFill>
                  <a:srgbClr val="FFFFFF"/>
                </a:solidFill>
              </a14:hiddenFill>
            </a:ext>
          </a:extLst>
        </p:spPr>
      </p:pic>
      <p:cxnSp>
        <p:nvCxnSpPr>
          <p:cNvPr id="189" name="カギ線コネクタ 188"/>
          <p:cNvCxnSpPr>
            <a:stCxn id="92" idx="2"/>
            <a:endCxn id="103" idx="2"/>
          </p:cNvCxnSpPr>
          <p:nvPr/>
        </p:nvCxnSpPr>
        <p:spPr>
          <a:xfrm rot="16200000" flipH="1">
            <a:off x="3916032" y="2604047"/>
            <a:ext cx="11519" cy="4879762"/>
          </a:xfrm>
          <a:prstGeom prst="bentConnector3">
            <a:avLst>
              <a:gd name="adj1" fmla="val 1800000"/>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0" name="カギ線コネクタ 189"/>
          <p:cNvCxnSpPr>
            <a:stCxn id="98" idx="2"/>
            <a:endCxn id="95" idx="2"/>
          </p:cNvCxnSpPr>
          <p:nvPr/>
        </p:nvCxnSpPr>
        <p:spPr>
          <a:xfrm rot="5400000">
            <a:off x="3915659" y="4230262"/>
            <a:ext cx="11519" cy="1627333"/>
          </a:xfrm>
          <a:prstGeom prst="bentConnector3">
            <a:avLst>
              <a:gd name="adj1" fmla="val 1800000"/>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91" name="正方形/長方形 190"/>
          <p:cNvSpPr/>
          <p:nvPr/>
        </p:nvSpPr>
        <p:spPr>
          <a:xfrm>
            <a:off x="815220" y="6425220"/>
            <a:ext cx="5268223" cy="21013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ja-JP" altLang="en-US" sz="11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ユーザー</a:t>
            </a:r>
            <a:endParaRPr lang="ja-JP" altLang="en-US" sz="11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2" name="二等辺三角形 191"/>
          <p:cNvSpPr/>
          <p:nvPr/>
        </p:nvSpPr>
        <p:spPr>
          <a:xfrm>
            <a:off x="1965542" y="6298001"/>
            <a:ext cx="2848521" cy="116645"/>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ja-JP" altLang="en-US" sz="1000" dirty="0" smtClean="0">
                <a:solidFill>
                  <a:prstClr val="white"/>
                </a:solidFill>
                <a:latin typeface="Meiryo UI" panose="020B0604030504040204" pitchFamily="50" charset="-128"/>
                <a:ea typeface="Meiryo UI" panose="020B0604030504040204" pitchFamily="50" charset="-128"/>
                <a:cs typeface="Meiryo UI" panose="020B0604030504040204" pitchFamily="50" charset="-128"/>
              </a:rPr>
              <a:t>オプトイン</a:t>
            </a:r>
            <a:r>
              <a:rPr lang="en-US" altLang="ja-JP" sz="10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solidFill>
                  <a:prstClr val="white"/>
                </a:solidFill>
                <a:latin typeface="Meiryo UI" panose="020B0604030504040204" pitchFamily="50" charset="-128"/>
                <a:ea typeface="Meiryo UI" panose="020B0604030504040204" pitchFamily="50" charset="-128"/>
                <a:cs typeface="Meiryo UI" panose="020B0604030504040204" pitchFamily="50" charset="-128"/>
              </a:rPr>
            </a:br>
            <a:endParaRPr lang="en-US" altLang="ja-JP" sz="200" dirty="0">
              <a:solidFill>
                <a:prstClr val="white"/>
              </a:solidFill>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93" name="カギ線コネクタ 192"/>
          <p:cNvCxnSpPr>
            <a:endCxn id="206" idx="0"/>
          </p:cNvCxnSpPr>
          <p:nvPr/>
        </p:nvCxnSpPr>
        <p:spPr>
          <a:xfrm>
            <a:off x="6253112" y="5453132"/>
            <a:ext cx="467712" cy="359923"/>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sp>
        <p:nvSpPr>
          <p:cNvPr id="194" name="正方形/長方形 193"/>
          <p:cNvSpPr/>
          <p:nvPr/>
        </p:nvSpPr>
        <p:spPr>
          <a:xfrm>
            <a:off x="6351975" y="6329893"/>
            <a:ext cx="737702" cy="400110"/>
          </a:xfrm>
          <a:prstGeom prst="rect">
            <a:avLst/>
          </a:prstGeom>
        </p:spPr>
        <p:txBody>
          <a:bodyPr wrap="none">
            <a:spAutoFit/>
          </a:bodyPr>
          <a:lstStyle/>
          <a:p>
            <a:pPr algn="ctr" defTabSz="914400"/>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データ分析</a:t>
            </a:r>
            <a:endParaRPr lang="en-US" altLang="ja-JP"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a:r>
              <a:rPr lang="ja-JP" altLang="en-US"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人材</a:t>
            </a:r>
            <a:r>
              <a:rPr lang="ja-JP" altLang="en-US" sz="10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育成</a:t>
            </a:r>
            <a:endParaRPr lang="en-US" altLang="zh-CN" sz="10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95" name="グループ化 194"/>
          <p:cNvGrpSpPr/>
          <p:nvPr/>
        </p:nvGrpSpPr>
        <p:grpSpPr>
          <a:xfrm>
            <a:off x="2468905" y="6342823"/>
            <a:ext cx="652027" cy="289361"/>
            <a:chOff x="2115039" y="1565408"/>
            <a:chExt cx="1187147" cy="657194"/>
          </a:xfrm>
        </p:grpSpPr>
        <p:pic>
          <p:nvPicPr>
            <p:cNvPr id="196" name="Picture 9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557524" y="1565408"/>
              <a:ext cx="744662" cy="632684"/>
            </a:xfrm>
            <a:prstGeom prst="rect">
              <a:avLst/>
            </a:prstGeom>
          </p:spPr>
        </p:pic>
        <p:pic>
          <p:nvPicPr>
            <p:cNvPr id="197" name="Picture 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115039" y="1572224"/>
              <a:ext cx="729189" cy="650378"/>
            </a:xfrm>
            <a:prstGeom prst="rect">
              <a:avLst/>
            </a:prstGeom>
          </p:spPr>
        </p:pic>
      </p:grpSp>
      <p:pic>
        <p:nvPicPr>
          <p:cNvPr id="198" name="図 197" descr="l_02.gif"/>
          <p:cNvPicPr>
            <a:picLocks noChangeAspect="1"/>
          </p:cNvPicPr>
          <p:nvPr/>
        </p:nvPicPr>
        <p:blipFill>
          <a:blip r:embed="rId8" cstate="print"/>
          <a:stretch>
            <a:fillRect/>
          </a:stretch>
        </p:blipFill>
        <p:spPr>
          <a:xfrm flipH="1">
            <a:off x="3279991" y="6033242"/>
            <a:ext cx="575282" cy="285668"/>
          </a:xfrm>
          <a:prstGeom prst="rect">
            <a:avLst/>
          </a:prstGeom>
        </p:spPr>
      </p:pic>
      <p:sp>
        <p:nvSpPr>
          <p:cNvPr id="199" name="テキスト プレースホルダー 1"/>
          <p:cNvSpPr txBox="1">
            <a:spLocks/>
          </p:cNvSpPr>
          <p:nvPr/>
        </p:nvSpPr>
        <p:spPr>
          <a:xfrm>
            <a:off x="2045042" y="5886305"/>
            <a:ext cx="669505" cy="233946"/>
          </a:xfrm>
          <a:prstGeom prst="rect">
            <a:avLst/>
          </a:prstGeom>
          <a:solidFill>
            <a:schemeClr val="tx2"/>
          </a:solidFill>
          <a:ln w="25400">
            <a:solidFill>
              <a:schemeClr val="tx2"/>
            </a:solidFill>
          </a:ln>
        </p:spPr>
        <p:txBody>
          <a:bodyPr anchor="ctr"/>
          <a:lstStyle>
            <a:defPPr>
              <a:defRPr lang="ja-JP"/>
            </a:defPPr>
            <a:lvl1pPr indent="0" algn="ctr">
              <a:lnSpc>
                <a:spcPct val="100000"/>
              </a:lnSpc>
              <a:spcBef>
                <a:spcPts val="1200"/>
              </a:spcBef>
              <a:spcAft>
                <a:spcPts val="0"/>
              </a:spcAft>
              <a:buClr>
                <a:srgbClr val="000000"/>
              </a:buClr>
              <a:buSzPct val="80000"/>
              <a:buFont typeface="Arial" pitchFamily="34" charset="0"/>
              <a:buNone/>
              <a:defRPr sz="900" b="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dirty="0" smtClean="0">
                <a:solidFill>
                  <a:prstClr val="white"/>
                </a:solidFill>
              </a:rPr>
              <a:t>ウェアラブルデバイス</a:t>
            </a:r>
            <a:endParaRPr lang="en-US" altLang="ja-JP" dirty="0">
              <a:solidFill>
                <a:prstClr val="white"/>
              </a:solidFill>
            </a:endParaRPr>
          </a:p>
        </p:txBody>
      </p:sp>
      <p:cxnSp>
        <p:nvCxnSpPr>
          <p:cNvPr id="200" name="直線矢印コネクタ 199"/>
          <p:cNvCxnSpPr/>
          <p:nvPr/>
        </p:nvCxnSpPr>
        <p:spPr>
          <a:xfrm flipV="1">
            <a:off x="2358554" y="5582157"/>
            <a:ext cx="0" cy="30012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1" name="テキスト プレースホルダー 1"/>
          <p:cNvSpPr txBox="1">
            <a:spLocks/>
          </p:cNvSpPr>
          <p:nvPr/>
        </p:nvSpPr>
        <p:spPr>
          <a:xfrm>
            <a:off x="1899071" y="5600768"/>
            <a:ext cx="555196" cy="127507"/>
          </a:xfrm>
          <a:prstGeom prst="rect">
            <a:avLst/>
          </a:prstGeom>
          <a:noFill/>
          <a:ln w="25400">
            <a:noFill/>
          </a:ln>
        </p:spPr>
        <p:txBody>
          <a:bodyPr anchor="t"/>
          <a:lstStyle>
            <a:defPPr>
              <a:defRPr lang="ja-JP"/>
            </a:defPPr>
            <a:lvl1pPr indent="0" algn="ctr">
              <a:lnSpc>
                <a:spcPts val="1000"/>
              </a:lnSpc>
              <a:spcBef>
                <a:spcPts val="600"/>
              </a:spcBef>
              <a:spcAft>
                <a:spcPts val="0"/>
              </a:spcAft>
              <a:buClr>
                <a:srgbClr val="000000"/>
              </a:buClr>
              <a:buSzPct val="80000"/>
              <a:buFont typeface="Arial" pitchFamily="34" charset="0"/>
              <a:buNone/>
              <a:defRPr sz="1200" b="0">
                <a:solidFill>
                  <a:srgbClr val="1F497D"/>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algn="l" defTabSz="914400"/>
            <a:r>
              <a:rPr lang="ja-JP" altLang="en-US" sz="900" dirty="0" smtClean="0"/>
              <a:t>バイタルデータ</a:t>
            </a:r>
            <a:endParaRPr lang="en-US" altLang="ja-JP" sz="900" dirty="0"/>
          </a:p>
        </p:txBody>
      </p:sp>
      <p:pic>
        <p:nvPicPr>
          <p:cNvPr id="202" name="図 201"/>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345855" y="6084056"/>
            <a:ext cx="491169" cy="188506"/>
          </a:xfrm>
          <a:prstGeom prst="rect">
            <a:avLst/>
          </a:prstGeom>
        </p:spPr>
      </p:pic>
      <p:pic>
        <p:nvPicPr>
          <p:cNvPr id="203" name="図 202"/>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2183295" y="6084056"/>
            <a:ext cx="491169" cy="188506"/>
          </a:xfrm>
          <a:prstGeom prst="rect">
            <a:avLst/>
          </a:prstGeom>
        </p:spPr>
      </p:pic>
      <p:pic>
        <p:nvPicPr>
          <p:cNvPr id="204" name="図 457"/>
          <p:cNvPicPr>
            <a:picLocks noChangeAspect="1"/>
          </p:cNvPicPr>
          <p:nvPr/>
        </p:nvPicPr>
        <p:blipFill>
          <a:blip r:embed="rId11" cstate="print">
            <a:duotone>
              <a:prstClr val="black"/>
              <a:schemeClr val="accent1">
                <a:tint val="45000"/>
                <a:satMod val="400000"/>
              </a:schemeClr>
            </a:duotone>
            <a:extLst>
              <a:ext uri="{BEBA8EAE-BF5A-486C-A8C5-ECC9F3942E4B}">
                <a14:imgProps xmlns:a14="http://schemas.microsoft.com/office/drawing/2010/main">
                  <a14:imgLayer r:embed="rId12">
                    <a14:imgEffect>
                      <a14:artisticGlowEdges/>
                    </a14:imgEffect>
                  </a14:imgLayer>
                </a14:imgProps>
              </a:ext>
              <a:ext uri="{28A0092B-C50C-407E-A947-70E740481C1C}">
                <a14:useLocalDpi xmlns:a14="http://schemas.microsoft.com/office/drawing/2010/main" val="0"/>
              </a:ext>
            </a:extLst>
          </a:blip>
          <a:stretch>
            <a:fillRect/>
          </a:stretch>
        </p:blipFill>
        <p:spPr>
          <a:xfrm>
            <a:off x="6704819" y="6124578"/>
            <a:ext cx="395140" cy="260605"/>
          </a:xfrm>
          <a:prstGeom prst="rect">
            <a:avLst/>
          </a:prstGeom>
          <a:noFill/>
        </p:spPr>
      </p:pic>
      <p:pic>
        <p:nvPicPr>
          <p:cNvPr id="205" name="図 204"/>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73524" y="6078206"/>
            <a:ext cx="471785" cy="312367"/>
          </a:xfrm>
          <a:prstGeom prst="rect">
            <a:avLst/>
          </a:prstGeom>
        </p:spPr>
      </p:pic>
      <p:sp>
        <p:nvSpPr>
          <p:cNvPr id="206" name="テキスト プレースホルダー 1"/>
          <p:cNvSpPr txBox="1">
            <a:spLocks/>
          </p:cNvSpPr>
          <p:nvPr/>
        </p:nvSpPr>
        <p:spPr>
          <a:xfrm>
            <a:off x="6386072" y="5813055"/>
            <a:ext cx="669505" cy="233946"/>
          </a:xfrm>
          <a:prstGeom prst="rect">
            <a:avLst/>
          </a:prstGeom>
          <a:solidFill>
            <a:schemeClr val="tx2"/>
          </a:solidFill>
          <a:ln w="25400">
            <a:solidFill>
              <a:schemeClr val="tx2"/>
            </a:solidFill>
          </a:ln>
        </p:spPr>
        <p:txBody>
          <a:bodyPr wrap="none" anchor="ctr">
            <a:noAutofit/>
          </a:bodyPr>
          <a:lstStyle>
            <a:defPPr>
              <a:defRPr lang="ja-JP"/>
            </a:defPPr>
            <a:lvl1pPr indent="0" algn="ctr">
              <a:lnSpc>
                <a:spcPct val="100000"/>
              </a:lnSpc>
              <a:spcBef>
                <a:spcPts val="1200"/>
              </a:spcBef>
              <a:spcAft>
                <a:spcPts val="0"/>
              </a:spcAft>
              <a:buClr>
                <a:srgbClr val="000000"/>
              </a:buClr>
              <a:buSzPct val="80000"/>
              <a:buFont typeface="Arial" pitchFamily="34" charset="0"/>
              <a:buNone/>
              <a:defRPr sz="900" b="0">
                <a:solidFill>
                  <a:schemeClr val="bg1"/>
                </a:solidFill>
                <a:latin typeface="Meiryo UI" panose="020B0604030504040204" pitchFamily="50" charset="-128"/>
                <a:ea typeface="Meiryo UI" panose="020B0604030504040204" pitchFamily="50" charset="-128"/>
                <a:cs typeface="Meiryo UI" panose="020B0604030504040204" pitchFamily="50" charset="-128"/>
              </a:defRPr>
            </a:lvl1pPr>
            <a:lvl2pPr indent="-231775">
              <a:lnSpc>
                <a:spcPct val="100000"/>
              </a:lnSpc>
              <a:spcBef>
                <a:spcPts val="624"/>
              </a:spcBef>
              <a:spcAft>
                <a:spcPts val="0"/>
              </a:spcAft>
              <a:buClr>
                <a:schemeClr val="tx1"/>
              </a:buClr>
              <a:buSzPct val="80000"/>
              <a:buFont typeface="Arial" pitchFamily="34" charset="0"/>
              <a:buChar char="–"/>
              <a:defRPr sz="240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2pPr>
            <a:lvl3pPr marL="688975" indent="-231775">
              <a:lnSpc>
                <a:spcPct val="100000"/>
              </a:lnSpc>
              <a:spcBef>
                <a:spcPts val="576"/>
              </a:spcBef>
              <a:spcAft>
                <a:spcPts val="0"/>
              </a:spcAft>
              <a:buClr>
                <a:schemeClr val="tx1"/>
              </a:buClr>
              <a:buSzPct val="80000"/>
              <a:buFont typeface="Arial" pitchFamily="34" charset="0"/>
              <a:buChar char="•"/>
              <a:defRPr sz="20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3pPr>
            <a:lvl4pPr marL="914400" indent="-225425">
              <a:lnSpc>
                <a:spcPct val="100000"/>
              </a:lnSpc>
              <a:spcBef>
                <a:spcPts val="528"/>
              </a:spcBef>
              <a:spcAft>
                <a:spcPts val="0"/>
              </a:spcAft>
              <a:buClr>
                <a:schemeClr val="tx1"/>
              </a:buClr>
              <a:buSzPct val="80000"/>
              <a:buFont typeface="Arial" pitchFamily="34" charset="0"/>
              <a:buChar char="–"/>
              <a:defRPr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4pPr>
            <a:lvl5pPr marL="1146175" indent="-231775">
              <a:lnSpc>
                <a:spcPct val="100000"/>
              </a:lnSpc>
              <a:spcBef>
                <a:spcPts val="480"/>
              </a:spcBef>
              <a:spcAft>
                <a:spcPts val="0"/>
              </a:spcAft>
              <a:buClr>
                <a:schemeClr val="tx1"/>
              </a:buClr>
              <a:buSzPct val="80000"/>
              <a:buFont typeface="Arial" pitchFamily="34" charset="0"/>
              <a:buChar char="•"/>
              <a:defRPr sz="1600" baseline="0">
                <a:solidFill>
                  <a:srgbClr val="000000"/>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pPr defTabSz="914400"/>
            <a:r>
              <a:rPr lang="ja-JP" altLang="en-US" dirty="0" smtClean="0">
                <a:solidFill>
                  <a:prstClr val="white"/>
                </a:solidFill>
              </a:rPr>
              <a:t>会津大・</a:t>
            </a:r>
            <a:r>
              <a:rPr lang="en-US" altLang="ja-JP" dirty="0" smtClean="0">
                <a:solidFill>
                  <a:prstClr val="white"/>
                </a:solidFill>
              </a:rPr>
              <a:t/>
            </a:r>
            <a:br>
              <a:rPr lang="en-US" altLang="ja-JP" dirty="0" smtClean="0">
                <a:solidFill>
                  <a:prstClr val="white"/>
                </a:solidFill>
              </a:rPr>
            </a:br>
            <a:r>
              <a:rPr lang="ja-JP" altLang="en-US" dirty="0" smtClean="0">
                <a:solidFill>
                  <a:prstClr val="white"/>
                </a:solidFill>
              </a:rPr>
              <a:t>医療機関</a:t>
            </a:r>
            <a:endParaRPr lang="en-US" altLang="ja-JP" sz="800" dirty="0" smtClean="0">
              <a:solidFill>
                <a:prstClr val="white"/>
              </a:solidFill>
            </a:endParaRPr>
          </a:p>
        </p:txBody>
      </p:sp>
      <p:cxnSp>
        <p:nvCxnSpPr>
          <p:cNvPr id="207" name="直線矢印コネクタ 206"/>
          <p:cNvCxnSpPr/>
          <p:nvPr/>
        </p:nvCxnSpPr>
        <p:spPr>
          <a:xfrm flipV="1">
            <a:off x="4018204" y="5242622"/>
            <a:ext cx="0" cy="105192"/>
          </a:xfrm>
          <a:prstGeom prst="straightConnector1">
            <a:avLst/>
          </a:prstGeom>
          <a:ln>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08"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800454" y="6051069"/>
            <a:ext cx="420801" cy="2425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9" name="右矢印 208"/>
          <p:cNvSpPr/>
          <p:nvPr/>
        </p:nvSpPr>
        <p:spPr>
          <a:xfrm>
            <a:off x="7348213" y="4702981"/>
            <a:ext cx="515824" cy="1807517"/>
          </a:xfrm>
          <a:prstGeom prst="rightArrow">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ja-JP" altLang="en-US" dirty="0">
              <a:solidFill>
                <a:prstClr val="black"/>
              </a:solidFill>
            </a:endParaRPr>
          </a:p>
        </p:txBody>
      </p:sp>
      <p:sp>
        <p:nvSpPr>
          <p:cNvPr id="210" name="正方形/長方形 209"/>
          <p:cNvSpPr/>
          <p:nvPr/>
        </p:nvSpPr>
        <p:spPr>
          <a:xfrm>
            <a:off x="7898762" y="5180968"/>
            <a:ext cx="1230702" cy="954107"/>
          </a:xfrm>
          <a:prstGeom prst="rect">
            <a:avLst/>
          </a:prstGeom>
        </p:spPr>
        <p:txBody>
          <a:bodyPr wrap="square">
            <a:spAutoFit/>
          </a:bodyPr>
          <a:lstStyle/>
          <a:p>
            <a:pPr algn="ctr" defTabSz="9144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地域発の</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新た</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なヘルス</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ケアサービス</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algn="ctr" defTabSz="914400"/>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を創出</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1" name="テキスト ボックス 210"/>
          <p:cNvSpPr txBox="1"/>
          <p:nvPr/>
        </p:nvSpPr>
        <p:spPr>
          <a:xfrm>
            <a:off x="910365" y="4080182"/>
            <a:ext cx="7936483" cy="461665"/>
          </a:xfrm>
          <a:prstGeom prst="rect">
            <a:avLst/>
          </a:prstGeom>
          <a:noFill/>
        </p:spPr>
        <p:txBody>
          <a:bodyPr wrap="square" rtlCol="0">
            <a:spAutoFit/>
          </a:bodyPr>
          <a:lstStyle/>
          <a:p>
            <a:pPr defTabSz="914400"/>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ユーザーから提供される様々なヘルスケア関連データを自治体</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や</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病院、企業等が共同で利用できる「ヘルスケア</a:t>
            </a:r>
            <a:r>
              <a:rPr lang="en-US" altLang="ja-JP" sz="1200"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IoT</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基盤」を</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整備し</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、多様なデータ、デバイス等の連携を通じた新たなサービス</a:t>
            </a: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2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創出する。</a:t>
            </a:r>
            <a:endPar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2" name="テキスト ボックス 211"/>
          <p:cNvSpPr txBox="1"/>
          <p:nvPr/>
        </p:nvSpPr>
        <p:spPr>
          <a:xfrm>
            <a:off x="7689305" y="3726557"/>
            <a:ext cx="1579111" cy="369332"/>
          </a:xfrm>
          <a:prstGeom prst="rect">
            <a:avLst/>
          </a:prstGeom>
          <a:noFill/>
        </p:spPr>
        <p:txBody>
          <a:bodyPr wrap="square" rtlCol="0">
            <a:spAutoFit/>
          </a:bodyPr>
          <a:lstStyle/>
          <a:p>
            <a:pPr defTabSz="914400"/>
            <a:r>
              <a:rPr lang="ja-JP" altLang="en-US" sz="900" dirty="0" smtClean="0">
                <a:solidFill>
                  <a:prstClr val="black"/>
                </a:solidFill>
              </a:rPr>
              <a:t>福島県</a:t>
            </a:r>
            <a:r>
              <a:rPr lang="ja-JP" altLang="en-US" sz="900" dirty="0" smtClean="0">
                <a:solidFill>
                  <a:prstClr val="black"/>
                </a:solidFill>
                <a:latin typeface="ＭＳ ゴシック" panose="020B0609070205080204" pitchFamily="49" charset="-128"/>
                <a:ea typeface="ＭＳ ゴシック" panose="020B0609070205080204" pitchFamily="49" charset="-128"/>
              </a:rPr>
              <a:t>会津若松市</a:t>
            </a:r>
            <a:endParaRPr lang="en-US" altLang="ja-JP" sz="900" dirty="0" smtClean="0">
              <a:solidFill>
                <a:prstClr val="black"/>
              </a:solidFill>
              <a:latin typeface="ＭＳ ゴシック" panose="020B0609070205080204" pitchFamily="49" charset="-128"/>
              <a:ea typeface="ＭＳ ゴシック" panose="020B0609070205080204" pitchFamily="49" charset="-128"/>
            </a:endParaRPr>
          </a:p>
          <a:p>
            <a:pPr defTabSz="914400"/>
            <a:r>
              <a:rPr lang="zh-CN" altLang="en-US" sz="900" dirty="0">
                <a:solidFill>
                  <a:prstClr val="black"/>
                </a:solidFill>
                <a:latin typeface="ＭＳ ゴシック" panose="020B0609070205080204" pitchFamily="49" charset="-128"/>
                <a:ea typeface="ＭＳ ゴシック" panose="020B0609070205080204" pitchFamily="49" charset="-128"/>
              </a:rPr>
              <a:t>本田屋本店有限会社</a:t>
            </a:r>
            <a:r>
              <a:rPr lang="ja-JP" altLang="en-US" sz="900" dirty="0">
                <a:solidFill>
                  <a:prstClr val="black"/>
                </a:solidFill>
                <a:latin typeface="ＭＳ ゴシック" panose="020B0609070205080204" pitchFamily="49" charset="-128"/>
                <a:ea typeface="ＭＳ ゴシック" panose="020B0609070205080204" pitchFamily="49" charset="-128"/>
              </a:rPr>
              <a:t>　等</a:t>
            </a:r>
          </a:p>
        </p:txBody>
      </p:sp>
      <p:sp>
        <p:nvSpPr>
          <p:cNvPr id="213" name="ひし形 212"/>
          <p:cNvSpPr/>
          <p:nvPr/>
        </p:nvSpPr>
        <p:spPr>
          <a:xfrm>
            <a:off x="655120" y="4178130"/>
            <a:ext cx="233487" cy="211771"/>
          </a:xfrm>
          <a:prstGeom prst="diamond">
            <a:avLst/>
          </a:prstGeom>
        </p:spPr>
        <p:style>
          <a:lnRef idx="1">
            <a:schemeClr val="accent2"/>
          </a:lnRef>
          <a:fillRef idx="2">
            <a:schemeClr val="accent2"/>
          </a:fillRef>
          <a:effectRef idx="1">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14400"/>
            <a:endParaRPr lang="ja-JP" altLang="en-US" dirty="0">
              <a:solidFill>
                <a:prstClr val="black"/>
              </a:solidFill>
            </a:endParaRPr>
          </a:p>
        </p:txBody>
      </p:sp>
      <p:sp>
        <p:nvSpPr>
          <p:cNvPr id="214" name="大かっこ 213"/>
          <p:cNvSpPr/>
          <p:nvPr/>
        </p:nvSpPr>
        <p:spPr>
          <a:xfrm>
            <a:off x="7575004" y="3775966"/>
            <a:ext cx="1561026" cy="255172"/>
          </a:xfrm>
          <a:prstGeom prst="bracketPair">
            <a:avLst/>
          </a:prstGeom>
          <a:ln w="12700" cap="rnd">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defTabSz="914400"/>
            <a:endParaRPr lang="ja-JP" altLang="en-US" dirty="0">
              <a:solidFill>
                <a:prstClr val="black"/>
              </a:solidFill>
              <a:latin typeface="ＭＳ ゴシック" panose="020B0609070205080204" pitchFamily="49" charset="-128"/>
              <a:ea typeface="ＭＳ ゴシック" panose="020B0609070205080204" pitchFamily="49" charset="-128"/>
            </a:endParaRPr>
          </a:p>
        </p:txBody>
      </p:sp>
      <p:cxnSp>
        <p:nvCxnSpPr>
          <p:cNvPr id="104" name="直線コネクタ 6"/>
          <p:cNvCxnSpPr>
            <a:cxnSpLocks noChangeShapeType="1"/>
          </p:cNvCxnSpPr>
          <p:nvPr/>
        </p:nvCxnSpPr>
        <p:spPr bwMode="auto">
          <a:xfrm>
            <a:off x="0" y="402147"/>
            <a:ext cx="9906000" cy="1587"/>
          </a:xfrm>
          <a:prstGeom prst="line">
            <a:avLst/>
          </a:prstGeom>
          <a:noFill/>
          <a:ln w="63500" cmpd="thickThin" algn="ctr">
            <a:solidFill>
              <a:srgbClr val="FF9900"/>
            </a:solidFill>
            <a:round/>
            <a:headEnd/>
            <a:tailEnd/>
          </a:ln>
        </p:spPr>
      </p:cxnSp>
      <p:sp>
        <p:nvSpPr>
          <p:cNvPr id="99" name="円/楕円 98"/>
          <p:cNvSpPr/>
          <p:nvPr/>
        </p:nvSpPr>
        <p:spPr>
          <a:xfrm>
            <a:off x="927903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48</a:t>
            </a:fld>
            <a:endParaRPr lang="ja-JP" altLang="en-US" sz="1600" dirty="0">
              <a:solidFill>
                <a:srgbClr val="F79646">
                  <a:lumMod val="75000"/>
                </a:srgbClr>
              </a:solidFill>
              <a:latin typeface="Impact" pitchFamily="34" charset="0"/>
            </a:endParaRPr>
          </a:p>
        </p:txBody>
      </p:sp>
    </p:spTree>
    <p:extLst>
      <p:ext uri="{BB962C8B-B14F-4D97-AF65-F5344CB8AC3E}">
        <p14:creationId xmlns:p14="http://schemas.microsoft.com/office/powerpoint/2010/main" val="24241544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2" y="525808"/>
            <a:ext cx="9853960" cy="307752"/>
          </a:xfrm>
          <a:prstGeom prst="rect">
            <a:avLst/>
          </a:prstGeom>
          <a:noFill/>
        </p:spPr>
        <p:txBody>
          <a:bodyPr wrap="square" lIns="91417" tIns="45708" rIns="91417" bIns="45708" rtlCol="0">
            <a:spAutoFit/>
          </a:bodyPr>
          <a:lstStyle/>
          <a:p>
            <a:pPr marL="1828800"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○ナショナルサイバートレーニングセンター（仮称）の</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構築　</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３５．１億円　（２８当初　７．２億円）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拡充</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endParaRPr lang="en-US" altLang="ja-JP" sz="1200" b="1" strike="sngStrike" dirty="0" smtClean="0">
              <a:solidFill>
                <a:srgbClr val="E78A5C">
                  <a:lumMod val="50000"/>
                </a:srgbClr>
              </a:solidFill>
              <a:latin typeface="ＭＳ Ｐ明朝" panose="02020600040205080304" pitchFamily="18" charset="-128"/>
              <a:ea typeface="ＭＳ Ｐ明朝" panose="02020600040205080304" pitchFamily="18" charset="-128"/>
            </a:endParaRPr>
          </a:p>
        </p:txBody>
      </p:sp>
      <p:sp>
        <p:nvSpPr>
          <p:cNvPr id="72" name="正方形/長方形 71"/>
          <p:cNvSpPr/>
          <p:nvPr/>
        </p:nvSpPr>
        <p:spPr>
          <a:xfrm>
            <a:off x="3" y="12047"/>
            <a:ext cx="9905999" cy="430863"/>
          </a:xfrm>
          <a:prstGeom prst="rect">
            <a:avLst/>
          </a:prstGeom>
        </p:spPr>
        <p:txBody>
          <a:bodyPr wrap="square" lIns="91417" tIns="45708" rIns="91417" bIns="45708">
            <a:spAutoFit/>
          </a:bodyPr>
          <a:lstStyle/>
          <a:p>
            <a:pPr algn="ctr" defTabSz="914400" fontAlgn="base">
              <a:spcBef>
                <a:spcPct val="0"/>
              </a:spcBef>
              <a:spcAft>
                <a:spcPct val="0"/>
              </a:spcAft>
              <a:tabLst>
                <a:tab pos="2691719" algn="l"/>
              </a:tabLst>
              <a:defRPr/>
            </a:pPr>
            <a:r>
              <a:rPr lang="ja-JP" altLang="en-US" sz="2200" dirty="0" smtClean="0">
                <a:ln w="1905"/>
                <a:solidFill>
                  <a:srgbClr val="000000"/>
                </a:solidFill>
                <a:latin typeface="HGP創英角ｺﾞｼｯｸUB" pitchFamily="50" charset="-128"/>
                <a:ea typeface="HGP創英角ｺﾞｼｯｸUB" pitchFamily="50" charset="-128"/>
              </a:rPr>
              <a:t>☆ポイント２：　ナショナルサイバートレーニングセンター（仮称）の構築</a:t>
            </a:r>
            <a:endParaRPr lang="ja-JP" altLang="en-US" sz="2200" dirty="0">
              <a:ln w="1905"/>
              <a:solidFill>
                <a:srgbClr val="000000"/>
              </a:solidFill>
              <a:latin typeface="HGP創英角ｺﾞｼｯｸUB" pitchFamily="50" charset="-128"/>
              <a:ea typeface="HGP創英角ｺﾞｼｯｸUB" pitchFamily="50" charset="-128"/>
            </a:endParaRPr>
          </a:p>
        </p:txBody>
      </p:sp>
      <p:sp>
        <p:nvSpPr>
          <p:cNvPr id="105" name="正方形/長方形 104"/>
          <p:cNvSpPr/>
          <p:nvPr/>
        </p:nvSpPr>
        <p:spPr>
          <a:xfrm>
            <a:off x="-139700" y="443351"/>
            <a:ext cx="10083802" cy="49754"/>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lIns="91417" tIns="45708" rIns="91417" bIns="45708" rtlCol="0" anchor="ctr"/>
          <a:lstStyle/>
          <a:p>
            <a:pPr algn="ctr" defTabSz="914400" fontAlgn="base">
              <a:spcBef>
                <a:spcPct val="0"/>
              </a:spcBef>
              <a:spcAft>
                <a:spcPct val="0"/>
              </a:spcAft>
            </a:pPr>
            <a:endParaRPr lang="ja-JP" altLang="en-US" dirty="0">
              <a:solidFill>
                <a:srgbClr val="FFFFFF"/>
              </a:solidFill>
            </a:endParaRPr>
          </a:p>
        </p:txBody>
      </p:sp>
      <p:sp>
        <p:nvSpPr>
          <p:cNvPr id="52" name="円/楕円 51"/>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4</a:t>
            </a:fld>
            <a:endParaRPr lang="ja-JP" altLang="en-US" sz="1600" dirty="0">
              <a:solidFill>
                <a:srgbClr val="F79646">
                  <a:lumMod val="75000"/>
                </a:srgbClr>
              </a:solidFill>
              <a:latin typeface="Impact" pitchFamily="34" charset="0"/>
            </a:endParaRPr>
          </a:p>
        </p:txBody>
      </p:sp>
      <p:sp>
        <p:nvSpPr>
          <p:cNvPr id="318" name="ホームベース 317"/>
          <p:cNvSpPr/>
          <p:nvPr/>
        </p:nvSpPr>
        <p:spPr>
          <a:xfrm>
            <a:off x="52457" y="849511"/>
            <a:ext cx="3950832" cy="2574108"/>
          </a:xfrm>
          <a:prstGeom prst="homePlate">
            <a:avLst>
              <a:gd name="adj" fmla="val 13241"/>
            </a:avLst>
          </a:prstGeom>
          <a:solidFill>
            <a:srgbClr val="CCFFFF">
              <a:alpha val="20000"/>
            </a:srgb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319" name="角丸四角形 318"/>
          <p:cNvSpPr/>
          <p:nvPr/>
        </p:nvSpPr>
        <p:spPr>
          <a:xfrm rot="16200000">
            <a:off x="5639618" y="-790728"/>
            <a:ext cx="2578018" cy="5850676"/>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defTabSz="914400" fontAlgn="base">
              <a:spcBef>
                <a:spcPct val="0"/>
              </a:spcBef>
              <a:spcAft>
                <a:spcPct val="0"/>
              </a:spcAft>
            </a:pPr>
            <a:endParaRPr lang="ja-JP" altLang="en-US" dirty="0">
              <a:solidFill>
                <a:prstClr val="black"/>
              </a:solidFill>
            </a:endParaRPr>
          </a:p>
        </p:txBody>
      </p:sp>
      <p:sp>
        <p:nvSpPr>
          <p:cNvPr id="321" name="テキスト ボックス 320"/>
          <p:cNvSpPr txBox="1"/>
          <p:nvPr/>
        </p:nvSpPr>
        <p:spPr>
          <a:xfrm>
            <a:off x="3987744" y="852245"/>
            <a:ext cx="968462" cy="338554"/>
          </a:xfrm>
          <a:prstGeom prst="rect">
            <a:avLst/>
          </a:prstGeom>
          <a:noFill/>
        </p:spPr>
        <p:txBody>
          <a:bodyPr wrap="square" rtlCol="0">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概　要：</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322" name="正方形/長方形 321"/>
          <p:cNvSpPr/>
          <p:nvPr/>
        </p:nvSpPr>
        <p:spPr>
          <a:xfrm>
            <a:off x="78385" y="845984"/>
            <a:ext cx="1685077" cy="338554"/>
          </a:xfrm>
          <a:prstGeom prst="rect">
            <a:avLst/>
          </a:prstGeom>
        </p:spPr>
        <p:txBody>
          <a:bodyPr wrap="none">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主な政府</a:t>
            </a:r>
            <a:r>
              <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rPr>
              <a:t>の</a:t>
            </a: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方針：</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pic>
        <p:nvPicPr>
          <p:cNvPr id="32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5529" y="3867090"/>
            <a:ext cx="2693348" cy="247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3061" y="4361681"/>
            <a:ext cx="2350127" cy="1754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9" name="Picture 4" descr="図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007" y="4361685"/>
            <a:ext cx="2812431" cy="1922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テキスト ボックス 330"/>
          <p:cNvSpPr txBox="1"/>
          <p:nvPr/>
        </p:nvSpPr>
        <p:spPr>
          <a:xfrm>
            <a:off x="3698818" y="4134844"/>
            <a:ext cx="855784" cy="400110"/>
          </a:xfrm>
          <a:prstGeom prst="rect">
            <a:avLst/>
          </a:prstGeom>
          <a:noFill/>
        </p:spPr>
        <p:txBody>
          <a:bodyPr wrap="square" rtlCol="0">
            <a:spAutoFit/>
          </a:bodyPr>
          <a:lstStyle/>
          <a:p>
            <a:pPr defTabSz="914400" fontAlgn="base">
              <a:spcBef>
                <a:spcPct val="0"/>
              </a:spcBef>
              <a:spcAft>
                <a:spcPct val="0"/>
              </a:spcAft>
            </a:pPr>
            <a:r>
              <a:rPr lang="ja-JP" altLang="en-US" sz="2000" dirty="0" smtClean="0">
                <a:solidFill>
                  <a:srgbClr val="000000"/>
                </a:solidFill>
                <a:latin typeface="AR丸ゴシック体E" panose="020F0909000000000000" pitchFamily="49" charset="-128"/>
                <a:ea typeface="AR丸ゴシック体E" panose="020F0909000000000000" pitchFamily="49" charset="-128"/>
              </a:rPr>
              <a:t>②</a:t>
            </a:r>
          </a:p>
        </p:txBody>
      </p:sp>
      <p:sp>
        <p:nvSpPr>
          <p:cNvPr id="332" name="テキスト ボックス 331"/>
          <p:cNvSpPr txBox="1"/>
          <p:nvPr/>
        </p:nvSpPr>
        <p:spPr>
          <a:xfrm>
            <a:off x="141817" y="4134844"/>
            <a:ext cx="855784" cy="400110"/>
          </a:xfrm>
          <a:prstGeom prst="rect">
            <a:avLst/>
          </a:prstGeom>
          <a:noFill/>
        </p:spPr>
        <p:txBody>
          <a:bodyPr wrap="square" rtlCol="0">
            <a:spAutoFit/>
          </a:bodyPr>
          <a:lstStyle/>
          <a:p>
            <a:pPr defTabSz="914400" fontAlgn="base">
              <a:spcBef>
                <a:spcPct val="0"/>
              </a:spcBef>
              <a:spcAft>
                <a:spcPct val="0"/>
              </a:spcAft>
            </a:pPr>
            <a:r>
              <a:rPr lang="ja-JP" altLang="en-US" sz="2000" dirty="0">
                <a:solidFill>
                  <a:srgbClr val="000000"/>
                </a:solidFill>
                <a:latin typeface="AR丸ゴシック体E" panose="020F0909000000000000" pitchFamily="49" charset="-128"/>
                <a:ea typeface="AR丸ゴシック体E" panose="020F0909000000000000" pitchFamily="49" charset="-128"/>
              </a:rPr>
              <a:t>①</a:t>
            </a:r>
            <a:endParaRPr lang="ja-JP" altLang="en-US" sz="2000" dirty="0" smtClean="0">
              <a:solidFill>
                <a:srgbClr val="000000"/>
              </a:solidFill>
              <a:latin typeface="AR丸ゴシック体E" panose="020F0909000000000000" pitchFamily="49" charset="-128"/>
              <a:ea typeface="AR丸ゴシック体E" panose="020F0909000000000000" pitchFamily="49" charset="-128"/>
            </a:endParaRPr>
          </a:p>
        </p:txBody>
      </p:sp>
      <p:sp>
        <p:nvSpPr>
          <p:cNvPr id="333" name="テキスト ボックス 332"/>
          <p:cNvSpPr txBox="1"/>
          <p:nvPr/>
        </p:nvSpPr>
        <p:spPr>
          <a:xfrm>
            <a:off x="6907784" y="4134844"/>
            <a:ext cx="855784" cy="400110"/>
          </a:xfrm>
          <a:prstGeom prst="rect">
            <a:avLst/>
          </a:prstGeom>
          <a:noFill/>
        </p:spPr>
        <p:txBody>
          <a:bodyPr wrap="square" rtlCol="0">
            <a:spAutoFit/>
          </a:bodyPr>
          <a:lstStyle/>
          <a:p>
            <a:pPr defTabSz="914400" fontAlgn="base">
              <a:spcBef>
                <a:spcPct val="0"/>
              </a:spcBef>
              <a:spcAft>
                <a:spcPct val="0"/>
              </a:spcAft>
            </a:pPr>
            <a:r>
              <a:rPr lang="ja-JP" altLang="en-US" sz="2000" dirty="0">
                <a:solidFill>
                  <a:srgbClr val="000000"/>
                </a:solidFill>
                <a:latin typeface="AR丸ゴシック体E" panose="020F0909000000000000" pitchFamily="49" charset="-128"/>
                <a:ea typeface="AR丸ゴシック体E" panose="020F0909000000000000" pitchFamily="49" charset="-128"/>
              </a:rPr>
              <a:t>③</a:t>
            </a:r>
            <a:endParaRPr lang="ja-JP" altLang="en-US" sz="2000" dirty="0" smtClean="0">
              <a:solidFill>
                <a:srgbClr val="000000"/>
              </a:solidFill>
              <a:latin typeface="AR丸ゴシック体E" panose="020F0909000000000000" pitchFamily="49" charset="-128"/>
              <a:ea typeface="AR丸ゴシック体E" panose="020F0909000000000000" pitchFamily="49" charset="-128"/>
            </a:endParaRPr>
          </a:p>
        </p:txBody>
      </p:sp>
      <p:sp>
        <p:nvSpPr>
          <p:cNvPr id="334" name="角丸四角形 333"/>
          <p:cNvSpPr/>
          <p:nvPr/>
        </p:nvSpPr>
        <p:spPr>
          <a:xfrm>
            <a:off x="7220199" y="6346558"/>
            <a:ext cx="2307695" cy="46194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r>
              <a:rPr lang="ja-JP" altLang="en-US" sz="1100" dirty="0" smtClean="0">
                <a:solidFill>
                  <a:srgbClr val="000000"/>
                </a:solidFill>
              </a:rPr>
              <a:t>若手セキュリティエンジニアの育成</a:t>
            </a:r>
            <a:endParaRPr lang="ja-JP" altLang="en-US" sz="1100" dirty="0">
              <a:solidFill>
                <a:srgbClr val="000000"/>
              </a:solidFill>
            </a:endParaRPr>
          </a:p>
        </p:txBody>
      </p:sp>
      <p:sp>
        <p:nvSpPr>
          <p:cNvPr id="335" name="角丸四角形 334"/>
          <p:cNvSpPr/>
          <p:nvPr/>
        </p:nvSpPr>
        <p:spPr>
          <a:xfrm>
            <a:off x="3871224" y="6374750"/>
            <a:ext cx="2787266" cy="433754"/>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r>
              <a:rPr lang="ja-JP" altLang="en-US" sz="1100" dirty="0">
                <a:solidFill>
                  <a:srgbClr val="000000"/>
                </a:solidFill>
              </a:rPr>
              <a:t>東京オリンピック・パラリンピック競技大会に向けたサイバーセキュリティ人材の育成</a:t>
            </a:r>
          </a:p>
        </p:txBody>
      </p:sp>
      <p:sp>
        <p:nvSpPr>
          <p:cNvPr id="336" name="角丸四角形 335"/>
          <p:cNvSpPr/>
          <p:nvPr/>
        </p:nvSpPr>
        <p:spPr>
          <a:xfrm>
            <a:off x="487007" y="6346558"/>
            <a:ext cx="2373426" cy="461949"/>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defTabSz="914400" fontAlgn="base">
              <a:spcBef>
                <a:spcPct val="0"/>
              </a:spcBef>
              <a:spcAft>
                <a:spcPct val="0"/>
              </a:spcAft>
            </a:pPr>
            <a:r>
              <a:rPr lang="ja-JP" altLang="ja-JP" sz="1100" dirty="0">
                <a:solidFill>
                  <a:srgbClr val="000000"/>
                </a:solidFill>
              </a:rPr>
              <a:t>実践的なサイバー防御演習の実施</a:t>
            </a:r>
            <a:endParaRPr lang="ja-JP" altLang="en-US" sz="1100" dirty="0">
              <a:solidFill>
                <a:srgbClr val="000000"/>
              </a:solidFill>
            </a:endParaRPr>
          </a:p>
        </p:txBody>
      </p:sp>
      <p:sp>
        <p:nvSpPr>
          <p:cNvPr id="25" name="Rectangle 4"/>
          <p:cNvSpPr>
            <a:spLocks noChangeArrowheads="1"/>
          </p:cNvSpPr>
          <p:nvPr/>
        </p:nvSpPr>
        <p:spPr bwMode="auto">
          <a:xfrm>
            <a:off x="66660" y="1068556"/>
            <a:ext cx="3804564" cy="2788431"/>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lnSpc>
                <a:spcPct val="110000"/>
              </a:lnSpc>
              <a:buClr>
                <a:srgbClr val="FF9900"/>
              </a:buClr>
              <a:buSzPct val="120000"/>
              <a:defRPr/>
            </a:pPr>
            <a:endParaRPr lang="en-US" altLang="ja-JP" sz="600" b="1" u="sng" dirty="0">
              <a:ln w="1905"/>
              <a:solidFill>
                <a:srgbClr val="000000"/>
              </a:solidFill>
              <a:latin typeface="AR Pゴシック体M" panose="020B0600000000000000" pitchFamily="50" charset="-128"/>
              <a:ea typeface="AR Pゴシック体M" panose="020B0600000000000000" pitchFamily="50" charset="-128"/>
            </a:endParaRPr>
          </a:p>
          <a:p>
            <a:pPr defTabSz="914400" fontAlgn="base">
              <a:lnSpc>
                <a:spcPct val="110000"/>
              </a:lnSpc>
              <a:buClr>
                <a:srgbClr val="FF9900"/>
              </a:buClr>
              <a:buSzPct val="120000"/>
              <a:defRPr/>
            </a:pPr>
            <a:r>
              <a:rPr lang="ja-JP" altLang="en-US" sz="1400" b="1" u="sng" dirty="0" smtClean="0">
                <a:ln w="1905"/>
                <a:solidFill>
                  <a:srgbClr val="000000"/>
                </a:solidFill>
                <a:latin typeface="AR Pゴシック体M" panose="020B0600000000000000" pitchFamily="50" charset="-128"/>
                <a:ea typeface="AR Pゴシック体M" panose="020B0600000000000000" pitchFamily="50" charset="-128"/>
              </a:rPr>
              <a:t>○</a:t>
            </a:r>
            <a:r>
              <a:rPr lang="zh-TW" altLang="en-US" sz="1400" b="1" u="sng" dirty="0" smtClean="0">
                <a:solidFill>
                  <a:srgbClr val="000000"/>
                </a:solidFill>
                <a:latin typeface="AR Pゴシック体M" panose="020B0600000000000000" pitchFamily="50" charset="-128"/>
                <a:ea typeface="AR Pゴシック体M" panose="020B0600000000000000" pitchFamily="50" charset="-128"/>
              </a:rPr>
              <a:t>日本再興戦略</a:t>
            </a:r>
            <a:r>
              <a:rPr lang="en-US" altLang="zh-TW" sz="1400" b="1" u="sng" dirty="0" smtClean="0">
                <a:solidFill>
                  <a:srgbClr val="000000"/>
                </a:solidFill>
                <a:latin typeface="AR Pゴシック体M" panose="020B0600000000000000" pitchFamily="50" charset="-128"/>
                <a:ea typeface="AR Pゴシック体M" panose="020B0600000000000000" pitchFamily="50" charset="-128"/>
              </a:rPr>
              <a:t>2016</a:t>
            </a:r>
            <a:endParaRPr lang="en-US" altLang="ja-JP" sz="1400" b="1" u="sng" dirty="0" smtClean="0">
              <a:ln w="1905"/>
              <a:solidFill>
                <a:srgbClr val="000000"/>
              </a:solidFill>
              <a:latin typeface="AR Pゴシック体M" panose="020B0600000000000000" pitchFamily="50" charset="-128"/>
              <a:ea typeface="AR Pゴシック体M" panose="020B0600000000000000" pitchFamily="50" charset="-128"/>
            </a:endParaRPr>
          </a:p>
          <a:p>
            <a:pPr defTabSz="914400" fontAlgn="base">
              <a:spcBef>
                <a:spcPct val="0"/>
              </a:spcBef>
              <a:spcAft>
                <a:spcPct val="0"/>
              </a:spcAft>
            </a:pPr>
            <a:r>
              <a:rPr lang="ja-JP" altLang="en-US" sz="1300" dirty="0" smtClean="0">
                <a:solidFill>
                  <a:srgbClr val="000000"/>
                </a:solidFill>
                <a:latin typeface="AR P明朝体L" panose="02020300000000000000" pitchFamily="18" charset="-128"/>
                <a:ea typeface="AR P明朝体L" panose="02020300000000000000" pitchFamily="18" charset="-128"/>
              </a:rPr>
              <a:t>・産学官連携による教育・演習実施・資格整備等を通じた人材供給を進める。</a:t>
            </a:r>
            <a:endParaRPr lang="en-US" altLang="ja-JP" sz="1300" dirty="0" smtClean="0">
              <a:solidFill>
                <a:srgbClr val="000000"/>
              </a:solidFill>
              <a:latin typeface="AR P明朝体L" panose="02020300000000000000" pitchFamily="18" charset="-128"/>
              <a:ea typeface="AR P明朝体L" panose="02020300000000000000" pitchFamily="18" charset="-128"/>
            </a:endParaRPr>
          </a:p>
          <a:p>
            <a:pPr defTabSz="914400" fontAlgn="base">
              <a:spcBef>
                <a:spcPct val="0"/>
              </a:spcBef>
              <a:spcAft>
                <a:spcPct val="0"/>
              </a:spcAft>
            </a:pPr>
            <a:endParaRPr lang="en-US" altLang="ja-JP" sz="1300" dirty="0">
              <a:solidFill>
                <a:srgbClr val="000000"/>
              </a:solidFill>
              <a:latin typeface="AR P明朝体L" panose="02020300000000000000" pitchFamily="18" charset="-128"/>
              <a:ea typeface="AR P明朝体L" panose="02020300000000000000" pitchFamily="18" charset="-128"/>
            </a:endParaRPr>
          </a:p>
          <a:p>
            <a:pPr defTabSz="914400" fontAlgn="base">
              <a:lnSpc>
                <a:spcPct val="110000"/>
              </a:lnSpc>
              <a:buClr>
                <a:srgbClr val="FF9900"/>
              </a:buClr>
              <a:buSzPct val="120000"/>
              <a:defRPr/>
            </a:pPr>
            <a:r>
              <a:rPr lang="ja-JP" altLang="en-US" sz="1400" b="1" u="sng" dirty="0">
                <a:solidFill>
                  <a:srgbClr val="000000"/>
                </a:solidFill>
                <a:latin typeface="AR Pゴシック体M" panose="020B0600000000000000" pitchFamily="50" charset="-128"/>
                <a:ea typeface="AR Pゴシック体M" panose="020B0600000000000000" pitchFamily="50" charset="-128"/>
              </a:rPr>
              <a:t>○サイバーセキュリティ戦略</a:t>
            </a:r>
            <a:endParaRPr lang="en-US" altLang="ja-JP" sz="1400" b="1" u="sng" dirty="0">
              <a:solidFill>
                <a:srgbClr val="000000"/>
              </a:solidFill>
              <a:latin typeface="AR Pゴシック体M" panose="020B0600000000000000" pitchFamily="50" charset="-128"/>
              <a:ea typeface="AR Pゴシック体M" panose="020B0600000000000000" pitchFamily="50" charset="-128"/>
            </a:endParaRPr>
          </a:p>
          <a:p>
            <a:pPr defTabSz="914400" fontAlgn="base">
              <a:lnSpc>
                <a:spcPct val="110000"/>
              </a:lnSpc>
              <a:buClr>
                <a:srgbClr val="FF9900"/>
              </a:buClr>
              <a:buSzPct val="120000"/>
              <a:defRPr/>
            </a:pPr>
            <a:r>
              <a:rPr lang="ja-JP" altLang="en-US" sz="1300" dirty="0" smtClean="0">
                <a:solidFill>
                  <a:srgbClr val="000000"/>
                </a:solidFill>
                <a:latin typeface="AR P明朝体L" panose="02020300000000000000" pitchFamily="18" charset="-128"/>
                <a:ea typeface="AR P明朝体L" panose="02020300000000000000" pitchFamily="18" charset="-128"/>
              </a:rPr>
              <a:t>・インシデント</a:t>
            </a:r>
            <a:r>
              <a:rPr lang="ja-JP" altLang="en-US" sz="1300" dirty="0">
                <a:solidFill>
                  <a:srgbClr val="000000"/>
                </a:solidFill>
                <a:latin typeface="AR P明朝体L" panose="02020300000000000000" pitchFamily="18" charset="-128"/>
                <a:ea typeface="AR P明朝体L" panose="02020300000000000000" pitchFamily="18" charset="-128"/>
              </a:rPr>
              <a:t>の発生に備えた訓練・演習を実施し、対処要員の能力及び連携の強化を図る</a:t>
            </a:r>
            <a:r>
              <a:rPr lang="ja-JP" altLang="en-US" sz="1300" dirty="0" smtClean="0">
                <a:solidFill>
                  <a:srgbClr val="000000"/>
                </a:solidFill>
                <a:latin typeface="AR P明朝体L" panose="02020300000000000000" pitchFamily="18" charset="-128"/>
                <a:ea typeface="AR P明朝体L" panose="02020300000000000000" pitchFamily="18" charset="-128"/>
              </a:rPr>
              <a:t>。</a:t>
            </a:r>
            <a:endParaRPr lang="en-US" altLang="ja-JP" sz="1300" dirty="0" smtClean="0">
              <a:solidFill>
                <a:srgbClr val="000000"/>
              </a:solidFill>
              <a:latin typeface="AR P明朝体L" panose="02020300000000000000" pitchFamily="18" charset="-128"/>
              <a:ea typeface="AR P明朝体L" panose="02020300000000000000" pitchFamily="18" charset="-128"/>
            </a:endParaRPr>
          </a:p>
          <a:p>
            <a:pPr defTabSz="914400" fontAlgn="base">
              <a:lnSpc>
                <a:spcPct val="110000"/>
              </a:lnSpc>
              <a:buClr>
                <a:srgbClr val="FF9900"/>
              </a:buClr>
              <a:buSzPct val="120000"/>
              <a:defRPr/>
            </a:pPr>
            <a:r>
              <a:rPr lang="ja-JP" altLang="en-US" sz="1300" dirty="0" smtClean="0">
                <a:solidFill>
                  <a:srgbClr val="000000"/>
                </a:solidFill>
                <a:latin typeface="AR P明朝体L" panose="02020300000000000000" pitchFamily="18" charset="-128"/>
                <a:ea typeface="AR P明朝体L" panose="02020300000000000000" pitchFamily="18" charset="-128"/>
              </a:rPr>
              <a:t>・組織</a:t>
            </a:r>
            <a:r>
              <a:rPr lang="ja-JP" altLang="en-US" sz="1300" dirty="0">
                <a:solidFill>
                  <a:srgbClr val="000000"/>
                </a:solidFill>
                <a:latin typeface="AR P明朝体L" panose="02020300000000000000" pitchFamily="18" charset="-128"/>
                <a:ea typeface="AR P明朝体L" panose="02020300000000000000" pitchFamily="18" charset="-128"/>
              </a:rPr>
              <a:t>のサイバー攻撃対処に必要な能力を体系化するとともに、それらの能力を向上させるための実践的演習の取組を充実させる。</a:t>
            </a:r>
            <a:endParaRPr lang="en-US" altLang="ja-JP" sz="1300" dirty="0" smtClean="0">
              <a:solidFill>
                <a:srgbClr val="000000"/>
              </a:solidFill>
              <a:latin typeface="AR P明朝体L" panose="02020300000000000000" pitchFamily="18" charset="-128"/>
              <a:ea typeface="AR P明朝体L" panose="02020300000000000000" pitchFamily="18" charset="-128"/>
            </a:endParaRPr>
          </a:p>
          <a:p>
            <a:pPr defTabSz="914400" fontAlgn="base">
              <a:lnSpc>
                <a:spcPct val="110000"/>
              </a:lnSpc>
              <a:buClr>
                <a:srgbClr val="FF9900"/>
              </a:buClr>
              <a:buSzPct val="120000"/>
              <a:defRPr/>
            </a:pPr>
            <a:endParaRPr lang="en-US" altLang="ja-JP" sz="1300" dirty="0">
              <a:solidFill>
                <a:srgbClr val="000000"/>
              </a:solidFill>
              <a:latin typeface="AR P明朝体L" panose="02020300000000000000" pitchFamily="18" charset="-128"/>
              <a:ea typeface="AR P明朝体L" panose="02020300000000000000" pitchFamily="18" charset="-128"/>
            </a:endParaRPr>
          </a:p>
          <a:p>
            <a:pPr defTabSz="914400" fontAlgn="base">
              <a:spcBef>
                <a:spcPct val="0"/>
              </a:spcBef>
              <a:spcAft>
                <a:spcPct val="0"/>
              </a:spcAft>
            </a:pPr>
            <a:endParaRPr lang="en-US" altLang="ja-JP" sz="1300" dirty="0" smtClean="0">
              <a:solidFill>
                <a:srgbClr val="000000"/>
              </a:solidFill>
              <a:latin typeface="AR P明朝体L" panose="02020300000000000000" pitchFamily="18" charset="-128"/>
              <a:ea typeface="AR P明朝体L" panose="02020300000000000000" pitchFamily="18" charset="-128"/>
            </a:endParaRPr>
          </a:p>
        </p:txBody>
      </p:sp>
      <p:sp>
        <p:nvSpPr>
          <p:cNvPr id="26" name="Rectangle 4"/>
          <p:cNvSpPr>
            <a:spLocks noChangeArrowheads="1"/>
          </p:cNvSpPr>
          <p:nvPr/>
        </p:nvSpPr>
        <p:spPr bwMode="auto">
          <a:xfrm>
            <a:off x="4003290" y="1161486"/>
            <a:ext cx="5902710" cy="2262134"/>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spcBef>
                <a:spcPts val="600"/>
              </a:spcBef>
              <a:buClr>
                <a:srgbClr val="FF9900"/>
              </a:buClr>
              <a:buSzPct val="120000"/>
              <a:defRPr/>
            </a:pPr>
            <a:r>
              <a:rPr lang="ja-JP" altLang="en-US" sz="1400" dirty="0">
                <a:ln w="1905"/>
                <a:solidFill>
                  <a:srgbClr val="000000"/>
                </a:solidFill>
                <a:latin typeface="ＭＳ Ｐゴシック"/>
              </a:rPr>
              <a:t>巧妙化・複合化するサイバー攻撃</a:t>
            </a:r>
            <a:r>
              <a:rPr lang="ja-JP" altLang="en-US" sz="1400" dirty="0" smtClean="0">
                <a:ln w="1905"/>
                <a:solidFill>
                  <a:srgbClr val="000000"/>
                </a:solidFill>
                <a:latin typeface="ＭＳ Ｐゴシック"/>
              </a:rPr>
              <a:t>に対処可能なセキュリティ人材を育成するなど対応力を強化するため、</a:t>
            </a:r>
            <a:r>
              <a:rPr lang="ja-JP" altLang="en-US" sz="1400" b="1" dirty="0" smtClean="0">
                <a:solidFill>
                  <a:srgbClr val="FF0000"/>
                </a:solidFill>
              </a:rPr>
              <a:t>情報通信研究機構に</a:t>
            </a:r>
            <a:r>
              <a:rPr lang="ja-JP" altLang="en-US" sz="1400" b="1" dirty="0" smtClean="0">
                <a:ln w="1905"/>
                <a:solidFill>
                  <a:srgbClr val="FF0000"/>
                </a:solidFill>
                <a:latin typeface="ＭＳ Ｐゴシック"/>
              </a:rPr>
              <a:t>ナショナルサイバートレーニングセンター</a:t>
            </a:r>
            <a:r>
              <a:rPr lang="ja-JP" altLang="en-US" sz="1400" b="1" dirty="0">
                <a:ln w="1905"/>
                <a:solidFill>
                  <a:srgbClr val="FF0000"/>
                </a:solidFill>
                <a:latin typeface="ＭＳ Ｐゴシック"/>
              </a:rPr>
              <a:t>を</a:t>
            </a:r>
            <a:r>
              <a:rPr lang="ja-JP" altLang="en-US" sz="1400" b="1" dirty="0" smtClean="0">
                <a:ln w="1905"/>
                <a:solidFill>
                  <a:srgbClr val="FF0000"/>
                </a:solidFill>
                <a:latin typeface="ＭＳ Ｐゴシック"/>
              </a:rPr>
              <a:t>構築</a:t>
            </a:r>
            <a:r>
              <a:rPr lang="ja-JP" altLang="en-US" sz="1400" dirty="0" smtClean="0">
                <a:ln w="1905"/>
                <a:solidFill>
                  <a:srgbClr val="000000"/>
                </a:solidFill>
                <a:latin typeface="ＭＳ Ｐゴシック"/>
              </a:rPr>
              <a:t>。</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ja-JP" altLang="en-US" sz="1400" dirty="0" smtClean="0">
                <a:solidFill>
                  <a:srgbClr val="000000"/>
                </a:solidFill>
              </a:rPr>
              <a:t>最新のサイバー攻撃を踏まえ、中央省庁、地方公共団体、重要インフラ事業者等の</a:t>
            </a:r>
            <a:r>
              <a:rPr lang="en-US" altLang="ja-JP" sz="1400" dirty="0" smtClean="0">
                <a:solidFill>
                  <a:srgbClr val="000000"/>
                </a:solidFill>
              </a:rPr>
              <a:t>LAN</a:t>
            </a:r>
            <a:r>
              <a:rPr lang="ja-JP" altLang="en-US" sz="1400" dirty="0" smtClean="0">
                <a:solidFill>
                  <a:srgbClr val="000000"/>
                </a:solidFill>
              </a:rPr>
              <a:t>管理者を対象とした</a:t>
            </a:r>
            <a:r>
              <a:rPr lang="ja-JP" altLang="en-US" sz="1400" b="1" dirty="0" smtClean="0">
                <a:solidFill>
                  <a:srgbClr val="0000CC"/>
                </a:solidFill>
              </a:rPr>
              <a:t>実践的防御演習を実施</a:t>
            </a:r>
            <a:r>
              <a:rPr lang="ja-JP" altLang="en-US" sz="1400" dirty="0" smtClean="0">
                <a:solidFill>
                  <a:srgbClr val="000000"/>
                </a:solidFill>
              </a:rPr>
              <a:t>。</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ja-JP" altLang="en-US" sz="1400" b="1" dirty="0" smtClean="0">
                <a:solidFill>
                  <a:srgbClr val="0000CC"/>
                </a:solidFill>
              </a:rPr>
              <a:t>東京オリンピック・パラリンピック競技大会</a:t>
            </a:r>
            <a:r>
              <a:rPr lang="ja-JP" altLang="en-US" sz="1400" dirty="0" smtClean="0">
                <a:solidFill>
                  <a:srgbClr val="000000"/>
                </a:solidFill>
              </a:rPr>
              <a:t>関連システムを模擬した演習環境により、同大会の適切な運営に向けた</a:t>
            </a:r>
            <a:r>
              <a:rPr lang="ja-JP" altLang="en-US" sz="1400" b="1" dirty="0" smtClean="0">
                <a:solidFill>
                  <a:srgbClr val="0000CC"/>
                </a:solidFill>
              </a:rPr>
              <a:t>セキュリティ人材を育成</a:t>
            </a:r>
            <a:r>
              <a:rPr lang="ja-JP" altLang="en-US" sz="1400" dirty="0" smtClean="0">
                <a:solidFill>
                  <a:srgbClr val="000000"/>
                </a:solidFill>
              </a:rPr>
              <a:t>。</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en-US" altLang="ja-JP" sz="1400" dirty="0" smtClean="0">
                <a:solidFill>
                  <a:srgbClr val="000000"/>
                </a:solidFill>
              </a:rPr>
              <a:t>AI</a:t>
            </a:r>
            <a:r>
              <a:rPr lang="ja-JP" altLang="en-US" sz="1400" dirty="0" smtClean="0">
                <a:solidFill>
                  <a:srgbClr val="000000"/>
                </a:solidFill>
              </a:rPr>
              <a:t>技術を含む実践的なセキュリティ技術の指導や国際的な経験を含む年間カリキュラムにより、</a:t>
            </a:r>
            <a:r>
              <a:rPr lang="ja-JP" altLang="en-US" sz="1400" b="1" dirty="0" smtClean="0">
                <a:solidFill>
                  <a:srgbClr val="0000CC"/>
                </a:solidFill>
              </a:rPr>
              <a:t>若手セキュリティエンジニアを育成</a:t>
            </a:r>
            <a:r>
              <a:rPr lang="ja-JP" altLang="en-US" sz="1400" dirty="0" smtClean="0">
                <a:solidFill>
                  <a:srgbClr val="000000"/>
                </a:solidFill>
              </a:rPr>
              <a:t>。</a:t>
            </a:r>
            <a:endParaRPr lang="en-US" altLang="ja-JP" sz="1400" dirty="0" smtClean="0">
              <a:solidFill>
                <a:srgbClr val="000000"/>
              </a:solidFill>
            </a:endParaRPr>
          </a:p>
        </p:txBody>
      </p:sp>
    </p:spTree>
    <p:extLst>
      <p:ext uri="{BB962C8B-B14F-4D97-AF65-F5344CB8AC3E}">
        <p14:creationId xmlns:p14="http://schemas.microsoft.com/office/powerpoint/2010/main" val="222891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0" y="1778828"/>
            <a:ext cx="9906000" cy="2501153"/>
          </a:xfrm>
          <a:prstGeom prst="rect">
            <a:avLst/>
          </a:prstGeom>
          <a:noFill/>
          <a:ln/>
          <a:effectLst/>
          <a:scene3d>
            <a:camera prst="orthographicFront">
              <a:rot lat="0" lon="0" rev="0"/>
            </a:camera>
            <a:lightRig rig="threePt" dir="t">
              <a:rot lat="0" lon="0" rev="1200000"/>
            </a:lightRig>
          </a:scene3d>
          <a:sp3d/>
        </p:spPr>
        <p:style>
          <a:lnRef idx="0">
            <a:schemeClr val="accent5"/>
          </a:lnRef>
          <a:fillRef idx="3">
            <a:schemeClr val="accent5"/>
          </a:fillRef>
          <a:effectRef idx="3">
            <a:schemeClr val="accent5"/>
          </a:effectRef>
          <a:fontRef idx="minor">
            <a:schemeClr val="lt1"/>
          </a:fontRef>
        </p:style>
        <p:txBody>
          <a:bodyPr rtlCol="0" anchor="ctr"/>
          <a:lstStyle/>
          <a:p>
            <a:pPr algn="ctr">
              <a:spcAft>
                <a:spcPts val="2400"/>
              </a:spcAft>
            </a:pPr>
            <a:endParaRPr lang="en-US" altLang="ja-JP" sz="4000" dirty="0" smtClean="0">
              <a:ln w="1905">
                <a:noFill/>
              </a:ln>
              <a:solidFill>
                <a:schemeClr val="tx1"/>
              </a:solidFill>
              <a:latin typeface="HGP創英角ｺﾞｼｯｸUB" pitchFamily="50" charset="-128"/>
              <a:ea typeface="HGP創英角ｺﾞｼｯｸUB" pitchFamily="50" charset="-128"/>
            </a:endParaRPr>
          </a:p>
        </p:txBody>
      </p:sp>
      <p:sp>
        <p:nvSpPr>
          <p:cNvPr id="3" name="円/楕円 2"/>
          <p:cNvSpPr/>
          <p:nvPr/>
        </p:nvSpPr>
        <p:spPr>
          <a:xfrm>
            <a:off x="9207910" y="44624"/>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a:defRPr/>
            </a:pPr>
            <a:fld id="{2CDEC818-64E9-4DC2-8A6B-AC42F2DBDBAF}" type="slidenum">
              <a:rPr lang="ja-JP" altLang="en-US" sz="1600" smtClean="0">
                <a:solidFill>
                  <a:srgbClr val="F79646">
                    <a:lumMod val="75000"/>
                  </a:srgbClr>
                </a:solidFill>
                <a:latin typeface="Impact" pitchFamily="34" charset="0"/>
              </a:rPr>
              <a:pPr algn="ctr">
                <a:defRPr/>
              </a:pPr>
              <a:t>49</a:t>
            </a:fld>
            <a:endParaRPr lang="ja-JP" altLang="en-US" sz="1600" dirty="0">
              <a:solidFill>
                <a:srgbClr val="F79646">
                  <a:lumMod val="75000"/>
                </a:srgbClr>
              </a:solidFill>
              <a:latin typeface="Impact" pitchFamily="34" charset="0"/>
            </a:endParaRPr>
          </a:p>
        </p:txBody>
      </p:sp>
      <p:sp>
        <p:nvSpPr>
          <p:cNvPr id="4" name="コンテンツ プレースホルダ 2"/>
          <p:cNvSpPr txBox="1">
            <a:spLocks/>
          </p:cNvSpPr>
          <p:nvPr/>
        </p:nvSpPr>
        <p:spPr bwMode="black">
          <a:xfrm>
            <a:off x="1990487" y="1930848"/>
            <a:ext cx="6350753" cy="4128023"/>
          </a:xfrm>
          <a:prstGeom prst="rect">
            <a:avLst/>
          </a:prstGeom>
        </p:spPr>
        <p:txBody>
          <a:bodyPr/>
          <a:lstStyle/>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1" lang="ja-JP" altLang="en-US" sz="3600" b="0" i="0" u="none" strike="noStrike" kern="1200" cap="none" spc="0" normalizeH="0" baseline="0" noProof="0" dirty="0" smtClean="0">
                <a:ln>
                  <a:noFill/>
                </a:ln>
                <a:solidFill>
                  <a:schemeClr val="tx1"/>
                </a:solidFill>
                <a:effectLst/>
                <a:uLnTx/>
                <a:uFillTx/>
                <a:latin typeface="+mn-lt"/>
                <a:ea typeface="+mn-ea"/>
                <a:cs typeface="+mn-cs"/>
              </a:rPr>
              <a:t>総務省　　　　東北総合通信局</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1" lang="ja-JP" altLang="en-US" sz="3600" b="0" i="0" u="none" strike="noStrike" kern="1200" cap="none" spc="0" normalizeH="0" baseline="0" noProof="0" dirty="0" smtClean="0">
                <a:ln>
                  <a:noFill/>
                </a:ln>
                <a:solidFill>
                  <a:schemeClr val="tx1"/>
                </a:solidFill>
                <a:effectLst/>
                <a:uLnTx/>
                <a:uFillTx/>
                <a:latin typeface="+mn-lt"/>
                <a:ea typeface="+mn-ea"/>
                <a:cs typeface="+mn-cs"/>
              </a:rPr>
              <a:t>情報通信部　情報通信振興課</a:t>
            </a:r>
          </a:p>
          <a:p>
            <a:pPr marL="342900" marR="0" lvl="0" indent="-342900" algn="l" defTabSz="914400" rtl="0" eaLnBrk="1" fontAlgn="auto" latinLnBrk="0" hangingPunct="1">
              <a:lnSpc>
                <a:spcPct val="100000"/>
              </a:lnSpc>
              <a:spcBef>
                <a:spcPct val="20000"/>
              </a:spcBef>
              <a:spcAft>
                <a:spcPts val="0"/>
              </a:spcAft>
              <a:buClrTx/>
              <a:buSzTx/>
              <a:buFont typeface="Wingdings" pitchFamily="2" charset="2"/>
              <a:buNone/>
              <a:tabLst/>
              <a:defRPr/>
            </a:pPr>
            <a:endParaRPr kumimoji="1" lang="ja-JP" altLang="en-US" sz="1800" b="0" i="0" u="none" strike="noStrike" kern="1200" cap="none" spc="0" normalizeH="0" baseline="0" noProof="0" dirty="0" smtClean="0">
              <a:ln>
                <a:noFill/>
              </a:ln>
              <a:solidFill>
                <a:schemeClr val="tx1"/>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 typeface="Wingdings" pitchFamily="2" charset="2"/>
              <a:buChar char="n"/>
              <a:tabLst/>
              <a:defRPr/>
            </a:pPr>
            <a:endParaRPr kumimoji="1" lang="ja-JP" altLang="en-US" sz="1800" b="0" i="0" u="none" strike="noStrike" kern="1200" cap="none" spc="0" normalizeH="0" baseline="0" noProof="0" dirty="0" smtClean="0">
              <a:ln>
                <a:noFill/>
              </a:ln>
              <a:solidFill>
                <a:schemeClr val="tx1"/>
              </a:solidFill>
              <a:effectLst/>
              <a:uLnTx/>
              <a:uFillTx/>
              <a:latin typeface="+mn-lt"/>
              <a:ea typeface="+mn-ea"/>
              <a:cs typeface="+mn-cs"/>
            </a:endParaRPr>
          </a:p>
          <a:p>
            <a:pPr marL="1143000" marR="0" lvl="2" indent="-228600" algn="l" defTabSz="914400" rtl="0" eaLnBrk="1" fontAlgn="auto" latinLnBrk="0" hangingPunct="1">
              <a:lnSpc>
                <a:spcPct val="100000"/>
              </a:lnSpc>
              <a:spcBef>
                <a:spcPct val="20000"/>
              </a:spcBef>
              <a:spcAft>
                <a:spcPts val="0"/>
              </a:spcAft>
              <a:buClrTx/>
              <a:buSzTx/>
              <a:buFont typeface="Wingdings" pitchFamily="2" charset="2"/>
              <a:buNone/>
              <a:tabLst/>
              <a:defRPr/>
            </a:pPr>
            <a:r>
              <a:rPr kumimoji="1" lang="ja-JP" altLang="en-US" sz="1600" b="0" i="0" u="none" strike="noStrike" kern="1200" cap="none" spc="0" normalizeH="0" baseline="0" noProof="0" dirty="0" smtClean="0">
                <a:ln>
                  <a:noFill/>
                </a:ln>
                <a:solidFill>
                  <a:schemeClr val="tx1"/>
                </a:solidFill>
                <a:effectLst/>
                <a:uLnTx/>
                <a:uFillTx/>
                <a:latin typeface="+mn-lt"/>
                <a:ea typeface="+mn-ea"/>
                <a:cs typeface="+mn-cs"/>
              </a:rPr>
              <a:t> </a:t>
            </a:r>
            <a:r>
              <a:rPr kumimoji="1" lang="ja-JP" altLang="en-US" sz="2400" b="0" i="0" u="none" strike="noStrike" kern="1200" cap="none" spc="0" normalizeH="0" baseline="0" noProof="0" dirty="0" smtClean="0">
                <a:ln>
                  <a:noFill/>
                </a:ln>
                <a:solidFill>
                  <a:schemeClr val="tx1"/>
                </a:solidFill>
                <a:effectLst/>
                <a:uLnTx/>
                <a:uFillTx/>
                <a:latin typeface="+mn-lt"/>
                <a:ea typeface="+mn-ea"/>
              </a:rPr>
              <a:t>電　話：</a:t>
            </a:r>
            <a:r>
              <a:rPr kumimoji="1" lang="en-US" altLang="ja-JP" sz="2400" b="0" i="0" u="none" strike="noStrike" kern="1200" cap="none" spc="0" normalizeH="0" baseline="0" noProof="0" dirty="0" smtClean="0">
                <a:ln>
                  <a:noFill/>
                </a:ln>
                <a:solidFill>
                  <a:schemeClr val="tx1"/>
                </a:solidFill>
                <a:effectLst/>
                <a:uLnTx/>
                <a:uFillTx/>
                <a:latin typeface="+mn-lt"/>
                <a:ea typeface="+mn-ea"/>
              </a:rPr>
              <a:t>022-221-0711</a:t>
            </a:r>
          </a:p>
          <a:p>
            <a:pPr marL="1143000" marR="0" lvl="2" indent="-228600" algn="l" defTabSz="914400" rtl="0" eaLnBrk="1" fontAlgn="auto" latinLnBrk="0" hangingPunct="1">
              <a:lnSpc>
                <a:spcPct val="100000"/>
              </a:lnSpc>
              <a:spcBef>
                <a:spcPct val="20000"/>
              </a:spcBef>
              <a:spcAft>
                <a:spcPts val="0"/>
              </a:spcAft>
              <a:buClrTx/>
              <a:buSzTx/>
              <a:buFont typeface="Wingdings" pitchFamily="2" charset="2"/>
              <a:buNone/>
              <a:tabLst/>
              <a:defRPr/>
            </a:pPr>
            <a:endParaRPr lang="ja-JP" altLang="en-US" sz="2400" dirty="0">
              <a:latin typeface="+mn-lt"/>
              <a:ea typeface="+mn-ea"/>
              <a:hlinkClick r:id="rId3"/>
            </a:endParaRPr>
          </a:p>
          <a:p>
            <a:pPr marL="1143000" lvl="2" indent="-228600" fontAlgn="auto">
              <a:spcBef>
                <a:spcPct val="20000"/>
              </a:spcBef>
              <a:spcAft>
                <a:spcPts val="0"/>
              </a:spcAft>
              <a:defRPr/>
            </a:pPr>
            <a:r>
              <a:rPr lang="ja-JP" altLang="en-US" sz="2400" dirty="0" smtClean="0"/>
              <a:t>メール：</a:t>
            </a:r>
            <a:r>
              <a:rPr kumimoji="1" lang="en-US" altLang="ja-JP" sz="2400" b="0" i="0" u="none" strike="noStrike" kern="1200" cap="none" spc="0" normalizeH="0" baseline="0" noProof="0" dirty="0" smtClean="0">
                <a:ln>
                  <a:noFill/>
                </a:ln>
                <a:solidFill>
                  <a:schemeClr val="tx1"/>
                </a:solidFill>
                <a:effectLst/>
                <a:uLnTx/>
                <a:uFillTx/>
                <a:latin typeface="+mn-lt"/>
                <a:ea typeface="+mn-ea"/>
                <a:hlinkClick r:id="rId3"/>
              </a:rPr>
              <a:t>seibi-toh@ml.soumu.go.jp</a:t>
            </a:r>
            <a:endParaRPr kumimoji="1" lang="en-US" altLang="ja-JP" sz="18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6" name="正方形/長方形 5"/>
          <p:cNvSpPr/>
          <p:nvPr/>
        </p:nvSpPr>
        <p:spPr>
          <a:xfrm>
            <a:off x="73246" y="-14504"/>
            <a:ext cx="9704290" cy="475121"/>
          </a:xfrm>
          <a:prstGeom prst="rect">
            <a:avLst/>
          </a:prstGeom>
          <a:noFill/>
          <a:ln/>
          <a:effectLst/>
          <a:scene3d>
            <a:camera prst="orthographicFront">
              <a:rot lat="0" lon="0" rev="0"/>
            </a:camera>
            <a:lightRig rig="threePt" dir="t">
              <a:rot lat="0" lon="0" rev="1200000"/>
            </a:lightRig>
          </a:scene3d>
        </p:spPr>
        <p:style>
          <a:lnRef idx="0">
            <a:schemeClr val="accent5"/>
          </a:lnRef>
          <a:fillRef idx="3">
            <a:schemeClr val="accent5"/>
          </a:fillRef>
          <a:effectRef idx="3">
            <a:schemeClr val="accent5"/>
          </a:effectRef>
          <a:fontRef idx="minor">
            <a:schemeClr val="lt1"/>
          </a:fontRef>
        </p:style>
        <p:txBody>
          <a:bodyPr rtlCol="0" anchor="ctr"/>
          <a:lstStyle/>
          <a:p>
            <a:pPr algn="ctr">
              <a:spcAft>
                <a:spcPts val="2400"/>
              </a:spcAft>
            </a:pPr>
            <a:r>
              <a:rPr lang="ja-JP" altLang="en-US" sz="2400" dirty="0" smtClean="0">
                <a:ln w="1905">
                  <a:noFill/>
                </a:ln>
                <a:solidFill>
                  <a:srgbClr val="000000"/>
                </a:solidFill>
                <a:latin typeface="HGP創英角ｺﾞｼｯｸUB" pitchFamily="50" charset="-128"/>
                <a:ea typeface="HGP創英角ｺﾞｼｯｸUB" pitchFamily="50" charset="-128"/>
              </a:rPr>
              <a:t>お　問　合　せ　先</a:t>
            </a:r>
            <a:endParaRPr lang="en-US" altLang="ja-JP" sz="2400" dirty="0" smtClean="0">
              <a:ln w="1905">
                <a:noFill/>
              </a:ln>
              <a:solidFill>
                <a:srgbClr val="000000"/>
              </a:solidFill>
              <a:latin typeface="HGP創英角ｺﾞｼｯｸUB" pitchFamily="50" charset="-128"/>
              <a:ea typeface="HGP創英角ｺﾞｼｯｸUB" pitchFamily="50" charset="-128"/>
            </a:endParaRPr>
          </a:p>
        </p:txBody>
      </p:sp>
      <p:cxnSp>
        <p:nvCxnSpPr>
          <p:cNvPr id="7" name="直線コネクタ 6"/>
          <p:cNvCxnSpPr>
            <a:cxnSpLocks noChangeShapeType="1"/>
          </p:cNvCxnSpPr>
          <p:nvPr/>
        </p:nvCxnSpPr>
        <p:spPr bwMode="auto">
          <a:xfrm>
            <a:off x="0" y="554547"/>
            <a:ext cx="9906000" cy="1587"/>
          </a:xfrm>
          <a:prstGeom prst="line">
            <a:avLst/>
          </a:prstGeom>
          <a:noFill/>
          <a:ln w="63500" cmpd="thickThin" algn="ctr">
            <a:solidFill>
              <a:srgbClr val="FF9900"/>
            </a:solidFill>
            <a:round/>
            <a:headEnd/>
            <a:tailEnd/>
          </a:ln>
        </p:spPr>
      </p:cxnSp>
    </p:spTree>
    <p:extLst>
      <p:ext uri="{BB962C8B-B14F-4D97-AF65-F5344CB8AC3E}">
        <p14:creationId xmlns:p14="http://schemas.microsoft.com/office/powerpoint/2010/main" val="2862684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ホームベース 4"/>
          <p:cNvSpPr/>
          <p:nvPr/>
        </p:nvSpPr>
        <p:spPr>
          <a:xfrm>
            <a:off x="75061" y="1573442"/>
            <a:ext cx="3259556" cy="2084158"/>
          </a:xfrm>
          <a:prstGeom prst="homePlate">
            <a:avLst>
              <a:gd name="adj" fmla="val 13774"/>
            </a:avLst>
          </a:prstGeom>
          <a:solidFill>
            <a:srgbClr val="CCFFFF">
              <a:alpha val="20000"/>
            </a:srgb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dirty="0">
              <a:solidFill>
                <a:srgbClr val="FFFFFF"/>
              </a:solidFill>
            </a:endParaRPr>
          </a:p>
        </p:txBody>
      </p:sp>
      <p:sp>
        <p:nvSpPr>
          <p:cNvPr id="19" name="角丸四角形 18"/>
          <p:cNvSpPr/>
          <p:nvPr/>
        </p:nvSpPr>
        <p:spPr>
          <a:xfrm>
            <a:off x="3334619" y="1546553"/>
            <a:ext cx="6519343" cy="2111047"/>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defTabSz="914400" fontAlgn="base">
              <a:spcBef>
                <a:spcPct val="0"/>
              </a:spcBef>
              <a:spcAft>
                <a:spcPct val="0"/>
              </a:spcAft>
            </a:pPr>
            <a:r>
              <a:rPr lang="ja-JP" altLang="en-US" dirty="0" smtClean="0">
                <a:solidFill>
                  <a:prstClr val="black"/>
                </a:solidFill>
              </a:rPr>
              <a:t>　</a:t>
            </a:r>
            <a:endParaRPr lang="ja-JP" altLang="en-US" dirty="0">
              <a:solidFill>
                <a:prstClr val="black"/>
              </a:solidFill>
            </a:endParaRPr>
          </a:p>
        </p:txBody>
      </p:sp>
      <p:sp>
        <p:nvSpPr>
          <p:cNvPr id="72" name="正方形/長方形 71"/>
          <p:cNvSpPr/>
          <p:nvPr/>
        </p:nvSpPr>
        <p:spPr>
          <a:xfrm>
            <a:off x="3" y="12047"/>
            <a:ext cx="9905999" cy="430863"/>
          </a:xfrm>
          <a:prstGeom prst="rect">
            <a:avLst/>
          </a:prstGeom>
        </p:spPr>
        <p:txBody>
          <a:bodyPr wrap="square" lIns="91417" tIns="45708" rIns="91417" bIns="45708">
            <a:spAutoFit/>
          </a:bodyPr>
          <a:lstStyle/>
          <a:p>
            <a:pPr algn="ctr" defTabSz="914400" fontAlgn="base">
              <a:spcBef>
                <a:spcPct val="0"/>
              </a:spcBef>
              <a:spcAft>
                <a:spcPct val="0"/>
              </a:spcAft>
              <a:tabLst>
                <a:tab pos="2691719" algn="l"/>
              </a:tabLst>
              <a:defRPr/>
            </a:pPr>
            <a:r>
              <a:rPr lang="ja-JP" altLang="en-US" sz="2200" dirty="0" smtClean="0">
                <a:ln w="1905"/>
                <a:solidFill>
                  <a:srgbClr val="000000"/>
                </a:solidFill>
                <a:latin typeface="HGP創英角ｺﾞｼｯｸUB" pitchFamily="50" charset="-128"/>
                <a:ea typeface="HGP創英角ｺﾞｼｯｸUB" pitchFamily="50" charset="-128"/>
              </a:rPr>
              <a:t>☆ポイント３：　</a:t>
            </a:r>
            <a:r>
              <a:rPr lang="en-US" altLang="ja-JP" sz="2200" dirty="0" err="1" smtClean="0">
                <a:ln w="1905"/>
                <a:solidFill>
                  <a:srgbClr val="000000"/>
                </a:solidFill>
                <a:latin typeface="HGP創英角ｺﾞｼｯｸUB" pitchFamily="50" charset="-128"/>
                <a:ea typeface="HGP創英角ｺﾞｼｯｸUB" pitchFamily="50" charset="-128"/>
              </a:rPr>
              <a:t>IoT</a:t>
            </a:r>
            <a:r>
              <a:rPr lang="ja-JP" altLang="en-US" sz="2200" dirty="0" smtClean="0">
                <a:ln w="1905"/>
                <a:solidFill>
                  <a:srgbClr val="000000"/>
                </a:solidFill>
                <a:latin typeface="HGP創英角ｺﾞｼｯｸUB" pitchFamily="50" charset="-128"/>
                <a:ea typeface="HGP創英角ｺﾞｼｯｸUB" pitchFamily="50" charset="-128"/>
              </a:rPr>
              <a:t>時代に求められる人材育成を総合的に推進</a:t>
            </a:r>
            <a:endParaRPr lang="ja-JP" altLang="en-US" sz="2200" dirty="0">
              <a:ln w="1905"/>
              <a:solidFill>
                <a:srgbClr val="000000"/>
              </a:solidFill>
              <a:latin typeface="HGP創英角ｺﾞｼｯｸUB" pitchFamily="50" charset="-128"/>
              <a:ea typeface="HGP創英角ｺﾞｼｯｸUB" pitchFamily="50" charset="-128"/>
            </a:endParaRPr>
          </a:p>
        </p:txBody>
      </p:sp>
      <p:sp>
        <p:nvSpPr>
          <p:cNvPr id="18" name="Rectangle 4"/>
          <p:cNvSpPr>
            <a:spLocks noChangeArrowheads="1"/>
          </p:cNvSpPr>
          <p:nvPr/>
        </p:nvSpPr>
        <p:spPr bwMode="auto">
          <a:xfrm>
            <a:off x="3334617" y="1870313"/>
            <a:ext cx="6609486" cy="1615803"/>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spcBef>
                <a:spcPts val="200"/>
              </a:spcBef>
              <a:buClr>
                <a:srgbClr val="FF9900"/>
              </a:buClr>
              <a:buSzPct val="120000"/>
              <a:tabLst>
                <a:tab pos="85725" algn="ctr"/>
                <a:tab pos="180975" algn="ctr"/>
              </a:tabLst>
              <a:defRPr/>
            </a:pPr>
            <a:r>
              <a:rPr lang="ja-JP" altLang="en-US" sz="1400" dirty="0" smtClean="0">
                <a:solidFill>
                  <a:srgbClr val="000000"/>
                </a:solidFill>
              </a:rPr>
              <a:t>第</a:t>
            </a:r>
            <a:r>
              <a:rPr lang="en-US" altLang="ja-JP" sz="1400" dirty="0" smtClean="0">
                <a:solidFill>
                  <a:srgbClr val="000000"/>
                </a:solidFill>
              </a:rPr>
              <a:t>4</a:t>
            </a:r>
            <a:r>
              <a:rPr lang="ja-JP" altLang="en-US" sz="1400" dirty="0">
                <a:solidFill>
                  <a:srgbClr val="000000"/>
                </a:solidFill>
              </a:rPr>
              <a:t>次産業革命を支える</a:t>
            </a:r>
            <a:r>
              <a:rPr lang="en-US" altLang="ja-JP" sz="1400" b="1" dirty="0" err="1">
                <a:solidFill>
                  <a:srgbClr val="FF0000"/>
                </a:solidFill>
              </a:rPr>
              <a:t>IoT</a:t>
            </a:r>
            <a:r>
              <a:rPr lang="ja-JP" altLang="en-US" sz="1400" b="1" dirty="0">
                <a:solidFill>
                  <a:srgbClr val="FF0000"/>
                </a:solidFill>
              </a:rPr>
              <a:t>人材の量的・質的拡充</a:t>
            </a:r>
            <a:r>
              <a:rPr lang="ja-JP" altLang="en-US" sz="1400" b="1" dirty="0" smtClean="0">
                <a:solidFill>
                  <a:srgbClr val="FF0000"/>
                </a:solidFill>
              </a:rPr>
              <a:t>を強力に図る</a:t>
            </a:r>
            <a:r>
              <a:rPr lang="ja-JP" altLang="en-US" sz="1400" dirty="0" smtClean="0">
                <a:solidFill>
                  <a:srgbClr val="000000"/>
                </a:solidFill>
              </a:rPr>
              <a:t>。</a:t>
            </a:r>
            <a:endParaRPr lang="ja-JP" altLang="en-US" sz="1400" dirty="0">
              <a:solidFill>
                <a:srgbClr val="000000"/>
              </a:solidFill>
            </a:endParaRPr>
          </a:p>
          <a:p>
            <a:pPr marL="342900" indent="-342900" defTabSz="914400" fontAlgn="base">
              <a:spcBef>
                <a:spcPts val="600"/>
              </a:spcBef>
              <a:buClr>
                <a:srgbClr val="FF9900"/>
              </a:buClr>
              <a:buSzPct val="120000"/>
              <a:buFont typeface="+mj-ea"/>
              <a:buAutoNum type="circleNumDbPlain"/>
              <a:defRPr/>
            </a:pPr>
            <a:r>
              <a:rPr lang="en-US" altLang="ja-JP" sz="1400" b="1" dirty="0" err="1" smtClean="0">
                <a:solidFill>
                  <a:srgbClr val="0000CC"/>
                </a:solidFill>
              </a:rPr>
              <a:t>IoT</a:t>
            </a:r>
            <a:r>
              <a:rPr lang="ja-JP" altLang="en-US" sz="1400" b="1" dirty="0" smtClean="0">
                <a:solidFill>
                  <a:srgbClr val="0000CC"/>
                </a:solidFill>
              </a:rPr>
              <a:t>時代</a:t>
            </a:r>
            <a:r>
              <a:rPr lang="ja-JP" altLang="en-US" sz="1400" b="1" dirty="0">
                <a:solidFill>
                  <a:srgbClr val="0000CC"/>
                </a:solidFill>
              </a:rPr>
              <a:t>のデータ流通を支える新たな通信ネットワーク基盤を運用・管理する人材を育成</a:t>
            </a:r>
            <a:r>
              <a:rPr lang="ja-JP" altLang="en-US" sz="1400" dirty="0">
                <a:solidFill>
                  <a:srgbClr val="000000"/>
                </a:solidFill>
              </a:rPr>
              <a:t>するため、人材育成環境を整備し、スキルの明確化等を実施</a:t>
            </a:r>
            <a:r>
              <a:rPr lang="ja-JP" altLang="en-US" sz="1400" dirty="0" smtClean="0">
                <a:solidFill>
                  <a:srgbClr val="000000"/>
                </a:solidFill>
              </a:rPr>
              <a:t>。</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en-US" altLang="ja-JP" sz="1400" b="1" dirty="0" err="1" smtClean="0">
                <a:solidFill>
                  <a:srgbClr val="0000CC"/>
                </a:solidFill>
              </a:rPr>
              <a:t>IoT</a:t>
            </a:r>
            <a:r>
              <a:rPr lang="ja-JP" altLang="en-US" sz="1400" b="1" dirty="0" smtClean="0">
                <a:solidFill>
                  <a:srgbClr val="0000CC"/>
                </a:solidFill>
              </a:rPr>
              <a:t>機器のユーザ</a:t>
            </a:r>
            <a:r>
              <a:rPr lang="ja-JP" altLang="en-US" sz="1400" b="1" dirty="0">
                <a:solidFill>
                  <a:srgbClr val="0000CC"/>
                </a:solidFill>
              </a:rPr>
              <a:t>に求められる</a:t>
            </a:r>
            <a:r>
              <a:rPr lang="ja-JP" altLang="en-US" sz="1400" b="1" dirty="0" smtClean="0">
                <a:solidFill>
                  <a:srgbClr val="0000CC"/>
                </a:solidFill>
              </a:rPr>
              <a:t>基本知識</a:t>
            </a:r>
            <a:r>
              <a:rPr lang="ja-JP" altLang="en-US" sz="1400" b="1" dirty="0">
                <a:solidFill>
                  <a:srgbClr val="0000CC"/>
                </a:solidFill>
              </a:rPr>
              <a:t>の要件（スキルセット</a:t>
            </a:r>
            <a:r>
              <a:rPr lang="ja-JP" altLang="en-US" sz="1400" b="1" dirty="0" smtClean="0">
                <a:solidFill>
                  <a:srgbClr val="0000CC"/>
                </a:solidFill>
              </a:rPr>
              <a:t>）を策定</a:t>
            </a:r>
            <a:r>
              <a:rPr lang="ja-JP" altLang="en-US" sz="1400" dirty="0" smtClean="0">
                <a:solidFill>
                  <a:srgbClr val="000000"/>
                </a:solidFill>
              </a:rPr>
              <a:t>、分野毎・地域毎の講習会</a:t>
            </a:r>
            <a:r>
              <a:rPr lang="ja-JP" altLang="en-US" sz="1400" dirty="0">
                <a:solidFill>
                  <a:srgbClr val="000000"/>
                </a:solidFill>
              </a:rPr>
              <a:t>や</a:t>
            </a:r>
            <a:r>
              <a:rPr lang="ja-JP" altLang="en-US" sz="1400" dirty="0" smtClean="0">
                <a:solidFill>
                  <a:srgbClr val="000000"/>
                </a:solidFill>
              </a:rPr>
              <a:t>若者等を</a:t>
            </a:r>
            <a:r>
              <a:rPr lang="ja-JP" altLang="en-US" sz="1400" dirty="0">
                <a:solidFill>
                  <a:srgbClr val="000000"/>
                </a:solidFill>
              </a:rPr>
              <a:t>対象とした体験型</a:t>
            </a:r>
            <a:r>
              <a:rPr lang="ja-JP" altLang="en-US" sz="1400" dirty="0" smtClean="0">
                <a:solidFill>
                  <a:srgbClr val="000000"/>
                </a:solidFill>
              </a:rPr>
              <a:t>教育・ハッカソン等を実施。</a:t>
            </a:r>
            <a:endParaRPr lang="ja-JP" altLang="en-US" sz="1400" dirty="0">
              <a:solidFill>
                <a:srgbClr val="000000"/>
              </a:solidFill>
            </a:endParaRPr>
          </a:p>
          <a:p>
            <a:pPr marL="342900" indent="-342900" defTabSz="914400" fontAlgn="base">
              <a:spcBef>
                <a:spcPts val="600"/>
              </a:spcBef>
              <a:buClr>
                <a:srgbClr val="FF9900"/>
              </a:buClr>
              <a:buSzPct val="120000"/>
              <a:buFont typeface="+mj-ea"/>
              <a:buAutoNum type="circleNumDbPlain"/>
              <a:defRPr/>
            </a:pPr>
            <a:r>
              <a:rPr lang="ja-JP" altLang="en-US" sz="1400" dirty="0" smtClean="0">
                <a:solidFill>
                  <a:srgbClr val="000000"/>
                </a:solidFill>
              </a:rPr>
              <a:t>クラウド</a:t>
            </a:r>
            <a:r>
              <a:rPr lang="ja-JP" altLang="en-US" sz="1400" dirty="0">
                <a:solidFill>
                  <a:srgbClr val="000000"/>
                </a:solidFill>
              </a:rPr>
              <a:t>や地域人材を活用</a:t>
            </a:r>
            <a:r>
              <a:rPr lang="ja-JP" altLang="en-US" sz="1400" dirty="0" smtClean="0">
                <a:solidFill>
                  <a:srgbClr val="000000"/>
                </a:solidFill>
              </a:rPr>
              <a:t>した</a:t>
            </a:r>
            <a:r>
              <a:rPr lang="ja-JP" altLang="en-US" sz="1400" b="1" dirty="0" smtClean="0">
                <a:solidFill>
                  <a:srgbClr val="0000CC"/>
                </a:solidFill>
              </a:rPr>
              <a:t>プログラミング</a:t>
            </a:r>
            <a:r>
              <a:rPr lang="ja-JP" altLang="en-US" sz="1400" b="1" dirty="0">
                <a:solidFill>
                  <a:srgbClr val="0000CC"/>
                </a:solidFill>
              </a:rPr>
              <a:t>教育</a:t>
            </a:r>
            <a:r>
              <a:rPr lang="ja-JP" altLang="en-US" sz="1400" b="1" dirty="0" smtClean="0">
                <a:solidFill>
                  <a:srgbClr val="0000CC"/>
                </a:solidFill>
              </a:rPr>
              <a:t>の実施モデルを開発・普及</a:t>
            </a:r>
            <a:r>
              <a:rPr lang="ja-JP" altLang="en-US" sz="1400" dirty="0" smtClean="0">
                <a:solidFill>
                  <a:srgbClr val="000000"/>
                </a:solidFill>
              </a:rPr>
              <a:t>。</a:t>
            </a:r>
            <a:endParaRPr lang="ja-JP" altLang="en-US" sz="1400" dirty="0">
              <a:solidFill>
                <a:srgbClr val="000000"/>
              </a:solidFill>
            </a:endParaRPr>
          </a:p>
        </p:txBody>
      </p:sp>
      <p:sp>
        <p:nvSpPr>
          <p:cNvPr id="105" name="正方形/長方形 104"/>
          <p:cNvSpPr/>
          <p:nvPr/>
        </p:nvSpPr>
        <p:spPr>
          <a:xfrm>
            <a:off x="-139700" y="443517"/>
            <a:ext cx="10083802" cy="49754"/>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lIns="91417" tIns="45708" rIns="91417" bIns="45708" rtlCol="0" anchor="ctr"/>
          <a:lstStyle/>
          <a:p>
            <a:pPr algn="ctr" defTabSz="914400" fontAlgn="base">
              <a:spcBef>
                <a:spcPct val="0"/>
              </a:spcBef>
              <a:spcAft>
                <a:spcPct val="0"/>
              </a:spcAft>
            </a:pPr>
            <a:endParaRPr lang="ja-JP" altLang="en-US" dirty="0">
              <a:solidFill>
                <a:srgbClr val="FFFFFF"/>
              </a:solidFill>
            </a:endParaRPr>
          </a:p>
        </p:txBody>
      </p:sp>
      <p:sp>
        <p:nvSpPr>
          <p:cNvPr id="157" name="テキスト ボックス 156"/>
          <p:cNvSpPr txBox="1"/>
          <p:nvPr/>
        </p:nvSpPr>
        <p:spPr>
          <a:xfrm>
            <a:off x="3334619" y="1546553"/>
            <a:ext cx="968462" cy="338554"/>
          </a:xfrm>
          <a:prstGeom prst="rect">
            <a:avLst/>
          </a:prstGeom>
          <a:noFill/>
        </p:spPr>
        <p:txBody>
          <a:bodyPr wrap="square" rtlCol="0">
            <a:spAutoFit/>
          </a:bodyPr>
          <a:lstStyle/>
          <a:p>
            <a:pPr defTabSz="914400" fontAlgn="base">
              <a:spcBef>
                <a:spcPct val="0"/>
              </a:spcBef>
              <a:spcAft>
                <a:spcPct val="0"/>
              </a:spcAft>
            </a:pPr>
            <a:r>
              <a:rPr lang="ja-JP" altLang="en-US" sz="1600" u="heavy" dirty="0" smtClean="0">
                <a:solidFill>
                  <a:srgbClr val="000000"/>
                </a:solidFill>
                <a:latin typeface="HGPｺﾞｼｯｸE" panose="020B0900000000000000" pitchFamily="50" charset="-128"/>
                <a:ea typeface="HGPｺﾞｼｯｸE" panose="020B0900000000000000" pitchFamily="50" charset="-128"/>
              </a:rPr>
              <a:t>概　要：</a:t>
            </a:r>
            <a:endParaRPr lang="ja-JP" altLang="en-US" sz="1600" u="heavy" dirty="0">
              <a:solidFill>
                <a:srgbClr val="000000"/>
              </a:solidFill>
              <a:latin typeface="HGPｺﾞｼｯｸE" panose="020B0900000000000000" pitchFamily="50" charset="-128"/>
              <a:ea typeface="HGPｺﾞｼｯｸE" panose="020B0900000000000000" pitchFamily="50" charset="-128"/>
            </a:endParaRPr>
          </a:p>
        </p:txBody>
      </p:sp>
      <p:sp>
        <p:nvSpPr>
          <p:cNvPr id="23" name="正方形/長方形 22"/>
          <p:cNvSpPr/>
          <p:nvPr/>
        </p:nvSpPr>
        <p:spPr>
          <a:xfrm>
            <a:off x="96680" y="1598493"/>
            <a:ext cx="1685077" cy="338554"/>
          </a:xfrm>
          <a:prstGeom prst="rect">
            <a:avLst/>
          </a:prstGeom>
        </p:spPr>
        <p:txBody>
          <a:bodyPr wrap="none">
            <a:spAutoFit/>
          </a:bodyPr>
          <a:lstStyle/>
          <a:p>
            <a:pPr algn="ct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主な政府</a:t>
            </a:r>
            <a:r>
              <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rPr>
              <a:t>の</a:t>
            </a: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方針：</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31" name="円/楕円 30"/>
          <p:cNvSpPr/>
          <p:nvPr/>
        </p:nvSpPr>
        <p:spPr>
          <a:xfrm>
            <a:off x="9207912" y="40556"/>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5</a:t>
            </a:fld>
            <a:endParaRPr lang="ja-JP" altLang="en-US" sz="1600" dirty="0">
              <a:solidFill>
                <a:srgbClr val="F79646">
                  <a:lumMod val="75000"/>
                </a:srgbClr>
              </a:solidFill>
              <a:latin typeface="Impact" pitchFamily="34" charset="0"/>
            </a:endParaRPr>
          </a:p>
        </p:txBody>
      </p:sp>
      <p:sp>
        <p:nvSpPr>
          <p:cNvPr id="534" name="Rectangle 4"/>
          <p:cNvSpPr>
            <a:spLocks noChangeArrowheads="1"/>
          </p:cNvSpPr>
          <p:nvPr/>
        </p:nvSpPr>
        <p:spPr bwMode="auto">
          <a:xfrm>
            <a:off x="17913" y="1892443"/>
            <a:ext cx="3182489" cy="1625036"/>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lnSpc>
                <a:spcPct val="110000"/>
              </a:lnSpc>
              <a:buClr>
                <a:srgbClr val="FF9900"/>
              </a:buClr>
              <a:buSzPct val="120000"/>
              <a:defRPr/>
            </a:pPr>
            <a:r>
              <a:rPr lang="ja-JP" altLang="en-US" sz="1400" b="1" u="sng" dirty="0" smtClean="0">
                <a:ln w="1905"/>
                <a:solidFill>
                  <a:srgbClr val="000000"/>
                </a:solidFill>
                <a:latin typeface="AR Pゴシック体M" panose="020B0600000000000000" pitchFamily="50" charset="-128"/>
                <a:ea typeface="AR Pゴシック体M" panose="020B0600000000000000" pitchFamily="50" charset="-128"/>
              </a:rPr>
              <a:t>○日本再興戦略</a:t>
            </a:r>
            <a:r>
              <a:rPr lang="en-US" altLang="ja-JP" sz="1400" b="1" u="sng" dirty="0" smtClean="0">
                <a:ln w="1905"/>
                <a:solidFill>
                  <a:srgbClr val="000000"/>
                </a:solidFill>
                <a:latin typeface="AR Pゴシック体M" panose="020B0600000000000000" pitchFamily="50" charset="-128"/>
                <a:ea typeface="AR Pゴシック体M" panose="020B0600000000000000" pitchFamily="50" charset="-128"/>
              </a:rPr>
              <a:t>2016</a:t>
            </a:r>
          </a:p>
          <a:p>
            <a:pPr defTabSz="914400" fontAlgn="base">
              <a:lnSpc>
                <a:spcPct val="110000"/>
              </a:lnSpc>
              <a:spcBef>
                <a:spcPts val="600"/>
              </a:spcBef>
              <a:buClr>
                <a:srgbClr val="FF9900"/>
              </a:buClr>
              <a:buSzPct val="120000"/>
              <a:defRPr/>
            </a:pPr>
            <a:r>
              <a:rPr lang="ja-JP" altLang="en-US" sz="1200" dirty="0" smtClean="0">
                <a:solidFill>
                  <a:srgbClr val="000000"/>
                </a:solidFill>
                <a:latin typeface="AR P明朝体L" panose="02020300000000000000" pitchFamily="18" charset="-128"/>
                <a:ea typeface="AR P明朝体L" panose="02020300000000000000" pitchFamily="18" charset="-128"/>
              </a:rPr>
              <a:t>トップレベル</a:t>
            </a:r>
            <a:r>
              <a:rPr lang="ja-JP" altLang="en-US" sz="1200" dirty="0">
                <a:solidFill>
                  <a:srgbClr val="000000"/>
                </a:solidFill>
                <a:latin typeface="AR P明朝体L" panose="02020300000000000000" pitchFamily="18" charset="-128"/>
                <a:ea typeface="AR P明朝体L" panose="02020300000000000000" pitchFamily="18" charset="-128"/>
              </a:rPr>
              <a:t>の情報人材の育成</a:t>
            </a:r>
            <a:r>
              <a:rPr lang="ja-JP" altLang="en-US" sz="1200" dirty="0" smtClean="0">
                <a:solidFill>
                  <a:srgbClr val="000000"/>
                </a:solidFill>
                <a:latin typeface="AR P明朝体L" panose="02020300000000000000" pitchFamily="18" charset="-128"/>
                <a:ea typeface="AR P明朝体L" panose="02020300000000000000" pitchFamily="18" charset="-128"/>
              </a:rPr>
              <a:t>、大学</a:t>
            </a:r>
            <a:r>
              <a:rPr lang="ja-JP" altLang="en-US" sz="1200" dirty="0">
                <a:solidFill>
                  <a:srgbClr val="000000"/>
                </a:solidFill>
                <a:latin typeface="AR P明朝体L" panose="02020300000000000000" pitchFamily="18" charset="-128"/>
                <a:ea typeface="AR P明朝体L" panose="02020300000000000000" pitchFamily="18" charset="-128"/>
              </a:rPr>
              <a:t>・大学院・高等専門学校でのデータサイエンティスト等の育成</a:t>
            </a:r>
            <a:r>
              <a:rPr lang="ja-JP" altLang="en-US" sz="1200" dirty="0" smtClean="0">
                <a:solidFill>
                  <a:srgbClr val="000000"/>
                </a:solidFill>
                <a:latin typeface="AR P明朝体L" panose="02020300000000000000" pitchFamily="18" charset="-128"/>
                <a:ea typeface="AR P明朝体L" panose="02020300000000000000" pitchFamily="18" charset="-128"/>
              </a:rPr>
              <a:t>、初等</a:t>
            </a:r>
            <a:r>
              <a:rPr lang="ja-JP" altLang="en-US" sz="1200" dirty="0">
                <a:solidFill>
                  <a:srgbClr val="000000"/>
                </a:solidFill>
                <a:latin typeface="AR P明朝体L" panose="02020300000000000000" pitchFamily="18" charset="-128"/>
                <a:ea typeface="AR P明朝体L" panose="02020300000000000000" pitchFamily="18" charset="-128"/>
              </a:rPr>
              <a:t>中等教育におけるプログラミングなどの</a:t>
            </a:r>
            <a:r>
              <a:rPr lang="ja-JP" altLang="en-US" sz="1200" dirty="0" smtClean="0">
                <a:solidFill>
                  <a:srgbClr val="000000"/>
                </a:solidFill>
                <a:latin typeface="AR P明朝体L" panose="02020300000000000000" pitchFamily="18" charset="-128"/>
                <a:ea typeface="AR P明朝体L" panose="02020300000000000000" pitchFamily="18" charset="-128"/>
              </a:rPr>
              <a:t>情</a:t>
            </a:r>
            <a:r>
              <a:rPr lang="ja-JP" altLang="en-US" sz="1200" dirty="0">
                <a:solidFill>
                  <a:srgbClr val="000000"/>
                </a:solidFill>
                <a:latin typeface="AR P明朝体L" panose="02020300000000000000" pitchFamily="18" charset="-128"/>
                <a:ea typeface="AR P明朝体L" panose="02020300000000000000" pitchFamily="18" charset="-128"/>
              </a:rPr>
              <a:t>報活用能力の育成等の</a:t>
            </a:r>
            <a:r>
              <a:rPr lang="en-US" altLang="ja-JP" sz="1200" dirty="0">
                <a:solidFill>
                  <a:srgbClr val="000000"/>
                </a:solidFill>
                <a:latin typeface="AR P明朝体L" panose="02020300000000000000" pitchFamily="18" charset="-128"/>
                <a:ea typeface="AR P明朝体L" panose="02020300000000000000" pitchFamily="18" charset="-128"/>
              </a:rPr>
              <a:t>IT</a:t>
            </a:r>
            <a:r>
              <a:rPr lang="ja-JP" altLang="en-US" sz="1200" dirty="0">
                <a:solidFill>
                  <a:srgbClr val="000000"/>
                </a:solidFill>
                <a:latin typeface="AR P明朝体L" panose="02020300000000000000" pitchFamily="18" charset="-128"/>
                <a:ea typeface="AR P明朝体L" panose="02020300000000000000" pitchFamily="18" charset="-128"/>
              </a:rPr>
              <a:t>教育などの３層構造で、第４次産業革命を支える人材育成・教育システムを構築する</a:t>
            </a:r>
            <a:r>
              <a:rPr lang="ja-JP" altLang="en-US" sz="1200" dirty="0" smtClean="0">
                <a:solidFill>
                  <a:srgbClr val="000000"/>
                </a:solidFill>
                <a:latin typeface="AR P明朝体L" panose="02020300000000000000" pitchFamily="18" charset="-128"/>
                <a:ea typeface="AR P明朝体L" panose="02020300000000000000" pitchFamily="18" charset="-128"/>
              </a:rPr>
              <a:t>。</a:t>
            </a:r>
            <a:endParaRPr lang="en-US" altLang="ja-JP" sz="1200" dirty="0" smtClean="0">
              <a:solidFill>
                <a:srgbClr val="000000"/>
              </a:solidFill>
              <a:latin typeface="AR P明朝体L" panose="02020300000000000000" pitchFamily="18" charset="-128"/>
              <a:ea typeface="AR P明朝体L" panose="02020300000000000000" pitchFamily="18" charset="-128"/>
            </a:endParaRPr>
          </a:p>
        </p:txBody>
      </p:sp>
      <p:sp>
        <p:nvSpPr>
          <p:cNvPr id="58" name="テキスト ボックス 57"/>
          <p:cNvSpPr txBox="1"/>
          <p:nvPr/>
        </p:nvSpPr>
        <p:spPr>
          <a:xfrm>
            <a:off x="0" y="511523"/>
            <a:ext cx="9944102" cy="954083"/>
          </a:xfrm>
          <a:prstGeom prst="rect">
            <a:avLst/>
          </a:prstGeom>
          <a:noFill/>
        </p:spPr>
        <p:txBody>
          <a:bodyPr wrap="square" lIns="91417" tIns="45708" rIns="91417" bIns="45708" rtlCol="0">
            <a:spAutoFit/>
          </a:bodyPr>
          <a:lstStyle/>
          <a:p>
            <a:pPr marL="1828800"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①</a:t>
            </a:r>
            <a:r>
              <a:rPr lang="en-US" altLang="ja-JP" sz="1400" b="1" dirty="0" err="1" smtClean="0">
                <a:solidFill>
                  <a:srgbClr val="E78A5C">
                    <a:lumMod val="50000"/>
                  </a:srgbClr>
                </a:solidFill>
                <a:latin typeface="ＭＳ Ｐ明朝" panose="02020600040205080304" pitchFamily="18" charset="-128"/>
                <a:ea typeface="ＭＳ Ｐ明朝" panose="02020600040205080304" pitchFamily="18" charset="-128"/>
              </a:rPr>
              <a:t>IoT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ネットワーク運用人材育成事業</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　</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６．０億円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新規</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endParaRPr lang="en-US" altLang="ja-JP" sz="1400" b="1" dirty="0">
              <a:solidFill>
                <a:srgbClr val="E78A5C">
                  <a:lumMod val="50000"/>
                </a:srgbClr>
              </a:solidFill>
              <a:latin typeface="ＭＳ Ｐ明朝" panose="02020600040205080304" pitchFamily="18" charset="-128"/>
              <a:ea typeface="ＭＳ Ｐ明朝" panose="02020600040205080304" pitchFamily="18" charset="-128"/>
            </a:endParaRPr>
          </a:p>
          <a:p>
            <a:pPr marL="1828800"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②</a:t>
            </a:r>
            <a:r>
              <a:rPr lang="en-US" altLang="ja-JP" sz="1400" b="1" dirty="0" err="1" smtClean="0">
                <a:solidFill>
                  <a:srgbClr val="E78A5C">
                    <a:lumMod val="50000"/>
                  </a:srgbClr>
                </a:solidFill>
                <a:latin typeface="ＭＳ Ｐ明朝" panose="02020600040205080304" pitchFamily="18" charset="-128"/>
                <a:ea typeface="ＭＳ Ｐ明朝" panose="02020600040205080304" pitchFamily="18" charset="-128"/>
              </a:rPr>
              <a:t>IoT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機器等の電波利用システムの適正な利用のための</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ICT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人材育成</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　</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３．３億円</a:t>
            </a:r>
            <a:r>
              <a:rPr lang="en-US" altLang="ja-JP" sz="1400" b="1" dirty="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新規</a:t>
            </a:r>
            <a:r>
              <a:rPr lang="en-US" altLang="ja-JP" sz="1400" b="1" dirty="0">
                <a:solidFill>
                  <a:srgbClr val="E78A5C">
                    <a:lumMod val="50000"/>
                  </a:srgbClr>
                </a:solidFill>
                <a:latin typeface="ＭＳ Ｐ明朝" panose="02020600040205080304" pitchFamily="18" charset="-128"/>
                <a:ea typeface="ＭＳ Ｐ明朝" panose="02020600040205080304" pitchFamily="18" charset="-128"/>
              </a:rPr>
              <a:t>】</a:t>
            </a:r>
          </a:p>
          <a:p>
            <a:pPr marL="1828800"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③若年層に対するプログラミング教育の普及推進　４億円　（２８補正２億円の一部、２８当初１億円）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拡充</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endParaRPr lang="en-US" altLang="ja-JP" sz="1200" b="1" strike="sngStrike" dirty="0" smtClean="0">
              <a:solidFill>
                <a:srgbClr val="E78A5C">
                  <a:lumMod val="50000"/>
                </a:srgbClr>
              </a:solidFill>
              <a:latin typeface="ＭＳ Ｐ明朝" panose="02020600040205080304" pitchFamily="18" charset="-128"/>
              <a:ea typeface="ＭＳ Ｐ明朝" panose="02020600040205080304" pitchFamily="18" charset="-128"/>
            </a:endParaRPr>
          </a:p>
          <a:p>
            <a:pPr marL="1828800" lvl="4" defTabSz="914400" fontAlgn="base">
              <a:spcBef>
                <a:spcPct val="0"/>
              </a:spcBef>
              <a:spcAft>
                <a:spcPct val="0"/>
              </a:spcAft>
            </a:pP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④（再掲）ナショナルサイバートレーニングセンター（仮称）の構築　</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３５．１億円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拡充</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endParaRPr lang="en-US" altLang="ja-JP" sz="1600" b="1" dirty="0">
              <a:solidFill>
                <a:srgbClr val="E78A5C">
                  <a:lumMod val="50000"/>
                </a:srgbClr>
              </a:solidFill>
              <a:latin typeface="ＭＳ Ｐ明朝" panose="02020600040205080304" pitchFamily="18" charset="-128"/>
              <a:ea typeface="ＭＳ Ｐ明朝" panose="02020600040205080304" pitchFamily="18" charset="-128"/>
            </a:endParaRPr>
          </a:p>
        </p:txBody>
      </p:sp>
      <p:pic>
        <p:nvPicPr>
          <p:cNvPr id="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90347" y="4414047"/>
            <a:ext cx="3393027" cy="2363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正方形/長方形 27"/>
          <p:cNvSpPr/>
          <p:nvPr/>
        </p:nvSpPr>
        <p:spPr>
          <a:xfrm>
            <a:off x="56011" y="4425980"/>
            <a:ext cx="3015283" cy="2282619"/>
          </a:xfrm>
          <a:prstGeom prst="rect">
            <a:avLst/>
          </a:prstGeom>
          <a:noFill/>
          <a:ln w="127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pic>
        <p:nvPicPr>
          <p:cNvPr id="29" name="Picture 2" descr="図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679" y="4475037"/>
            <a:ext cx="2936517" cy="206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テキスト ボックス 29"/>
          <p:cNvSpPr txBox="1"/>
          <p:nvPr/>
        </p:nvSpPr>
        <p:spPr>
          <a:xfrm>
            <a:off x="607689" y="6515863"/>
            <a:ext cx="1854995" cy="230832"/>
          </a:xfrm>
          <a:prstGeom prst="rect">
            <a:avLst/>
          </a:prstGeom>
          <a:noFill/>
        </p:spPr>
        <p:txBody>
          <a:bodyPr wrap="none" rtlCol="0">
            <a:spAutoFit/>
          </a:bodyPr>
          <a:lstStyle/>
          <a:p>
            <a:pPr defTabSz="914400" fontAlgn="base">
              <a:spcBef>
                <a:spcPct val="0"/>
              </a:spcBef>
              <a:spcAft>
                <a:spcPct val="0"/>
              </a:spcAft>
            </a:pPr>
            <a:r>
              <a:rPr lang="en-US" altLang="ja-JP" sz="900" dirty="0" err="1" smtClean="0">
                <a:solidFill>
                  <a:srgbClr val="000000"/>
                </a:solidFill>
              </a:rPr>
              <a:t>IoT</a:t>
            </a:r>
            <a:r>
              <a:rPr lang="ja-JP" altLang="en-US" sz="900" dirty="0" smtClean="0">
                <a:solidFill>
                  <a:srgbClr val="000000"/>
                </a:solidFill>
              </a:rPr>
              <a:t>ネットワーク運用人材育成事業</a:t>
            </a:r>
            <a:endParaRPr lang="ja-JP" altLang="en-US" sz="900" dirty="0">
              <a:solidFill>
                <a:srgbClr val="000000"/>
              </a:solidFill>
            </a:endParaRPr>
          </a:p>
        </p:txBody>
      </p:sp>
      <p:sp>
        <p:nvSpPr>
          <p:cNvPr id="17" name="テキスト ボックス 16"/>
          <p:cNvSpPr txBox="1"/>
          <p:nvPr/>
        </p:nvSpPr>
        <p:spPr>
          <a:xfrm>
            <a:off x="3698818" y="4090240"/>
            <a:ext cx="855784" cy="400110"/>
          </a:xfrm>
          <a:prstGeom prst="rect">
            <a:avLst/>
          </a:prstGeom>
          <a:noFill/>
        </p:spPr>
        <p:txBody>
          <a:bodyPr wrap="square" rtlCol="0">
            <a:spAutoFit/>
          </a:bodyPr>
          <a:lstStyle/>
          <a:p>
            <a:pPr defTabSz="914400" fontAlgn="base">
              <a:spcBef>
                <a:spcPct val="0"/>
              </a:spcBef>
              <a:spcAft>
                <a:spcPct val="0"/>
              </a:spcAft>
            </a:pPr>
            <a:r>
              <a:rPr lang="ja-JP" altLang="en-US" sz="2000" dirty="0" smtClean="0">
                <a:solidFill>
                  <a:srgbClr val="000000"/>
                </a:solidFill>
                <a:latin typeface="AR丸ゴシック体E" panose="020F0909000000000000" pitchFamily="49" charset="-128"/>
                <a:ea typeface="AR丸ゴシック体E" panose="020F0909000000000000" pitchFamily="49" charset="-128"/>
              </a:rPr>
              <a:t>②</a:t>
            </a:r>
          </a:p>
        </p:txBody>
      </p:sp>
      <p:sp>
        <p:nvSpPr>
          <p:cNvPr id="20" name="テキスト ボックス 19"/>
          <p:cNvSpPr txBox="1"/>
          <p:nvPr/>
        </p:nvSpPr>
        <p:spPr>
          <a:xfrm>
            <a:off x="141817" y="4090240"/>
            <a:ext cx="855784" cy="400110"/>
          </a:xfrm>
          <a:prstGeom prst="rect">
            <a:avLst/>
          </a:prstGeom>
          <a:noFill/>
        </p:spPr>
        <p:txBody>
          <a:bodyPr wrap="square" rtlCol="0">
            <a:spAutoFit/>
          </a:bodyPr>
          <a:lstStyle/>
          <a:p>
            <a:pPr defTabSz="914400" fontAlgn="base">
              <a:spcBef>
                <a:spcPct val="0"/>
              </a:spcBef>
              <a:spcAft>
                <a:spcPct val="0"/>
              </a:spcAft>
            </a:pPr>
            <a:r>
              <a:rPr lang="ja-JP" altLang="en-US" sz="2000" dirty="0">
                <a:solidFill>
                  <a:srgbClr val="000000"/>
                </a:solidFill>
                <a:latin typeface="AR丸ゴシック体E" panose="020F0909000000000000" pitchFamily="49" charset="-128"/>
                <a:ea typeface="AR丸ゴシック体E" panose="020F0909000000000000" pitchFamily="49" charset="-128"/>
              </a:rPr>
              <a:t>①</a:t>
            </a:r>
            <a:endParaRPr lang="ja-JP" altLang="en-US" sz="2000" dirty="0" smtClean="0">
              <a:solidFill>
                <a:srgbClr val="000000"/>
              </a:solidFill>
              <a:latin typeface="AR丸ゴシック体E" panose="020F0909000000000000" pitchFamily="49" charset="-128"/>
              <a:ea typeface="AR丸ゴシック体E" panose="020F0909000000000000" pitchFamily="49" charset="-128"/>
            </a:endParaRPr>
          </a:p>
        </p:txBody>
      </p:sp>
      <p:sp>
        <p:nvSpPr>
          <p:cNvPr id="21" name="テキスト ボックス 20"/>
          <p:cNvSpPr txBox="1"/>
          <p:nvPr/>
        </p:nvSpPr>
        <p:spPr>
          <a:xfrm>
            <a:off x="6526784" y="4090240"/>
            <a:ext cx="855784" cy="400110"/>
          </a:xfrm>
          <a:prstGeom prst="rect">
            <a:avLst/>
          </a:prstGeom>
          <a:noFill/>
        </p:spPr>
        <p:txBody>
          <a:bodyPr wrap="square" rtlCol="0">
            <a:spAutoFit/>
          </a:bodyPr>
          <a:lstStyle/>
          <a:p>
            <a:pPr defTabSz="914400" fontAlgn="base">
              <a:spcBef>
                <a:spcPct val="0"/>
              </a:spcBef>
              <a:spcAft>
                <a:spcPct val="0"/>
              </a:spcAft>
            </a:pPr>
            <a:r>
              <a:rPr lang="ja-JP" altLang="en-US" sz="2000" dirty="0">
                <a:solidFill>
                  <a:srgbClr val="000000"/>
                </a:solidFill>
                <a:latin typeface="AR丸ゴシック体E" panose="020F0909000000000000" pitchFamily="49" charset="-128"/>
                <a:ea typeface="AR丸ゴシック体E" panose="020F0909000000000000" pitchFamily="49" charset="-128"/>
              </a:rPr>
              <a:t>③</a:t>
            </a:r>
            <a:endParaRPr lang="ja-JP" altLang="en-US" sz="2000" dirty="0" smtClean="0">
              <a:solidFill>
                <a:srgbClr val="000000"/>
              </a:solidFill>
              <a:latin typeface="AR丸ゴシック体E" panose="020F0909000000000000" pitchFamily="49" charset="-128"/>
              <a:ea typeface="AR丸ゴシック体E" panose="020F0909000000000000" pitchFamily="49" charset="-128"/>
            </a:endParaRPr>
          </a:p>
        </p:txBody>
      </p:sp>
      <p:sp>
        <p:nvSpPr>
          <p:cNvPr id="24" name="テキスト ボックス 23"/>
          <p:cNvSpPr txBox="1"/>
          <p:nvPr/>
        </p:nvSpPr>
        <p:spPr bwMode="auto">
          <a:xfrm>
            <a:off x="7055733" y="4449279"/>
            <a:ext cx="2655780" cy="123111"/>
          </a:xfrm>
          <a:prstGeom prst="rect">
            <a:avLst/>
          </a:prstGeom>
          <a:noFill/>
          <a:ln w="19050">
            <a:noFill/>
            <a:miter lim="800000"/>
            <a:headEnd/>
            <a:tailEnd/>
          </a:ln>
          <a:effectLst/>
        </p:spPr>
        <p:txBody>
          <a:bodyPr wrap="square" lIns="36000" tIns="0" rIns="36000" bIns="0" rtlCol="0" anchor="t" anchorCtr="0">
            <a:spAutoFit/>
          </a:bodyPr>
          <a:lstStyle/>
          <a:p>
            <a:pPr defTabSz="936163"/>
            <a:r>
              <a:rPr lang="ja-JP" altLang="en-US" sz="800" dirty="0" smtClean="0">
                <a:solidFill>
                  <a:prstClr val="black"/>
                </a:solidFill>
                <a:latin typeface="ＭＳ Ｐゴシック"/>
              </a:rPr>
              <a:t>教材コンテンツ・指導ノウハウ等の開発、クラウドでの共有</a:t>
            </a:r>
            <a:endParaRPr lang="en-US" altLang="ja-JP" sz="800" dirty="0" smtClean="0">
              <a:solidFill>
                <a:prstClr val="black"/>
              </a:solidFill>
              <a:latin typeface="ＭＳ Ｐゴシック"/>
            </a:endParaRPr>
          </a:p>
        </p:txBody>
      </p:sp>
      <p:sp>
        <p:nvSpPr>
          <p:cNvPr id="32" name="テキスト ボックス 31"/>
          <p:cNvSpPr txBox="1"/>
          <p:nvPr/>
        </p:nvSpPr>
        <p:spPr bwMode="auto">
          <a:xfrm>
            <a:off x="6571847" y="6441048"/>
            <a:ext cx="1021681" cy="76944"/>
          </a:xfrm>
          <a:prstGeom prst="rect">
            <a:avLst/>
          </a:prstGeom>
          <a:noFill/>
          <a:ln w="19050">
            <a:noFill/>
            <a:miter lim="800000"/>
            <a:headEnd/>
            <a:tailEnd/>
          </a:ln>
          <a:effectLst/>
        </p:spPr>
        <p:txBody>
          <a:bodyPr wrap="none" lIns="36000" tIns="0" rIns="36000" bIns="0" rtlCol="0" anchor="t" anchorCtr="0">
            <a:spAutoFit/>
          </a:bodyPr>
          <a:lstStyle/>
          <a:p>
            <a:pPr defTabSz="936163"/>
            <a:r>
              <a:rPr lang="ja-JP" altLang="en-US" sz="500" dirty="0" smtClean="0">
                <a:solidFill>
                  <a:prstClr val="black"/>
                </a:solidFill>
                <a:latin typeface="ＭＳ Ｐゴシック"/>
              </a:rPr>
              <a:t>地元人材を指導者として育成・確保</a:t>
            </a:r>
          </a:p>
        </p:txBody>
      </p:sp>
      <p:sp>
        <p:nvSpPr>
          <p:cNvPr id="33" name="テキスト ボックス 32"/>
          <p:cNvSpPr txBox="1"/>
          <p:nvPr/>
        </p:nvSpPr>
        <p:spPr bwMode="auto">
          <a:xfrm>
            <a:off x="7761317" y="6435169"/>
            <a:ext cx="991224" cy="76944"/>
          </a:xfrm>
          <a:prstGeom prst="rect">
            <a:avLst/>
          </a:prstGeom>
          <a:noFill/>
          <a:ln w="19050">
            <a:noFill/>
            <a:miter lim="800000"/>
            <a:headEnd/>
            <a:tailEnd/>
          </a:ln>
          <a:effectLst/>
        </p:spPr>
        <p:txBody>
          <a:bodyPr wrap="none" lIns="36000" tIns="0" rIns="36000" bIns="0" rtlCol="0" anchor="t" anchorCtr="0">
            <a:spAutoFit/>
          </a:bodyPr>
          <a:lstStyle/>
          <a:p>
            <a:pPr defTabSz="936163"/>
            <a:r>
              <a:rPr lang="ja-JP" altLang="en-US" sz="500" dirty="0" smtClean="0">
                <a:solidFill>
                  <a:prstClr val="black"/>
                </a:solidFill>
                <a:latin typeface="ＭＳ Ｐゴシック"/>
              </a:rPr>
              <a:t>放課後等に講座開催。家でも学習</a:t>
            </a:r>
          </a:p>
        </p:txBody>
      </p:sp>
      <p:sp>
        <p:nvSpPr>
          <p:cNvPr id="34" name="テキスト ボックス 33"/>
          <p:cNvSpPr txBox="1"/>
          <p:nvPr/>
        </p:nvSpPr>
        <p:spPr bwMode="auto">
          <a:xfrm>
            <a:off x="8859055" y="6441046"/>
            <a:ext cx="896647" cy="76944"/>
          </a:xfrm>
          <a:prstGeom prst="rect">
            <a:avLst/>
          </a:prstGeom>
          <a:noFill/>
          <a:ln w="19050">
            <a:noFill/>
            <a:miter lim="800000"/>
            <a:headEnd/>
            <a:tailEnd/>
          </a:ln>
          <a:effectLst/>
        </p:spPr>
        <p:txBody>
          <a:bodyPr wrap="none" lIns="36000" tIns="0" rIns="36000" bIns="0" rtlCol="0" anchor="t" anchorCtr="0">
            <a:spAutoFit/>
          </a:bodyPr>
          <a:lstStyle/>
          <a:p>
            <a:pPr defTabSz="936163"/>
            <a:r>
              <a:rPr lang="ja-JP" altLang="en-US" sz="500" dirty="0" smtClean="0">
                <a:solidFill>
                  <a:prstClr val="black"/>
                </a:solidFill>
                <a:latin typeface="ＭＳ Ｐゴシック"/>
              </a:rPr>
              <a:t>出前講座等で全国に普及展開</a:t>
            </a:r>
          </a:p>
        </p:txBody>
      </p:sp>
      <p:pic>
        <p:nvPicPr>
          <p:cNvPr id="35" name="Picture 11" descr="C:\Users\0051747\Desktop\PNG\Icon_PNG\Icon_31_52_PNG\38_wave_w.png"/>
          <p:cNvPicPr>
            <a:picLocks noChangeAspect="1" noChangeArrowheads="1"/>
          </p:cNvPicPr>
          <p:nvPr/>
        </p:nvPicPr>
        <p:blipFill>
          <a:blip r:embed="rId5" cstate="print">
            <a:alphaModFix/>
            <a:duotone>
              <a:prstClr val="black"/>
              <a:srgbClr val="4F81BD">
                <a:tint val="45000"/>
                <a:satMod val="400000"/>
              </a:srgbClr>
            </a:duotone>
            <a:extLst>
              <a:ext uri="{28A0092B-C50C-407E-A947-70E740481C1C}">
                <a14:useLocalDpi xmlns:a14="http://schemas.microsoft.com/office/drawing/2010/main" val="0"/>
              </a:ext>
            </a:extLst>
          </a:blip>
          <a:srcRect/>
          <a:stretch>
            <a:fillRect/>
          </a:stretch>
        </p:blipFill>
        <p:spPr bwMode="auto">
          <a:xfrm flipV="1">
            <a:off x="7018588" y="4727634"/>
            <a:ext cx="104098" cy="186563"/>
          </a:xfrm>
          <a:prstGeom prst="rect">
            <a:avLst/>
          </a:prstGeom>
          <a:noFill/>
          <a:ln>
            <a:noFill/>
          </a:ln>
          <a:effectLst>
            <a:outerShdw blurRad="292100" dist="139700" dir="2700000" algn="tl" rotWithShape="0">
              <a:srgbClr val="333333">
                <a:alpha val="65000"/>
              </a:srgbClr>
            </a:outerShdw>
          </a:effectLst>
          <a:extLst/>
        </p:spPr>
      </p:pic>
      <p:pic>
        <p:nvPicPr>
          <p:cNvPr id="36" name="Picture 11" descr="C:\Users\0051747\Desktop\PNG\Icon_PNG\Icon_31_52_PNG\38_wave_w.png"/>
          <p:cNvPicPr>
            <a:picLocks noChangeAspect="1" noChangeArrowheads="1"/>
          </p:cNvPicPr>
          <p:nvPr/>
        </p:nvPicPr>
        <p:blipFill>
          <a:blip r:embed="rId5" cstate="print">
            <a:alphaModFix/>
            <a:duotone>
              <a:prstClr val="black"/>
              <a:srgbClr val="4F81BD">
                <a:tint val="45000"/>
                <a:satMod val="400000"/>
              </a:srgbClr>
            </a:duotone>
            <a:extLst>
              <a:ext uri="{28A0092B-C50C-407E-A947-70E740481C1C}">
                <a14:useLocalDpi xmlns:a14="http://schemas.microsoft.com/office/drawing/2010/main" val="0"/>
              </a:ext>
            </a:extLst>
          </a:blip>
          <a:srcRect/>
          <a:stretch>
            <a:fillRect/>
          </a:stretch>
        </p:blipFill>
        <p:spPr bwMode="auto">
          <a:xfrm flipV="1">
            <a:off x="7846104" y="4727634"/>
            <a:ext cx="104098" cy="186563"/>
          </a:xfrm>
          <a:prstGeom prst="rect">
            <a:avLst/>
          </a:prstGeom>
          <a:noFill/>
          <a:ln>
            <a:noFill/>
          </a:ln>
          <a:effectLst>
            <a:outerShdw blurRad="292100" dist="139700" dir="2700000" algn="tl" rotWithShape="0">
              <a:srgbClr val="333333">
                <a:alpha val="65000"/>
              </a:srgbClr>
            </a:outerShdw>
          </a:effectLst>
          <a:extLst/>
        </p:spPr>
      </p:pic>
      <p:pic>
        <p:nvPicPr>
          <p:cNvPr id="37" name="Picture 11" descr="C:\Users\0051747\Desktop\PNG\Icon_PNG\Icon_31_52_PNG\38_wave_w.png"/>
          <p:cNvPicPr>
            <a:picLocks noChangeAspect="1" noChangeArrowheads="1"/>
          </p:cNvPicPr>
          <p:nvPr/>
        </p:nvPicPr>
        <p:blipFill>
          <a:blip r:embed="rId5" cstate="print">
            <a:alphaModFix/>
            <a:duotone>
              <a:prstClr val="black"/>
              <a:srgbClr val="4F81BD">
                <a:tint val="45000"/>
                <a:satMod val="400000"/>
              </a:srgbClr>
            </a:duotone>
            <a:extLst>
              <a:ext uri="{28A0092B-C50C-407E-A947-70E740481C1C}">
                <a14:useLocalDpi xmlns:a14="http://schemas.microsoft.com/office/drawing/2010/main" val="0"/>
              </a:ext>
            </a:extLst>
          </a:blip>
          <a:srcRect/>
          <a:stretch>
            <a:fillRect/>
          </a:stretch>
        </p:blipFill>
        <p:spPr bwMode="auto">
          <a:xfrm flipV="1">
            <a:off x="9282898" y="4725457"/>
            <a:ext cx="104098" cy="186563"/>
          </a:xfrm>
          <a:prstGeom prst="rect">
            <a:avLst/>
          </a:prstGeom>
          <a:noFill/>
          <a:ln>
            <a:noFill/>
          </a:ln>
          <a:effectLst>
            <a:outerShdw blurRad="292100" dist="139700" dir="2700000" algn="tl" rotWithShape="0">
              <a:srgbClr val="333333">
                <a:alpha val="65000"/>
              </a:srgbClr>
            </a:outerShdw>
          </a:effectLst>
          <a:extLst/>
        </p:spPr>
      </p:pic>
      <p:pic>
        <p:nvPicPr>
          <p:cNvPr id="38" name="Picture 11" descr="C:\Users\0051747\Desktop\PNG\Icon_PNG\Icon_31_52_PNG\38_wave_w.png"/>
          <p:cNvPicPr>
            <a:picLocks noChangeAspect="1" noChangeArrowheads="1"/>
          </p:cNvPicPr>
          <p:nvPr/>
        </p:nvPicPr>
        <p:blipFill>
          <a:blip r:embed="rId5" cstate="print">
            <a:alphaModFix/>
            <a:duotone>
              <a:prstClr val="black"/>
              <a:srgbClr val="4F81BD">
                <a:tint val="45000"/>
                <a:satMod val="400000"/>
              </a:srgbClr>
            </a:duotone>
            <a:extLst>
              <a:ext uri="{28A0092B-C50C-407E-A947-70E740481C1C}">
                <a14:useLocalDpi xmlns:a14="http://schemas.microsoft.com/office/drawing/2010/main" val="0"/>
              </a:ext>
            </a:extLst>
          </a:blip>
          <a:srcRect/>
          <a:stretch>
            <a:fillRect/>
          </a:stretch>
        </p:blipFill>
        <p:spPr bwMode="auto">
          <a:xfrm flipV="1">
            <a:off x="8594442" y="4721898"/>
            <a:ext cx="104098" cy="186563"/>
          </a:xfrm>
          <a:prstGeom prst="rect">
            <a:avLst/>
          </a:prstGeom>
          <a:noFill/>
          <a:ln>
            <a:noFill/>
          </a:ln>
          <a:effectLst>
            <a:outerShdw blurRad="292100" dist="139700" dir="2700000" algn="tl" rotWithShape="0">
              <a:srgbClr val="333333">
                <a:alpha val="65000"/>
              </a:srgbClr>
            </a:outerShdw>
          </a:effectLst>
          <a:extLst/>
        </p:spPr>
      </p:pic>
      <p:sp>
        <p:nvSpPr>
          <p:cNvPr id="39" name="二等辺三角形 38"/>
          <p:cNvSpPr/>
          <p:nvPr/>
        </p:nvSpPr>
        <p:spPr>
          <a:xfrm rot="5400000">
            <a:off x="8684890" y="5649754"/>
            <a:ext cx="232214" cy="69132"/>
          </a:xfrm>
          <a:prstGeom prst="triangl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36163">
              <a:defRPr/>
            </a:pPr>
            <a:endParaRPr kumimoji="0" lang="ja-JP" altLang="en-US" kern="0" smtClean="0">
              <a:solidFill>
                <a:prstClr val="white"/>
              </a:solidFill>
              <a:latin typeface="Calibri"/>
            </a:endParaRPr>
          </a:p>
        </p:txBody>
      </p:sp>
      <p:sp>
        <p:nvSpPr>
          <p:cNvPr id="40" name="二等辺三角形 39"/>
          <p:cNvSpPr/>
          <p:nvPr/>
        </p:nvSpPr>
        <p:spPr>
          <a:xfrm rot="5400000">
            <a:off x="7542489" y="5649754"/>
            <a:ext cx="232214" cy="69132"/>
          </a:xfrm>
          <a:prstGeom prst="triangl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36163">
              <a:defRPr/>
            </a:pPr>
            <a:endParaRPr kumimoji="0" lang="ja-JP" altLang="en-US" kern="0" smtClean="0">
              <a:solidFill>
                <a:prstClr val="white"/>
              </a:solidFill>
              <a:latin typeface="Calibri"/>
            </a:endParaRPr>
          </a:p>
        </p:txBody>
      </p:sp>
      <p:sp>
        <p:nvSpPr>
          <p:cNvPr id="41" name="雲 40"/>
          <p:cNvSpPr/>
          <p:nvPr/>
        </p:nvSpPr>
        <p:spPr>
          <a:xfrm>
            <a:off x="6650935" y="4381771"/>
            <a:ext cx="3180055" cy="340127"/>
          </a:xfrm>
          <a:prstGeom prst="cloud">
            <a:avLst/>
          </a:prstGeom>
          <a:noFill/>
          <a:ln w="25400" cap="flat" cmpd="sng" algn="ctr">
            <a:solidFill>
              <a:srgbClr val="4F81BD">
                <a:shade val="50000"/>
              </a:srgbClr>
            </a:solidFill>
            <a:prstDash val="solid"/>
          </a:ln>
          <a:effectLst/>
        </p:spPr>
        <p:txBody>
          <a:bodyPr rtlCol="0" anchor="ctr"/>
          <a:lstStyle/>
          <a:p>
            <a:pPr algn="ctr" defTabSz="936163">
              <a:defRPr/>
            </a:pPr>
            <a:endParaRPr kumimoji="0" lang="ja-JP" altLang="en-US" kern="0" smtClean="0">
              <a:solidFill>
                <a:prstClr val="white"/>
              </a:solidFill>
              <a:latin typeface="Calibri"/>
            </a:endParaRPr>
          </a:p>
        </p:txBody>
      </p:sp>
      <p:pic>
        <p:nvPicPr>
          <p:cNvPr id="42" name="コンテンツ プレースホルダー 4" descr="IMG_3313.jpg"/>
          <p:cNvPicPr>
            <a:picLocks noGrp="1" noChangeAspect="1"/>
          </p:cNvPicPr>
          <p:nvPr>
            <p:ph idx="1"/>
          </p:nvPr>
        </p:nvPicPr>
        <p:blipFill rotWithShape="1">
          <a:blip r:embed="rId6" cstate="print">
            <a:extLst>
              <a:ext uri="{28A0092B-C50C-407E-A947-70E740481C1C}">
                <a14:useLocalDpi xmlns:a14="http://schemas.microsoft.com/office/drawing/2010/main" val="0"/>
              </a:ext>
            </a:extLst>
          </a:blip>
          <a:srcRect l="65656" t="14602" r="7003" b="36992"/>
          <a:stretch/>
        </p:blipFill>
        <p:spPr>
          <a:xfrm>
            <a:off x="6549313" y="4976139"/>
            <a:ext cx="1004647" cy="1416362"/>
          </a:xfrm>
          <a:prstGeom prst="rect">
            <a:avLst/>
          </a:prstGeom>
        </p:spPr>
      </p:pic>
      <p:pic>
        <p:nvPicPr>
          <p:cNvPr id="1026" name="Picture 2"/>
          <p:cNvPicPr>
            <a:picLocks noChangeAspect="1" noChangeArrowheads="1"/>
          </p:cNvPicPr>
          <p:nvPr/>
        </p:nvPicPr>
        <p:blipFill rotWithShape="1">
          <a:blip r:embed="rId7">
            <a:extLst>
              <a:ext uri="{28A0092B-C50C-407E-A947-70E740481C1C}">
                <a14:useLocalDpi xmlns:a14="http://schemas.microsoft.com/office/drawing/2010/main" val="0"/>
              </a:ext>
            </a:extLst>
          </a:blip>
          <a:srcRect l="17073" t="-732" r="36191" b="732"/>
          <a:stretch/>
        </p:blipFill>
        <p:spPr bwMode="auto">
          <a:xfrm>
            <a:off x="7763234" y="4982305"/>
            <a:ext cx="933129" cy="1404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8">
            <a:extLst>
              <a:ext uri="{28A0092B-C50C-407E-A947-70E740481C1C}">
                <a14:useLocalDpi xmlns:a14="http://schemas.microsoft.com/office/drawing/2010/main" val="0"/>
              </a:ext>
            </a:extLst>
          </a:blip>
          <a:srcRect l="28229" t="-727" r="16984" b="727"/>
          <a:stretch/>
        </p:blipFill>
        <p:spPr bwMode="auto">
          <a:xfrm>
            <a:off x="8905637" y="4977089"/>
            <a:ext cx="938462" cy="141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二等辺三角形 42"/>
          <p:cNvSpPr/>
          <p:nvPr/>
        </p:nvSpPr>
        <p:spPr>
          <a:xfrm rot="10800000">
            <a:off x="8124854" y="6543196"/>
            <a:ext cx="232214" cy="69132"/>
          </a:xfrm>
          <a:prstGeom prst="triangle">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w="9525" cap="flat" cmpd="sng" algn="ctr">
            <a:solidFill>
              <a:srgbClr val="4F81BD">
                <a:shade val="95000"/>
                <a:satMod val="105000"/>
              </a:srgbClr>
            </a:solidFill>
            <a:prstDash val="solid"/>
          </a:ln>
          <a:effectLst>
            <a:outerShdw blurRad="40000" dist="23000" dir="5400000" rotWithShape="0">
              <a:srgbClr val="000000">
                <a:alpha val="35000"/>
              </a:srgbClr>
            </a:outerShdw>
          </a:effectLst>
        </p:spPr>
        <p:txBody>
          <a:bodyPr rtlCol="0" anchor="ctr"/>
          <a:lstStyle/>
          <a:p>
            <a:pPr algn="ctr" defTabSz="936163">
              <a:defRPr/>
            </a:pPr>
            <a:endParaRPr kumimoji="0" lang="ja-JP" altLang="en-US" kern="0" smtClean="0">
              <a:solidFill>
                <a:prstClr val="white"/>
              </a:solidFill>
              <a:latin typeface="Calibri"/>
            </a:endParaRPr>
          </a:p>
        </p:txBody>
      </p:sp>
      <p:sp>
        <p:nvSpPr>
          <p:cNvPr id="44" name="テキスト ボックス 43"/>
          <p:cNvSpPr txBox="1"/>
          <p:nvPr/>
        </p:nvSpPr>
        <p:spPr bwMode="auto">
          <a:xfrm>
            <a:off x="6974905" y="6669751"/>
            <a:ext cx="2568579" cy="153888"/>
          </a:xfrm>
          <a:prstGeom prst="rect">
            <a:avLst/>
          </a:prstGeom>
          <a:noFill/>
          <a:ln w="19050">
            <a:noFill/>
            <a:miter lim="800000"/>
            <a:headEnd/>
            <a:tailEnd/>
          </a:ln>
          <a:effectLst/>
        </p:spPr>
        <p:txBody>
          <a:bodyPr wrap="none" lIns="36000" tIns="0" rIns="36000" bIns="0" rtlCol="0" anchor="t" anchorCtr="0">
            <a:spAutoFit/>
          </a:bodyPr>
          <a:lstStyle/>
          <a:p>
            <a:pPr defTabSz="936163"/>
            <a:r>
              <a:rPr lang="ja-JP" altLang="en-US" sz="1000" dirty="0" smtClean="0">
                <a:solidFill>
                  <a:prstClr val="black"/>
                </a:solidFill>
                <a:latin typeface="ＭＳ Ｐゴシック"/>
              </a:rPr>
              <a:t>将来の我が国の社会経済を支える人材を育成</a:t>
            </a:r>
          </a:p>
        </p:txBody>
      </p:sp>
    </p:spTree>
    <p:extLst>
      <p:ext uri="{BB962C8B-B14F-4D97-AF65-F5344CB8AC3E}">
        <p14:creationId xmlns:p14="http://schemas.microsoft.com/office/powerpoint/2010/main" val="32485866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角丸四角形 18"/>
          <p:cNvSpPr/>
          <p:nvPr/>
        </p:nvSpPr>
        <p:spPr>
          <a:xfrm rot="16200000">
            <a:off x="5329004" y="-580490"/>
            <a:ext cx="2284852" cy="6765075"/>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defTabSz="914400" fontAlgn="base">
              <a:spcBef>
                <a:spcPct val="0"/>
              </a:spcBef>
              <a:spcAft>
                <a:spcPct val="0"/>
              </a:spcAft>
            </a:pPr>
            <a:endParaRPr lang="ja-JP" altLang="en-US" dirty="0">
              <a:solidFill>
                <a:prstClr val="black"/>
              </a:solidFill>
            </a:endParaRPr>
          </a:p>
        </p:txBody>
      </p:sp>
      <p:sp>
        <p:nvSpPr>
          <p:cNvPr id="5" name="ホームベース 4"/>
          <p:cNvSpPr/>
          <p:nvPr/>
        </p:nvSpPr>
        <p:spPr>
          <a:xfrm>
            <a:off x="52457" y="1663534"/>
            <a:ext cx="3036434" cy="2280940"/>
          </a:xfrm>
          <a:prstGeom prst="homePlate">
            <a:avLst>
              <a:gd name="adj" fmla="val 13241"/>
            </a:avLst>
          </a:prstGeom>
          <a:solidFill>
            <a:srgbClr val="CCFFFF">
              <a:alpha val="20000"/>
            </a:srgb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72" name="正方形/長方形 71"/>
          <p:cNvSpPr/>
          <p:nvPr/>
        </p:nvSpPr>
        <p:spPr>
          <a:xfrm>
            <a:off x="3" y="12047"/>
            <a:ext cx="9905999" cy="430863"/>
          </a:xfrm>
          <a:prstGeom prst="rect">
            <a:avLst/>
          </a:prstGeom>
        </p:spPr>
        <p:txBody>
          <a:bodyPr wrap="square" lIns="91417" tIns="45708" rIns="91417" bIns="45708">
            <a:spAutoFit/>
          </a:bodyPr>
          <a:lstStyle/>
          <a:p>
            <a:pPr algn="ctr" defTabSz="914400" fontAlgn="base">
              <a:spcBef>
                <a:spcPct val="0"/>
              </a:spcBef>
              <a:spcAft>
                <a:spcPct val="0"/>
              </a:spcAft>
              <a:tabLst>
                <a:tab pos="2691719" algn="l"/>
              </a:tabLst>
              <a:defRPr/>
            </a:pPr>
            <a:r>
              <a:rPr lang="ja-JP" altLang="en-US" sz="2200" dirty="0" smtClean="0">
                <a:ln w="1905"/>
                <a:solidFill>
                  <a:srgbClr val="000000"/>
                </a:solidFill>
                <a:latin typeface="HGP創英角ｺﾞｼｯｸUB" pitchFamily="50" charset="-128"/>
                <a:ea typeface="HGP創英角ｺﾞｼｯｸUB" pitchFamily="50" charset="-128"/>
              </a:rPr>
              <a:t>☆ポイント４：　</a:t>
            </a:r>
            <a:r>
              <a:rPr lang="en-US" altLang="ja-JP" sz="2200" dirty="0" smtClean="0">
                <a:ln w="1905"/>
                <a:solidFill>
                  <a:srgbClr val="000000"/>
                </a:solidFill>
                <a:latin typeface="HGP創英角ｺﾞｼｯｸUB" pitchFamily="50" charset="-128"/>
                <a:ea typeface="HGP創英角ｺﾞｼｯｸUB" pitchFamily="50" charset="-128"/>
              </a:rPr>
              <a:t>Society 5.0</a:t>
            </a:r>
            <a:r>
              <a:rPr lang="ja-JP" altLang="en-US" sz="2200" dirty="0" smtClean="0">
                <a:ln w="1905"/>
                <a:solidFill>
                  <a:srgbClr val="000000"/>
                </a:solidFill>
                <a:latin typeface="HGP創英角ｺﾞｼｯｸUB" pitchFamily="50" charset="-128"/>
                <a:ea typeface="HGP創英角ｺﾞｼｯｸUB" pitchFamily="50" charset="-128"/>
              </a:rPr>
              <a:t>を実現するための</a:t>
            </a:r>
            <a:r>
              <a:rPr lang="en-US" altLang="ja-JP" sz="2200" dirty="0" smtClean="0">
                <a:ln w="1905"/>
                <a:solidFill>
                  <a:srgbClr val="000000"/>
                </a:solidFill>
                <a:latin typeface="HGP創英角ｺﾞｼｯｸUB" pitchFamily="50" charset="-128"/>
                <a:ea typeface="HGP創英角ｺﾞｼｯｸUB" pitchFamily="50" charset="-128"/>
              </a:rPr>
              <a:t>ICT</a:t>
            </a:r>
            <a:r>
              <a:rPr lang="ja-JP" altLang="en-US" sz="2200" dirty="0" smtClean="0">
                <a:ln w="1905"/>
                <a:solidFill>
                  <a:srgbClr val="000000"/>
                </a:solidFill>
                <a:latin typeface="HGP創英角ｺﾞｼｯｸUB" pitchFamily="50" charset="-128"/>
                <a:ea typeface="HGP創英角ｺﾞｼｯｸUB" pitchFamily="50" charset="-128"/>
              </a:rPr>
              <a:t>研究開発</a:t>
            </a:r>
            <a:endParaRPr lang="ja-JP" altLang="en-US" sz="2200" dirty="0">
              <a:ln w="1905"/>
              <a:solidFill>
                <a:srgbClr val="000000"/>
              </a:solidFill>
              <a:latin typeface="HGP創英角ｺﾞｼｯｸUB" pitchFamily="50" charset="-128"/>
              <a:ea typeface="HGP創英角ｺﾞｼｯｸUB" pitchFamily="50" charset="-128"/>
            </a:endParaRPr>
          </a:p>
        </p:txBody>
      </p:sp>
      <p:sp>
        <p:nvSpPr>
          <p:cNvPr id="18" name="Rectangle 4"/>
          <p:cNvSpPr>
            <a:spLocks noChangeArrowheads="1"/>
          </p:cNvSpPr>
          <p:nvPr/>
        </p:nvSpPr>
        <p:spPr bwMode="auto">
          <a:xfrm>
            <a:off x="3088888" y="1975508"/>
            <a:ext cx="6817112" cy="1831246"/>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spcBef>
                <a:spcPts val="600"/>
              </a:spcBef>
              <a:buClr>
                <a:srgbClr val="FF9900"/>
              </a:buClr>
              <a:buSzPct val="120000"/>
              <a:defRPr/>
            </a:pPr>
            <a:r>
              <a:rPr lang="ja-JP" altLang="en-US" sz="1400" dirty="0" smtClean="0">
                <a:solidFill>
                  <a:srgbClr val="000000"/>
                </a:solidFill>
              </a:rPr>
              <a:t>イノベーションを創出し、</a:t>
            </a:r>
            <a:r>
              <a:rPr lang="ja-JP" altLang="en-US" sz="1400" b="1" dirty="0" smtClean="0">
                <a:solidFill>
                  <a:srgbClr val="FF0000"/>
                </a:solidFill>
              </a:rPr>
              <a:t>世界最先端の</a:t>
            </a:r>
            <a:r>
              <a:rPr lang="en-US" altLang="ja-JP" sz="1400" b="1" dirty="0" smtClean="0">
                <a:solidFill>
                  <a:srgbClr val="FF0000"/>
                </a:solidFill>
              </a:rPr>
              <a:t>ICT</a:t>
            </a:r>
            <a:r>
              <a:rPr lang="ja-JP" altLang="en-US" sz="1400" b="1" dirty="0" smtClean="0">
                <a:solidFill>
                  <a:srgbClr val="FF0000"/>
                </a:solidFill>
              </a:rPr>
              <a:t>社会を実現する研究開発を強力に推進</a:t>
            </a:r>
            <a:r>
              <a:rPr lang="ja-JP" altLang="en-US" sz="1400" dirty="0" smtClean="0">
                <a:solidFill>
                  <a:srgbClr val="000000"/>
                </a:solidFill>
              </a:rPr>
              <a:t>。</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ja-JP" altLang="en-US" sz="1400" dirty="0" smtClean="0">
                <a:solidFill>
                  <a:srgbClr val="000000"/>
                </a:solidFill>
              </a:rPr>
              <a:t>総務、文科、経産の３省連携の下で、脳科学の知見を人工知能に融合させることにより</a:t>
            </a:r>
            <a:r>
              <a:rPr lang="ja-JP" altLang="en-US" sz="1400" dirty="0">
                <a:solidFill>
                  <a:srgbClr val="000000"/>
                </a:solidFill>
              </a:rPr>
              <a:t>、</a:t>
            </a:r>
            <a:r>
              <a:rPr lang="ja-JP" altLang="en-US" sz="1400" b="1" dirty="0" smtClean="0">
                <a:solidFill>
                  <a:srgbClr val="0000CC"/>
                </a:solidFill>
              </a:rPr>
              <a:t>次世代人工知能技術の研究開発を推進</a:t>
            </a:r>
            <a:r>
              <a:rPr lang="ja-JP" altLang="en-US" sz="1400" dirty="0" smtClean="0">
                <a:solidFill>
                  <a:srgbClr val="000000"/>
                </a:solidFill>
              </a:rPr>
              <a:t>。</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ja-JP" altLang="en-US" sz="1400" dirty="0" smtClean="0">
                <a:solidFill>
                  <a:srgbClr val="000000"/>
                </a:solidFill>
              </a:rPr>
              <a:t>東京オリンピック</a:t>
            </a:r>
            <a:r>
              <a:rPr lang="ja-JP" altLang="en-US" sz="1400" dirty="0">
                <a:solidFill>
                  <a:srgbClr val="000000"/>
                </a:solidFill>
              </a:rPr>
              <a:t>・</a:t>
            </a:r>
            <a:r>
              <a:rPr lang="ja-JP" altLang="en-US" sz="1400" dirty="0" smtClean="0">
                <a:solidFill>
                  <a:srgbClr val="000000"/>
                </a:solidFill>
              </a:rPr>
              <a:t>パラリンピック</a:t>
            </a:r>
            <a:r>
              <a:rPr lang="ja-JP" altLang="en-US" sz="1400" dirty="0">
                <a:solidFill>
                  <a:srgbClr val="000000"/>
                </a:solidFill>
              </a:rPr>
              <a:t>競技</a:t>
            </a:r>
            <a:r>
              <a:rPr lang="ja-JP" altLang="en-US" sz="1400" dirty="0" smtClean="0">
                <a:solidFill>
                  <a:srgbClr val="000000"/>
                </a:solidFill>
              </a:rPr>
              <a:t>大会に向け、</a:t>
            </a:r>
            <a:r>
              <a:rPr lang="ja-JP" altLang="en-US" sz="1400" b="1" dirty="0" smtClean="0">
                <a:solidFill>
                  <a:srgbClr val="0000CC"/>
                </a:solidFill>
              </a:rPr>
              <a:t>多言語音声翻訳技術の高度化</a:t>
            </a:r>
            <a:r>
              <a:rPr lang="ja-JP" altLang="en-US" sz="1400" dirty="0" smtClean="0">
                <a:solidFill>
                  <a:srgbClr val="000000"/>
                </a:solidFill>
              </a:rPr>
              <a:t>を図るため、病院・観光地等での社会実証等の取組を加速。</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ja-JP" altLang="ja-JP" sz="1400" b="1" dirty="0">
                <a:solidFill>
                  <a:srgbClr val="0000CC"/>
                </a:solidFill>
              </a:rPr>
              <a:t>最先端の</a:t>
            </a:r>
            <a:r>
              <a:rPr lang="en-US" altLang="ja-JP" sz="1400" b="1" dirty="0">
                <a:solidFill>
                  <a:srgbClr val="0000CC"/>
                </a:solidFill>
              </a:rPr>
              <a:t>AI</a:t>
            </a:r>
            <a:r>
              <a:rPr lang="ja-JP" altLang="ja-JP" sz="1400" b="1" dirty="0">
                <a:solidFill>
                  <a:srgbClr val="0000CC"/>
                </a:solidFill>
              </a:rPr>
              <a:t>基盤技術</a:t>
            </a:r>
            <a:r>
              <a:rPr lang="ja-JP" altLang="ja-JP" sz="1400" dirty="0">
                <a:solidFill>
                  <a:srgbClr val="000000"/>
                </a:solidFill>
              </a:rPr>
              <a:t>（自然言語</a:t>
            </a:r>
            <a:r>
              <a:rPr lang="ja-JP" altLang="ja-JP" sz="1400" dirty="0" smtClean="0">
                <a:solidFill>
                  <a:srgbClr val="000000"/>
                </a:solidFill>
              </a:rPr>
              <a:t>処理</a:t>
            </a:r>
            <a:r>
              <a:rPr lang="ja-JP" altLang="en-US" sz="1400" dirty="0" smtClean="0">
                <a:solidFill>
                  <a:srgbClr val="000000"/>
                </a:solidFill>
              </a:rPr>
              <a:t>、音声処理</a:t>
            </a:r>
            <a:r>
              <a:rPr lang="ja-JP" altLang="ja-JP" sz="1400" dirty="0" smtClean="0">
                <a:solidFill>
                  <a:srgbClr val="000000"/>
                </a:solidFill>
              </a:rPr>
              <a:t>等</a:t>
            </a:r>
            <a:r>
              <a:rPr lang="ja-JP" altLang="ja-JP" sz="1400" dirty="0">
                <a:solidFill>
                  <a:srgbClr val="000000"/>
                </a:solidFill>
              </a:rPr>
              <a:t>）</a:t>
            </a:r>
            <a:r>
              <a:rPr lang="ja-JP" altLang="ja-JP" sz="1400" dirty="0" smtClean="0">
                <a:solidFill>
                  <a:srgbClr val="000000"/>
                </a:solidFill>
              </a:rPr>
              <a:t>を</a:t>
            </a:r>
            <a:r>
              <a:rPr lang="ja-JP" altLang="en-US" sz="1400" dirty="0" smtClean="0">
                <a:solidFill>
                  <a:srgbClr val="000000"/>
                </a:solidFill>
              </a:rPr>
              <a:t>多様な</a:t>
            </a:r>
            <a:r>
              <a:rPr lang="ja-JP" altLang="ja-JP" sz="1400" dirty="0" smtClean="0">
                <a:solidFill>
                  <a:srgbClr val="000000"/>
                </a:solidFill>
              </a:rPr>
              <a:t>産業分野</a:t>
            </a:r>
            <a:r>
              <a:rPr lang="ja-JP" altLang="ja-JP" sz="1400" dirty="0">
                <a:solidFill>
                  <a:srgbClr val="000000"/>
                </a:solidFill>
              </a:rPr>
              <a:t>に展開するため、</a:t>
            </a:r>
            <a:r>
              <a:rPr lang="ja-JP" altLang="ja-JP" sz="1400" b="1" dirty="0">
                <a:solidFill>
                  <a:srgbClr val="0000CC"/>
                </a:solidFill>
              </a:rPr>
              <a:t>先進的利活用モデルの</a:t>
            </a:r>
            <a:r>
              <a:rPr lang="ja-JP" altLang="ja-JP" sz="1400" b="1" dirty="0" smtClean="0">
                <a:solidFill>
                  <a:srgbClr val="0000CC"/>
                </a:solidFill>
              </a:rPr>
              <a:t>開発</a:t>
            </a:r>
            <a:r>
              <a:rPr lang="ja-JP" altLang="en-US" sz="1400" b="1" dirty="0" smtClean="0">
                <a:solidFill>
                  <a:srgbClr val="0000CC"/>
                </a:solidFill>
              </a:rPr>
              <a:t>と国際標準化</a:t>
            </a:r>
            <a:r>
              <a:rPr lang="ja-JP" altLang="ja-JP" sz="1400" b="1" dirty="0" smtClean="0">
                <a:solidFill>
                  <a:srgbClr val="0000CC"/>
                </a:solidFill>
              </a:rPr>
              <a:t>を</a:t>
            </a:r>
            <a:r>
              <a:rPr lang="ja-JP" altLang="en-US" sz="1400" b="1" dirty="0" smtClean="0">
                <a:solidFill>
                  <a:srgbClr val="0000CC"/>
                </a:solidFill>
              </a:rPr>
              <a:t>推進</a:t>
            </a:r>
            <a:r>
              <a:rPr lang="ja-JP" altLang="en-US" sz="1400" dirty="0" smtClean="0">
                <a:solidFill>
                  <a:srgbClr val="000000"/>
                </a:solidFill>
              </a:rPr>
              <a:t>。</a:t>
            </a:r>
            <a:endParaRPr lang="en-US" altLang="ja-JP" sz="1400" dirty="0" smtClean="0">
              <a:solidFill>
                <a:srgbClr val="000000"/>
              </a:solidFill>
            </a:endParaRPr>
          </a:p>
        </p:txBody>
      </p:sp>
      <p:sp>
        <p:nvSpPr>
          <p:cNvPr id="157" name="テキスト ボックス 156"/>
          <p:cNvSpPr txBox="1"/>
          <p:nvPr/>
        </p:nvSpPr>
        <p:spPr>
          <a:xfrm>
            <a:off x="3062210" y="1666268"/>
            <a:ext cx="968462" cy="338554"/>
          </a:xfrm>
          <a:prstGeom prst="rect">
            <a:avLst/>
          </a:prstGeom>
          <a:noFill/>
        </p:spPr>
        <p:txBody>
          <a:bodyPr wrap="square" rtlCol="0">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概　要：</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3" name="正方形/長方形 22"/>
          <p:cNvSpPr/>
          <p:nvPr/>
        </p:nvSpPr>
        <p:spPr>
          <a:xfrm>
            <a:off x="78385" y="1660007"/>
            <a:ext cx="1685077" cy="338554"/>
          </a:xfrm>
          <a:prstGeom prst="rect">
            <a:avLst/>
          </a:prstGeom>
        </p:spPr>
        <p:txBody>
          <a:bodyPr wrap="none">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主な政府</a:t>
            </a:r>
            <a:r>
              <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rPr>
              <a:t>の</a:t>
            </a: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方針：</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2" name="円/楕円 51"/>
          <p:cNvSpPr/>
          <p:nvPr/>
        </p:nvSpPr>
        <p:spPr>
          <a:xfrm>
            <a:off x="9207912" y="40094"/>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6</a:t>
            </a:fld>
            <a:endParaRPr lang="ja-JP" altLang="en-US" sz="1600" dirty="0">
              <a:solidFill>
                <a:srgbClr val="F79646">
                  <a:lumMod val="75000"/>
                </a:srgbClr>
              </a:solidFill>
              <a:latin typeface="Impact" pitchFamily="34" charset="0"/>
            </a:endParaRPr>
          </a:p>
        </p:txBody>
      </p:sp>
      <p:sp>
        <p:nvSpPr>
          <p:cNvPr id="53" name="Rectangle 4"/>
          <p:cNvSpPr>
            <a:spLocks noChangeArrowheads="1"/>
          </p:cNvSpPr>
          <p:nvPr/>
        </p:nvSpPr>
        <p:spPr bwMode="auto">
          <a:xfrm>
            <a:off x="35809" y="1928562"/>
            <a:ext cx="3053080" cy="2015912"/>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lnSpc>
                <a:spcPct val="110000"/>
              </a:lnSpc>
              <a:buClr>
                <a:srgbClr val="FF9900"/>
              </a:buClr>
              <a:buSzPct val="120000"/>
              <a:defRPr/>
            </a:pPr>
            <a:r>
              <a:rPr lang="ja-JP" altLang="en-US" sz="1400" b="1" u="sng" dirty="0" smtClean="0">
                <a:ln w="1905"/>
                <a:solidFill>
                  <a:srgbClr val="000000"/>
                </a:solidFill>
                <a:latin typeface="AR Pゴシック体M" panose="020B0600000000000000" pitchFamily="50" charset="-128"/>
                <a:ea typeface="AR Pゴシック体M" panose="020B0600000000000000" pitchFamily="50" charset="-128"/>
              </a:rPr>
              <a:t>○</a:t>
            </a:r>
            <a:r>
              <a:rPr lang="zh-TW" altLang="en-US" sz="1400" b="1" u="sng" dirty="0" smtClean="0">
                <a:solidFill>
                  <a:srgbClr val="000000"/>
                </a:solidFill>
                <a:latin typeface="AR Pゴシック体M" panose="020B0600000000000000" pitchFamily="50" charset="-128"/>
                <a:ea typeface="AR Pゴシック体M" panose="020B0600000000000000" pitchFamily="50" charset="-128"/>
              </a:rPr>
              <a:t>日</a:t>
            </a:r>
            <a:r>
              <a:rPr lang="zh-TW" altLang="en-US" sz="1400" b="1" u="sng" dirty="0">
                <a:solidFill>
                  <a:srgbClr val="000000"/>
                </a:solidFill>
                <a:latin typeface="AR Pゴシック体M" panose="020B0600000000000000" pitchFamily="50" charset="-128"/>
                <a:ea typeface="AR Pゴシック体M" panose="020B0600000000000000" pitchFamily="50" charset="-128"/>
              </a:rPr>
              <a:t>本再興戦略</a:t>
            </a:r>
            <a:r>
              <a:rPr lang="en-US" altLang="zh-TW" sz="1400" b="1" u="sng" dirty="0">
                <a:solidFill>
                  <a:srgbClr val="000000"/>
                </a:solidFill>
                <a:latin typeface="AR Pゴシック体M" panose="020B0600000000000000" pitchFamily="50" charset="-128"/>
                <a:ea typeface="AR Pゴシック体M" panose="020B0600000000000000" pitchFamily="50" charset="-128"/>
              </a:rPr>
              <a:t>2016</a:t>
            </a:r>
            <a:endParaRPr lang="en-US" altLang="ja-JP" sz="1400" b="1" u="sng" dirty="0" smtClean="0">
              <a:ln w="1905"/>
              <a:solidFill>
                <a:srgbClr val="000000"/>
              </a:solidFill>
              <a:latin typeface="AR Pゴシック体M" panose="020B0600000000000000" pitchFamily="50" charset="-128"/>
              <a:ea typeface="AR Pゴシック体M" panose="020B0600000000000000" pitchFamily="50" charset="-128"/>
            </a:endParaRPr>
          </a:p>
          <a:p>
            <a:pPr defTabSz="914400" fontAlgn="base">
              <a:lnSpc>
                <a:spcPct val="110000"/>
              </a:lnSpc>
              <a:spcBef>
                <a:spcPts val="600"/>
              </a:spcBef>
              <a:buClr>
                <a:srgbClr val="FF9900"/>
              </a:buClr>
              <a:buSzPct val="120000"/>
              <a:defRPr/>
            </a:pPr>
            <a:r>
              <a:rPr lang="ja-JP" altLang="en-US" sz="1200" dirty="0" smtClean="0">
                <a:ln w="1905"/>
                <a:solidFill>
                  <a:srgbClr val="000000"/>
                </a:solidFill>
                <a:latin typeface="AR P明朝体L" panose="02020300000000000000" pitchFamily="18" charset="-128"/>
                <a:ea typeface="AR P明朝体L" panose="02020300000000000000" pitchFamily="18" charset="-128"/>
              </a:rPr>
              <a:t>官民</a:t>
            </a:r>
            <a:r>
              <a:rPr lang="ja-JP" altLang="en-US" sz="1200" dirty="0">
                <a:ln w="1905"/>
                <a:solidFill>
                  <a:srgbClr val="000000"/>
                </a:solidFill>
                <a:latin typeface="AR P明朝体L" panose="02020300000000000000" pitchFamily="18" charset="-128"/>
                <a:ea typeface="AR P明朝体L" panose="02020300000000000000" pitchFamily="18" charset="-128"/>
              </a:rPr>
              <a:t>協調による技術開発の推進やデータプラットフォームの創出促進など具体的なプロジェクトを</a:t>
            </a:r>
            <a:r>
              <a:rPr lang="ja-JP" altLang="en-US" sz="1200" dirty="0" smtClean="0">
                <a:ln w="1905"/>
                <a:solidFill>
                  <a:srgbClr val="000000"/>
                </a:solidFill>
                <a:latin typeface="AR P明朝体L" panose="02020300000000000000" pitchFamily="18" charset="-128"/>
                <a:ea typeface="AR P明朝体L" panose="02020300000000000000" pitchFamily="18" charset="-128"/>
              </a:rPr>
              <a:t>推進。</a:t>
            </a:r>
            <a:endParaRPr lang="en-US" altLang="ja-JP" sz="1200" dirty="0" smtClean="0">
              <a:ln w="1905"/>
              <a:solidFill>
                <a:srgbClr val="000000"/>
              </a:solidFill>
              <a:latin typeface="AR P明朝体L" panose="02020300000000000000" pitchFamily="18" charset="-128"/>
              <a:ea typeface="AR P明朝体L" panose="02020300000000000000" pitchFamily="18" charset="-128"/>
            </a:endParaRPr>
          </a:p>
          <a:p>
            <a:pPr defTabSz="914400" fontAlgn="base">
              <a:lnSpc>
                <a:spcPct val="110000"/>
              </a:lnSpc>
              <a:spcBef>
                <a:spcPts val="600"/>
              </a:spcBef>
              <a:buClr>
                <a:srgbClr val="FF9900"/>
              </a:buClr>
              <a:buSzPct val="120000"/>
              <a:defRPr/>
            </a:pPr>
            <a:r>
              <a:rPr lang="ja-JP" altLang="en-US" sz="1400" b="1" u="sng" dirty="0" smtClean="0">
                <a:ln w="1905"/>
                <a:solidFill>
                  <a:srgbClr val="000000"/>
                </a:solidFill>
                <a:latin typeface="AR Pゴシック体M" panose="020B0600000000000000" pitchFamily="50" charset="-128"/>
                <a:ea typeface="AR Pゴシック体M" panose="020B0600000000000000" pitchFamily="50" charset="-128"/>
              </a:rPr>
              <a:t>○第</a:t>
            </a:r>
            <a:r>
              <a:rPr lang="en-US" altLang="ja-JP" sz="1400" b="1" u="sng" dirty="0" smtClean="0">
                <a:ln w="1905"/>
                <a:solidFill>
                  <a:srgbClr val="000000"/>
                </a:solidFill>
                <a:latin typeface="AR Pゴシック体M" panose="020B0600000000000000" pitchFamily="50" charset="-128"/>
                <a:ea typeface="AR Pゴシック体M" panose="020B0600000000000000" pitchFamily="50" charset="-128"/>
              </a:rPr>
              <a:t>5</a:t>
            </a:r>
            <a:r>
              <a:rPr lang="ja-JP" altLang="en-US" sz="1400" b="1" u="sng" dirty="0" smtClean="0">
                <a:ln w="1905"/>
                <a:solidFill>
                  <a:srgbClr val="000000"/>
                </a:solidFill>
                <a:latin typeface="AR Pゴシック体M" panose="020B0600000000000000" pitchFamily="50" charset="-128"/>
                <a:ea typeface="AR Pゴシック体M" panose="020B0600000000000000" pitchFamily="50" charset="-128"/>
              </a:rPr>
              <a:t>期科学技術基本計画</a:t>
            </a:r>
            <a:endParaRPr lang="en-US" altLang="ja-JP" sz="1400" b="1" u="sng" dirty="0">
              <a:ln w="1905"/>
              <a:solidFill>
                <a:srgbClr val="000000"/>
              </a:solidFill>
              <a:latin typeface="AR Pゴシック体M" panose="020B0600000000000000" pitchFamily="50" charset="-128"/>
              <a:ea typeface="AR Pゴシック体M" panose="020B0600000000000000" pitchFamily="50" charset="-128"/>
            </a:endParaRPr>
          </a:p>
          <a:p>
            <a:pPr defTabSz="914400" fontAlgn="base">
              <a:lnSpc>
                <a:spcPct val="110000"/>
              </a:lnSpc>
              <a:spcBef>
                <a:spcPts val="600"/>
              </a:spcBef>
              <a:buClr>
                <a:srgbClr val="FF9900"/>
              </a:buClr>
              <a:buSzPct val="120000"/>
              <a:defRPr/>
            </a:pPr>
            <a:r>
              <a:rPr lang="en-US" altLang="ja-JP" sz="1200" dirty="0" smtClean="0">
                <a:ln w="1905"/>
                <a:solidFill>
                  <a:srgbClr val="000000"/>
                </a:solidFill>
                <a:latin typeface="AR P明朝体L" panose="02020300000000000000" pitchFamily="18" charset="-128"/>
                <a:ea typeface="AR P明朝体L" panose="02020300000000000000" pitchFamily="18" charset="-128"/>
              </a:rPr>
              <a:t>ICT</a:t>
            </a:r>
            <a:r>
              <a:rPr lang="ja-JP" altLang="en-US" sz="1200" dirty="0" smtClean="0">
                <a:ln w="1905"/>
                <a:solidFill>
                  <a:srgbClr val="000000"/>
                </a:solidFill>
                <a:latin typeface="AR P明朝体L" panose="02020300000000000000" pitchFamily="18" charset="-128"/>
                <a:ea typeface="AR P明朝体L" panose="02020300000000000000" pitchFamily="18" charset="-128"/>
              </a:rPr>
              <a:t>を最大限に活用し、サイバー空間とフィジカル空間とを融合させた取組により、「</a:t>
            </a:r>
            <a:r>
              <a:rPr lang="en-US" altLang="ja-JP" sz="1200" dirty="0" smtClean="0">
                <a:ln w="1905"/>
                <a:solidFill>
                  <a:srgbClr val="000000"/>
                </a:solidFill>
                <a:latin typeface="AR P明朝体L" panose="02020300000000000000" pitchFamily="18" charset="-128"/>
                <a:ea typeface="AR P明朝体L" panose="02020300000000000000" pitchFamily="18" charset="-128"/>
              </a:rPr>
              <a:t>Society 5.0</a:t>
            </a:r>
            <a:r>
              <a:rPr lang="ja-JP" altLang="en-US" sz="1200" dirty="0" smtClean="0">
                <a:ln w="1905"/>
                <a:solidFill>
                  <a:srgbClr val="000000"/>
                </a:solidFill>
                <a:latin typeface="AR P明朝体L" panose="02020300000000000000" pitchFamily="18" charset="-128"/>
                <a:ea typeface="AR P明朝体L" panose="02020300000000000000" pitchFamily="18" charset="-128"/>
              </a:rPr>
              <a:t>」として強力に推進。</a:t>
            </a:r>
            <a:endParaRPr lang="ja-JP" altLang="en-US" sz="1200" dirty="0">
              <a:solidFill>
                <a:srgbClr val="000000"/>
              </a:solidFill>
            </a:endParaRPr>
          </a:p>
        </p:txBody>
      </p:sp>
      <p:sp>
        <p:nvSpPr>
          <p:cNvPr id="12" name="正方形/長方形 11"/>
          <p:cNvSpPr/>
          <p:nvPr/>
        </p:nvSpPr>
        <p:spPr>
          <a:xfrm>
            <a:off x="-139700" y="443517"/>
            <a:ext cx="10083802" cy="49754"/>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lIns="91417" tIns="45708" rIns="91417" bIns="45708" rtlCol="0" anchor="ctr"/>
          <a:lstStyle/>
          <a:p>
            <a:pPr algn="ctr" defTabSz="914400" fontAlgn="base">
              <a:spcBef>
                <a:spcPct val="0"/>
              </a:spcBef>
              <a:spcAft>
                <a:spcPct val="0"/>
              </a:spcAft>
            </a:pPr>
            <a:endParaRPr lang="ja-JP" altLang="en-US" dirty="0">
              <a:solidFill>
                <a:srgbClr val="FFFFFF"/>
              </a:solidFill>
            </a:endParaRPr>
          </a:p>
        </p:txBody>
      </p:sp>
      <p:sp>
        <p:nvSpPr>
          <p:cNvPr id="13" name="テキスト ボックス 12"/>
          <p:cNvSpPr txBox="1"/>
          <p:nvPr/>
        </p:nvSpPr>
        <p:spPr>
          <a:xfrm>
            <a:off x="0" y="511524"/>
            <a:ext cx="9573716" cy="1184916"/>
          </a:xfrm>
          <a:prstGeom prst="rect">
            <a:avLst/>
          </a:prstGeom>
          <a:noFill/>
        </p:spPr>
        <p:txBody>
          <a:bodyPr wrap="square" lIns="91417" tIns="45708" rIns="91417" bIns="45708" rtlCol="0">
            <a:spAutoFit/>
          </a:bodyPr>
          <a:lstStyle/>
          <a:p>
            <a:pPr marL="1828800"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①次世代人工知能技術の研究開発</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　</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１２．０億円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新規</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p>
          <a:p>
            <a:pPr marL="1828800"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②グローバルコミュニケーション計画の推進　１９．０億円　（２８当初１２．６億円）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拡充</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endParaRPr lang="en-US" altLang="ja-JP" sz="1400" b="1" dirty="0">
              <a:solidFill>
                <a:srgbClr val="E78A5C">
                  <a:lumMod val="50000"/>
                </a:srgbClr>
              </a:solidFill>
              <a:latin typeface="ＭＳ Ｐ明朝" panose="02020600040205080304" pitchFamily="18" charset="-128"/>
              <a:ea typeface="ＭＳ Ｐ明朝" panose="02020600040205080304" pitchFamily="18" charset="-128"/>
            </a:endParaRPr>
          </a:p>
          <a:p>
            <a:pPr marL="1828800" lvl="4" defTabSz="914400" fontAlgn="base">
              <a:spcBef>
                <a:spcPct val="0"/>
              </a:spcBef>
              <a:spcAft>
                <a:spcPct val="0"/>
              </a:spcAft>
            </a:pP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③</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en-US" altLang="ja-JP" sz="1400" b="1" dirty="0" err="1" smtClean="0">
                <a:solidFill>
                  <a:srgbClr val="E78A5C">
                    <a:lumMod val="50000"/>
                  </a:srgbClr>
                </a:solidFill>
                <a:latin typeface="ＭＳ Ｐ明朝" panose="02020600040205080304" pitchFamily="18" charset="-128"/>
                <a:ea typeface="ＭＳ Ｐ明朝" panose="02020600040205080304" pitchFamily="18" charset="-128"/>
              </a:rPr>
              <a:t>IoT</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/BD/AI</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情報通信プラットフォーム」社会実装推進事業</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　</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１２．０億円</a:t>
            </a:r>
            <a:r>
              <a:rPr lang="en-US" altLang="ja-JP" sz="1400" b="1" dirty="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新規</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p>
          <a:p>
            <a:pPr defTabSz="914400" fontAlgn="base">
              <a:spcBef>
                <a:spcPts val="600"/>
              </a:spcBef>
              <a:spcAft>
                <a:spcPct val="0"/>
              </a:spcAft>
            </a:pPr>
            <a:r>
              <a:rPr lang="ja-JP" altLang="en-US" sz="1200" b="1" dirty="0">
                <a:solidFill>
                  <a:srgbClr val="E78A5C">
                    <a:lumMod val="50000"/>
                  </a:srgbClr>
                </a:solidFill>
                <a:latin typeface="ＭＳ Ｐ明朝" panose="02020600040205080304" pitchFamily="18" charset="-128"/>
                <a:ea typeface="ＭＳ Ｐ明朝" panose="02020600040205080304" pitchFamily="18" charset="-128"/>
              </a:rPr>
              <a:t>（その他</a:t>
            </a:r>
            <a:r>
              <a:rPr lang="ja-JP" altLang="en-US" sz="12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200" b="1" dirty="0">
                <a:solidFill>
                  <a:srgbClr val="E78A5C">
                    <a:lumMod val="50000"/>
                  </a:srgbClr>
                </a:solidFill>
                <a:latin typeface="ＭＳ Ｐ明朝" panose="02020600040205080304" pitchFamily="18" charset="-128"/>
                <a:ea typeface="ＭＳ Ｐ明朝" panose="02020600040205080304" pitchFamily="18" charset="-128"/>
              </a:rPr>
              <a:t>自律型</a:t>
            </a:r>
            <a:r>
              <a:rPr lang="ja-JP" altLang="en-US" sz="1200" b="1" dirty="0" smtClean="0">
                <a:solidFill>
                  <a:srgbClr val="E78A5C">
                    <a:lumMod val="50000"/>
                  </a:srgbClr>
                </a:solidFill>
                <a:latin typeface="ＭＳ Ｐ明朝" panose="02020600040205080304" pitchFamily="18" charset="-128"/>
                <a:ea typeface="ＭＳ Ｐ明朝" panose="02020600040205080304" pitchFamily="18" charset="-128"/>
              </a:rPr>
              <a:t>モビリティシステムの</a:t>
            </a:r>
            <a:r>
              <a:rPr lang="ja-JP" altLang="en-US" sz="1200" b="1" dirty="0">
                <a:solidFill>
                  <a:srgbClr val="E78A5C">
                    <a:lumMod val="50000"/>
                  </a:srgbClr>
                </a:solidFill>
                <a:latin typeface="ＭＳ Ｐ明朝" panose="02020600040205080304" pitchFamily="18" charset="-128"/>
                <a:ea typeface="ＭＳ Ｐ明朝" panose="02020600040205080304" pitchFamily="18" charset="-128"/>
              </a:rPr>
              <a:t>開発・実証　</a:t>
            </a:r>
            <a:r>
              <a:rPr lang="ja-JP" altLang="en-US" sz="1200" b="1" dirty="0" smtClean="0">
                <a:solidFill>
                  <a:srgbClr val="E78A5C">
                    <a:lumMod val="50000"/>
                  </a:srgbClr>
                </a:solidFill>
                <a:latin typeface="ＭＳ Ｐ明朝" panose="02020600040205080304" pitchFamily="18" charset="-128"/>
                <a:ea typeface="ＭＳ Ｐ明朝" panose="02020600040205080304" pitchFamily="18" charset="-128"/>
              </a:rPr>
              <a:t>１２．０億円、戦略的情報通信研究開発推進事業（１６．４億円）等についても継続して要求。）</a:t>
            </a:r>
            <a:endParaRPr lang="en-US" altLang="ja-JP" sz="1200" b="1" dirty="0">
              <a:solidFill>
                <a:srgbClr val="E78A5C">
                  <a:lumMod val="50000"/>
                </a:srgbClr>
              </a:solidFill>
              <a:latin typeface="ＭＳ Ｐ明朝" panose="02020600040205080304" pitchFamily="18" charset="-128"/>
              <a:ea typeface="ＭＳ Ｐ明朝" panose="02020600040205080304" pitchFamily="18" charset="-128"/>
            </a:endParaRPr>
          </a:p>
          <a:p>
            <a:pPr marL="1828800" lvl="4" defTabSz="914400" fontAlgn="base">
              <a:spcBef>
                <a:spcPct val="0"/>
              </a:spcBef>
              <a:spcAft>
                <a:spcPct val="0"/>
              </a:spcAft>
            </a:pPr>
            <a:endParaRPr lang="en-US" altLang="ja-JP" sz="1200" b="1" strike="sngStrike" dirty="0" smtClean="0">
              <a:solidFill>
                <a:srgbClr val="E78A5C">
                  <a:lumMod val="50000"/>
                </a:srgbClr>
              </a:solidFill>
              <a:latin typeface="ＭＳ Ｐ明朝" panose="02020600040205080304" pitchFamily="18" charset="-128"/>
              <a:ea typeface="ＭＳ Ｐ明朝" panose="02020600040205080304" pitchFamily="18" charset="-128"/>
            </a:endParaRPr>
          </a:p>
        </p:txBody>
      </p:sp>
      <p:sp>
        <p:nvSpPr>
          <p:cNvPr id="2" name="Rectangle 2"/>
          <p:cNvSpPr>
            <a:spLocks noChangeArrowheads="1"/>
          </p:cNvSpPr>
          <p:nvPr/>
        </p:nvSpPr>
        <p:spPr bwMode="auto">
          <a:xfrm>
            <a:off x="2" y="-18466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defTabSz="914400" fontAlgn="base">
              <a:spcBef>
                <a:spcPct val="0"/>
              </a:spcBef>
              <a:spcAft>
                <a:spcPct val="0"/>
              </a:spcAft>
            </a:pPr>
            <a:endParaRPr lang="ja-JP" altLang="en-US">
              <a:solidFill>
                <a:srgbClr val="000000"/>
              </a:solidFill>
            </a:endParaRPr>
          </a:p>
        </p:txBody>
      </p:sp>
      <p:pic>
        <p:nvPicPr>
          <p:cNvPr id="102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15269" y="4238596"/>
            <a:ext cx="5365718" cy="2595568"/>
          </a:xfrm>
          <a:prstGeom prst="rect">
            <a:avLst/>
          </a:prstGeom>
          <a:noFill/>
          <a:extLst>
            <a:ext uri="{909E8E84-426E-40DD-AFC4-6F175D3DCCD1}">
              <a14:hiddenFill xmlns:a14="http://schemas.microsoft.com/office/drawing/2010/main">
                <a:solidFill>
                  <a:srgbClr val="FFFFFF"/>
                </a:solidFill>
              </a14:hiddenFill>
            </a:ext>
          </a:extLst>
        </p:spPr>
      </p:pic>
      <p:grpSp>
        <p:nvGrpSpPr>
          <p:cNvPr id="170" name="グループ化 169"/>
          <p:cNvGrpSpPr/>
          <p:nvPr/>
        </p:nvGrpSpPr>
        <p:grpSpPr>
          <a:xfrm>
            <a:off x="485777" y="4602821"/>
            <a:ext cx="3069472" cy="2172887"/>
            <a:chOff x="1065263" y="3285319"/>
            <a:chExt cx="2772000" cy="1934261"/>
          </a:xfrm>
        </p:grpSpPr>
        <p:pic>
          <p:nvPicPr>
            <p:cNvPr id="171" name="Picture 2" descr="D:\Users\0000010525395\Downloads\NBICLogo3d2_image.png"/>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60000"/>
                      </a14:imgEffect>
                    </a14:imgLayer>
                  </a14:imgProps>
                </a:ext>
                <a:ext uri="{28A0092B-C50C-407E-A947-70E740481C1C}">
                  <a14:useLocalDpi xmlns:a14="http://schemas.microsoft.com/office/drawing/2010/main" val="0"/>
                </a:ext>
              </a:extLst>
            </a:blip>
            <a:srcRect/>
            <a:stretch>
              <a:fillRect/>
            </a:stretch>
          </p:blipFill>
          <p:spPr bwMode="auto">
            <a:xfrm>
              <a:off x="2260330" y="4686789"/>
              <a:ext cx="393948" cy="362295"/>
            </a:xfrm>
            <a:prstGeom prst="rect">
              <a:avLst/>
            </a:prstGeom>
            <a:noFill/>
            <a:extLst>
              <a:ext uri="{909E8E84-426E-40DD-AFC4-6F175D3DCCD1}">
                <a14:hiddenFill xmlns:a14="http://schemas.microsoft.com/office/drawing/2010/main">
                  <a:solidFill>
                    <a:srgbClr val="FFFFFF"/>
                  </a:solidFill>
                </a14:hiddenFill>
              </a:ext>
            </a:extLst>
          </p:spPr>
        </p:pic>
        <p:sp>
          <p:nvSpPr>
            <p:cNvPr id="172" name="角丸四角形 171"/>
            <p:cNvSpPr/>
            <p:nvPr/>
          </p:nvSpPr>
          <p:spPr>
            <a:xfrm>
              <a:off x="1065263" y="3285319"/>
              <a:ext cx="2772000" cy="1934261"/>
            </a:xfrm>
            <a:prstGeom prst="roundRect">
              <a:avLst>
                <a:gd name="adj" fmla="val 6684"/>
              </a:avLst>
            </a:prstGeom>
            <a:noFill/>
            <a:ln w="57150">
              <a:solidFill>
                <a:schemeClr val="accent1"/>
              </a:solidFill>
            </a:ln>
          </p:spPr>
          <p:style>
            <a:lnRef idx="0">
              <a:schemeClr val="accent5"/>
            </a:lnRef>
            <a:fillRef idx="3">
              <a:schemeClr val="accent5"/>
            </a:fillRef>
            <a:effectRef idx="3">
              <a:schemeClr val="accent5"/>
            </a:effectRef>
            <a:fontRef idx="minor">
              <a:schemeClr val="lt1"/>
            </a:fontRef>
          </p:style>
          <p:txBody>
            <a:bodyPr lIns="91346" tIns="45676" rIns="91346" bIns="45676"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pPr>
              <a:endParaRPr lang="ja-JP" altLang="en-US" sz="1600">
                <a:solidFill>
                  <a:prstClr val="white"/>
                </a:solidFill>
              </a:endParaRPr>
            </a:p>
          </p:txBody>
        </p:sp>
        <p:sp>
          <p:nvSpPr>
            <p:cNvPr id="173" name="テキスト ボックス 163"/>
            <p:cNvSpPr txBox="1"/>
            <p:nvPr/>
          </p:nvSpPr>
          <p:spPr>
            <a:xfrm>
              <a:off x="1413425" y="4987662"/>
              <a:ext cx="2217229" cy="164386"/>
            </a:xfrm>
            <a:prstGeom prst="rect">
              <a:avLst/>
            </a:prstGeom>
            <a:noFill/>
            <a:effectLst>
              <a:glow rad="660400">
                <a:schemeClr val="accent1">
                  <a:alpha val="40000"/>
                </a:schemeClr>
              </a:glow>
            </a:effectLst>
          </p:spPr>
          <p:txBody>
            <a:bodyPr wrap="square" lIns="91346" tIns="0" rIns="91346" bIns="0"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base">
                <a:spcBef>
                  <a:spcPct val="0"/>
                </a:spcBef>
                <a:spcAft>
                  <a:spcPct val="0"/>
                </a:spcAft>
              </a:pPr>
              <a:r>
                <a:rPr lang="ja-JP" altLang="en-US" sz="1200" dirty="0" smtClean="0">
                  <a:solidFill>
                    <a:prstClr val="black"/>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次世代人工知能の実現</a:t>
              </a:r>
              <a:endParaRPr lang="ja-JP" altLang="en-US" sz="1200" dirty="0">
                <a:solidFill>
                  <a:prstClr val="black"/>
                </a:solidFill>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grpSp>
          <p:nvGrpSpPr>
            <p:cNvPr id="174" name="図形グループ 5"/>
            <p:cNvGrpSpPr/>
            <p:nvPr/>
          </p:nvGrpSpPr>
          <p:grpSpPr>
            <a:xfrm>
              <a:off x="1238078" y="3835532"/>
              <a:ext cx="906824" cy="781042"/>
              <a:chOff x="1115616" y="2418098"/>
              <a:chExt cx="2019014" cy="1733772"/>
            </a:xfrm>
          </p:grpSpPr>
          <p:grpSp>
            <p:nvGrpSpPr>
              <p:cNvPr id="182" name="図形グループ 25"/>
              <p:cNvGrpSpPr/>
              <p:nvPr/>
            </p:nvGrpSpPr>
            <p:grpSpPr>
              <a:xfrm>
                <a:off x="1115616" y="3933056"/>
                <a:ext cx="2019014" cy="218814"/>
                <a:chOff x="1115616" y="3933056"/>
                <a:chExt cx="2019014" cy="218814"/>
              </a:xfrm>
            </p:grpSpPr>
            <p:sp>
              <p:nvSpPr>
                <p:cNvPr id="231" name="円/楕円 230"/>
                <p:cNvSpPr/>
                <p:nvPr/>
              </p:nvSpPr>
              <p:spPr bwMode="auto">
                <a:xfrm>
                  <a:off x="1115616" y="3933056"/>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32" name="円/楕円 231"/>
                <p:cNvSpPr/>
                <p:nvPr/>
              </p:nvSpPr>
              <p:spPr bwMode="auto">
                <a:xfrm>
                  <a:off x="1475656" y="3933056"/>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33" name="円/楕円 232"/>
                <p:cNvSpPr/>
                <p:nvPr/>
              </p:nvSpPr>
              <p:spPr bwMode="auto">
                <a:xfrm>
                  <a:off x="1835696" y="3933056"/>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34" name="円/楕円 233"/>
                <p:cNvSpPr/>
                <p:nvPr/>
              </p:nvSpPr>
              <p:spPr bwMode="auto">
                <a:xfrm>
                  <a:off x="2195736" y="3933056"/>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35" name="円/楕円 234"/>
                <p:cNvSpPr/>
                <p:nvPr/>
              </p:nvSpPr>
              <p:spPr bwMode="auto">
                <a:xfrm>
                  <a:off x="2555776" y="3933056"/>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36" name="円/楕円 235"/>
                <p:cNvSpPr/>
                <p:nvPr/>
              </p:nvSpPr>
              <p:spPr bwMode="auto">
                <a:xfrm>
                  <a:off x="2915816" y="3933056"/>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grpSp>
          <p:grpSp>
            <p:nvGrpSpPr>
              <p:cNvPr id="183" name="図形グループ 26"/>
              <p:cNvGrpSpPr/>
              <p:nvPr/>
            </p:nvGrpSpPr>
            <p:grpSpPr>
              <a:xfrm>
                <a:off x="1225023" y="3428070"/>
                <a:ext cx="1768381" cy="218814"/>
                <a:chOff x="1225023" y="3429000"/>
                <a:chExt cx="1768381" cy="218814"/>
              </a:xfrm>
            </p:grpSpPr>
            <p:sp>
              <p:nvSpPr>
                <p:cNvPr id="226" name="円/楕円 225"/>
                <p:cNvSpPr/>
                <p:nvPr/>
              </p:nvSpPr>
              <p:spPr bwMode="auto">
                <a:xfrm>
                  <a:off x="2774590" y="3429000"/>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27" name="円/楕円 226"/>
                <p:cNvSpPr/>
                <p:nvPr/>
              </p:nvSpPr>
              <p:spPr bwMode="auto">
                <a:xfrm>
                  <a:off x="2387199" y="3429000"/>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28" name="円/楕円 227"/>
                <p:cNvSpPr/>
                <p:nvPr/>
              </p:nvSpPr>
              <p:spPr bwMode="auto">
                <a:xfrm>
                  <a:off x="1999807" y="3429000"/>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29" name="円/楕円 228"/>
                <p:cNvSpPr/>
                <p:nvPr/>
              </p:nvSpPr>
              <p:spPr bwMode="auto">
                <a:xfrm>
                  <a:off x="1612415" y="3429000"/>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30" name="円/楕円 229"/>
                <p:cNvSpPr/>
                <p:nvPr/>
              </p:nvSpPr>
              <p:spPr bwMode="auto">
                <a:xfrm>
                  <a:off x="1225023" y="3429000"/>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grpSp>
          <p:grpSp>
            <p:nvGrpSpPr>
              <p:cNvPr id="184" name="図形グループ 27"/>
              <p:cNvGrpSpPr/>
              <p:nvPr/>
            </p:nvGrpSpPr>
            <p:grpSpPr>
              <a:xfrm>
                <a:off x="1443837" y="2923084"/>
                <a:ext cx="1408341" cy="218814"/>
                <a:chOff x="1443837" y="2923084"/>
                <a:chExt cx="1408341" cy="218814"/>
              </a:xfrm>
            </p:grpSpPr>
            <p:sp>
              <p:nvSpPr>
                <p:cNvPr id="222" name="円/楕円 221"/>
                <p:cNvSpPr/>
                <p:nvPr/>
              </p:nvSpPr>
              <p:spPr bwMode="auto">
                <a:xfrm>
                  <a:off x="1443837" y="2923084"/>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23" name="円/楕円 222"/>
                <p:cNvSpPr/>
                <p:nvPr/>
              </p:nvSpPr>
              <p:spPr bwMode="auto">
                <a:xfrm>
                  <a:off x="1840346" y="2923084"/>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24" name="円/楕円 223"/>
                <p:cNvSpPr/>
                <p:nvPr/>
              </p:nvSpPr>
              <p:spPr bwMode="auto">
                <a:xfrm>
                  <a:off x="2236855" y="2923084"/>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25" name="円/楕円 224"/>
                <p:cNvSpPr/>
                <p:nvPr/>
              </p:nvSpPr>
              <p:spPr bwMode="auto">
                <a:xfrm>
                  <a:off x="2633364" y="2923084"/>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grpSp>
          <p:grpSp>
            <p:nvGrpSpPr>
              <p:cNvPr id="185" name="図形グループ 28"/>
              <p:cNvGrpSpPr/>
              <p:nvPr/>
            </p:nvGrpSpPr>
            <p:grpSpPr>
              <a:xfrm>
                <a:off x="1619672" y="2418098"/>
                <a:ext cx="1000164" cy="218814"/>
                <a:chOff x="1691680" y="2418098"/>
                <a:chExt cx="1000164" cy="218814"/>
              </a:xfrm>
            </p:grpSpPr>
            <p:sp>
              <p:nvSpPr>
                <p:cNvPr id="219" name="円/楕円 218"/>
                <p:cNvSpPr/>
                <p:nvPr/>
              </p:nvSpPr>
              <p:spPr bwMode="auto">
                <a:xfrm>
                  <a:off x="1691680" y="2418098"/>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20" name="円/楕円 219"/>
                <p:cNvSpPr/>
                <p:nvPr/>
              </p:nvSpPr>
              <p:spPr bwMode="auto">
                <a:xfrm>
                  <a:off x="2082355" y="2418098"/>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sp>
              <p:nvSpPr>
                <p:cNvPr id="221" name="円/楕円 220"/>
                <p:cNvSpPr/>
                <p:nvPr/>
              </p:nvSpPr>
              <p:spPr bwMode="auto">
                <a:xfrm>
                  <a:off x="2473030" y="2418098"/>
                  <a:ext cx="218814" cy="218814"/>
                </a:xfrm>
                <a:prstGeom prst="ellipse">
                  <a:avLst/>
                </a:prstGeom>
                <a:ln>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349483" tIns="174741" rIns="349483" bIns="174741" numCol="1" rtlCol="0" anchor="t" anchorCtr="0" compatLnSpc="1">
                  <a:prstTxWarp prst="textNoShape">
                    <a:avLst/>
                  </a:prstTxWarp>
                </a:bodyP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defTabSz="3491308" fontAlgn="base">
                    <a:spcBef>
                      <a:spcPct val="0"/>
                    </a:spcBef>
                    <a:spcAft>
                      <a:spcPct val="0"/>
                    </a:spcAft>
                    <a:defRPr/>
                  </a:pPr>
                  <a:endParaRPr lang="ja-JP" altLang="en-US" sz="9200" kern="0">
                    <a:solidFill>
                      <a:srgbClr val="000000"/>
                    </a:solidFill>
                    <a:cs typeface="ＭＳ Ｐゴシック" pitchFamily="33" charset="-128"/>
                  </a:endParaRPr>
                </a:p>
              </p:txBody>
            </p:sp>
          </p:grpSp>
          <p:cxnSp>
            <p:nvCxnSpPr>
              <p:cNvPr id="186" name="直線コネクタ 185"/>
              <p:cNvCxnSpPr>
                <a:stCxn id="230" idx="4"/>
                <a:endCxn id="231" idx="0"/>
              </p:cNvCxnSpPr>
              <p:nvPr/>
            </p:nvCxnSpPr>
            <p:spPr bwMode="auto">
              <a:xfrm flipH="1">
                <a:off x="1225023" y="3646884"/>
                <a:ext cx="109407"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87" name="直線コネクタ 186"/>
              <p:cNvCxnSpPr>
                <a:stCxn id="229" idx="4"/>
                <a:endCxn id="232" idx="0"/>
              </p:cNvCxnSpPr>
              <p:nvPr/>
            </p:nvCxnSpPr>
            <p:spPr bwMode="auto">
              <a:xfrm flipH="1">
                <a:off x="1585063" y="3646884"/>
                <a:ext cx="136759"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88" name="直線コネクタ 187"/>
              <p:cNvCxnSpPr>
                <a:stCxn id="230" idx="4"/>
                <a:endCxn id="232" idx="0"/>
              </p:cNvCxnSpPr>
              <p:nvPr/>
            </p:nvCxnSpPr>
            <p:spPr bwMode="auto">
              <a:xfrm>
                <a:off x="1334430" y="3646884"/>
                <a:ext cx="250633"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89" name="直線コネクタ 188"/>
              <p:cNvCxnSpPr>
                <a:stCxn id="229" idx="4"/>
                <a:endCxn id="233" idx="0"/>
              </p:cNvCxnSpPr>
              <p:nvPr/>
            </p:nvCxnSpPr>
            <p:spPr bwMode="auto">
              <a:xfrm>
                <a:off x="1721822" y="3646884"/>
                <a:ext cx="223281"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0" name="直線コネクタ 189"/>
              <p:cNvCxnSpPr>
                <a:stCxn id="228" idx="4"/>
                <a:endCxn id="233" idx="0"/>
              </p:cNvCxnSpPr>
              <p:nvPr/>
            </p:nvCxnSpPr>
            <p:spPr bwMode="auto">
              <a:xfrm flipH="1">
                <a:off x="1945103" y="3646884"/>
                <a:ext cx="164111"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1" name="直線コネクタ 190"/>
              <p:cNvCxnSpPr>
                <a:stCxn id="228" idx="4"/>
                <a:endCxn id="234" idx="0"/>
              </p:cNvCxnSpPr>
              <p:nvPr/>
            </p:nvCxnSpPr>
            <p:spPr bwMode="auto">
              <a:xfrm>
                <a:off x="2109214" y="3646884"/>
                <a:ext cx="195929"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2" name="直線コネクタ 191"/>
              <p:cNvCxnSpPr>
                <a:stCxn id="227" idx="4"/>
                <a:endCxn id="234" idx="0"/>
              </p:cNvCxnSpPr>
              <p:nvPr/>
            </p:nvCxnSpPr>
            <p:spPr bwMode="auto">
              <a:xfrm flipH="1">
                <a:off x="2305143" y="3646884"/>
                <a:ext cx="191463"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3" name="直線コネクタ 192"/>
              <p:cNvCxnSpPr>
                <a:stCxn id="227" idx="4"/>
                <a:endCxn id="235" idx="0"/>
              </p:cNvCxnSpPr>
              <p:nvPr/>
            </p:nvCxnSpPr>
            <p:spPr bwMode="auto">
              <a:xfrm>
                <a:off x="2496606" y="3646884"/>
                <a:ext cx="168577"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4" name="直線コネクタ 193"/>
              <p:cNvCxnSpPr>
                <a:stCxn id="226" idx="4"/>
                <a:endCxn id="235" idx="0"/>
              </p:cNvCxnSpPr>
              <p:nvPr/>
            </p:nvCxnSpPr>
            <p:spPr bwMode="auto">
              <a:xfrm flipH="1">
                <a:off x="2665183" y="3646884"/>
                <a:ext cx="218814"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5" name="直線コネクタ 194"/>
              <p:cNvCxnSpPr>
                <a:stCxn id="226" idx="4"/>
                <a:endCxn id="236" idx="0"/>
              </p:cNvCxnSpPr>
              <p:nvPr/>
            </p:nvCxnSpPr>
            <p:spPr bwMode="auto">
              <a:xfrm>
                <a:off x="2883997" y="3646884"/>
                <a:ext cx="141226"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6" name="直線コネクタ 195"/>
              <p:cNvCxnSpPr>
                <a:stCxn id="231" idx="0"/>
                <a:endCxn id="229" idx="4"/>
              </p:cNvCxnSpPr>
              <p:nvPr/>
            </p:nvCxnSpPr>
            <p:spPr bwMode="auto">
              <a:xfrm flipV="1">
                <a:off x="1225023" y="3646884"/>
                <a:ext cx="496799"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7" name="直線コネクタ 196"/>
              <p:cNvCxnSpPr>
                <a:stCxn id="232" idx="0"/>
                <a:endCxn id="228" idx="4"/>
              </p:cNvCxnSpPr>
              <p:nvPr/>
            </p:nvCxnSpPr>
            <p:spPr bwMode="auto">
              <a:xfrm flipV="1">
                <a:off x="1585063" y="3646884"/>
                <a:ext cx="524151"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8" name="直線コネクタ 197"/>
              <p:cNvCxnSpPr>
                <a:stCxn id="227" idx="4"/>
                <a:endCxn id="233" idx="0"/>
              </p:cNvCxnSpPr>
              <p:nvPr/>
            </p:nvCxnSpPr>
            <p:spPr bwMode="auto">
              <a:xfrm flipH="1">
                <a:off x="1945103" y="3646884"/>
                <a:ext cx="551503"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199" name="直線コネクタ 198"/>
              <p:cNvCxnSpPr>
                <a:stCxn id="226" idx="4"/>
                <a:endCxn id="234" idx="0"/>
              </p:cNvCxnSpPr>
              <p:nvPr/>
            </p:nvCxnSpPr>
            <p:spPr bwMode="auto">
              <a:xfrm flipH="1">
                <a:off x="2305143" y="3646884"/>
                <a:ext cx="578854"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0" name="直線コネクタ 199"/>
              <p:cNvCxnSpPr>
                <a:stCxn id="230" idx="0"/>
                <a:endCxn id="222" idx="4"/>
              </p:cNvCxnSpPr>
              <p:nvPr/>
            </p:nvCxnSpPr>
            <p:spPr bwMode="auto">
              <a:xfrm flipV="1">
                <a:off x="1334430" y="3141898"/>
                <a:ext cx="218814"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1" name="直線コネクタ 200"/>
              <p:cNvCxnSpPr>
                <a:stCxn id="222" idx="4"/>
                <a:endCxn id="229" idx="0"/>
              </p:cNvCxnSpPr>
              <p:nvPr/>
            </p:nvCxnSpPr>
            <p:spPr bwMode="auto">
              <a:xfrm>
                <a:off x="1553244" y="3141898"/>
                <a:ext cx="168578"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2" name="直線コネクタ 201"/>
              <p:cNvCxnSpPr>
                <a:stCxn id="230" idx="0"/>
                <a:endCxn id="223" idx="4"/>
              </p:cNvCxnSpPr>
              <p:nvPr/>
            </p:nvCxnSpPr>
            <p:spPr bwMode="auto">
              <a:xfrm flipV="1">
                <a:off x="1334430" y="3141898"/>
                <a:ext cx="615323"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3" name="直線コネクタ 202"/>
              <p:cNvCxnSpPr>
                <a:stCxn id="223" idx="4"/>
                <a:endCxn id="228" idx="0"/>
              </p:cNvCxnSpPr>
              <p:nvPr/>
            </p:nvCxnSpPr>
            <p:spPr bwMode="auto">
              <a:xfrm>
                <a:off x="1949753" y="3141898"/>
                <a:ext cx="159461"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4" name="直線コネクタ 203"/>
              <p:cNvCxnSpPr>
                <a:stCxn id="229" idx="0"/>
                <a:endCxn id="223" idx="4"/>
              </p:cNvCxnSpPr>
              <p:nvPr/>
            </p:nvCxnSpPr>
            <p:spPr bwMode="auto">
              <a:xfrm flipV="1">
                <a:off x="1721822" y="3141898"/>
                <a:ext cx="227931"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5" name="直線コネクタ 204"/>
              <p:cNvCxnSpPr>
                <a:stCxn id="224" idx="4"/>
                <a:endCxn id="227" idx="0"/>
              </p:cNvCxnSpPr>
              <p:nvPr/>
            </p:nvCxnSpPr>
            <p:spPr bwMode="auto">
              <a:xfrm>
                <a:off x="2346262" y="3141898"/>
                <a:ext cx="150344"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6" name="直線コネクタ 205"/>
              <p:cNvCxnSpPr>
                <a:stCxn id="224" idx="4"/>
                <a:endCxn id="229" idx="0"/>
              </p:cNvCxnSpPr>
              <p:nvPr/>
            </p:nvCxnSpPr>
            <p:spPr bwMode="auto">
              <a:xfrm flipH="1">
                <a:off x="1721822" y="3141898"/>
                <a:ext cx="624440"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7" name="直線コネクタ 206"/>
              <p:cNvCxnSpPr>
                <a:stCxn id="224" idx="4"/>
                <a:endCxn id="228" idx="0"/>
              </p:cNvCxnSpPr>
              <p:nvPr/>
            </p:nvCxnSpPr>
            <p:spPr bwMode="auto">
              <a:xfrm flipH="1">
                <a:off x="2109214" y="3141898"/>
                <a:ext cx="237048"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8" name="直線コネクタ 207"/>
              <p:cNvCxnSpPr>
                <a:stCxn id="228" idx="0"/>
                <a:endCxn id="225" idx="4"/>
              </p:cNvCxnSpPr>
              <p:nvPr/>
            </p:nvCxnSpPr>
            <p:spPr bwMode="auto">
              <a:xfrm flipV="1">
                <a:off x="2109214" y="3141898"/>
                <a:ext cx="633557"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09" name="直線コネクタ 208"/>
              <p:cNvCxnSpPr>
                <a:stCxn id="225" idx="4"/>
                <a:endCxn id="226" idx="0"/>
              </p:cNvCxnSpPr>
              <p:nvPr/>
            </p:nvCxnSpPr>
            <p:spPr bwMode="auto">
              <a:xfrm>
                <a:off x="2742771" y="3141898"/>
                <a:ext cx="141226"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10" name="直線コネクタ 209"/>
              <p:cNvCxnSpPr>
                <a:stCxn id="227" idx="0"/>
                <a:endCxn id="225" idx="4"/>
              </p:cNvCxnSpPr>
              <p:nvPr/>
            </p:nvCxnSpPr>
            <p:spPr bwMode="auto">
              <a:xfrm flipV="1">
                <a:off x="2496606" y="3141898"/>
                <a:ext cx="246165"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11" name="直線コネクタ 210"/>
              <p:cNvCxnSpPr>
                <a:stCxn id="222" idx="0"/>
                <a:endCxn id="219" idx="4"/>
              </p:cNvCxnSpPr>
              <p:nvPr/>
            </p:nvCxnSpPr>
            <p:spPr bwMode="auto">
              <a:xfrm flipV="1">
                <a:off x="1553244" y="2636912"/>
                <a:ext cx="175835"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12" name="直線コネクタ 211"/>
              <p:cNvCxnSpPr>
                <a:stCxn id="219" idx="4"/>
                <a:endCxn id="223" idx="0"/>
              </p:cNvCxnSpPr>
              <p:nvPr/>
            </p:nvCxnSpPr>
            <p:spPr bwMode="auto">
              <a:xfrm>
                <a:off x="1729079" y="2636912"/>
                <a:ext cx="220674"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13" name="直線コネクタ 212"/>
              <p:cNvCxnSpPr>
                <a:stCxn id="220" idx="4"/>
                <a:endCxn id="222" idx="0"/>
              </p:cNvCxnSpPr>
              <p:nvPr/>
            </p:nvCxnSpPr>
            <p:spPr bwMode="auto">
              <a:xfrm flipH="1">
                <a:off x="1553244" y="2636912"/>
                <a:ext cx="566510"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14" name="直線コネクタ 213"/>
              <p:cNvCxnSpPr>
                <a:stCxn id="221" idx="4"/>
                <a:endCxn id="225" idx="0"/>
              </p:cNvCxnSpPr>
              <p:nvPr/>
            </p:nvCxnSpPr>
            <p:spPr bwMode="auto">
              <a:xfrm>
                <a:off x="2510429" y="2636912"/>
                <a:ext cx="232342"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15" name="直線コネクタ 214"/>
              <p:cNvCxnSpPr>
                <a:stCxn id="221" idx="4"/>
                <a:endCxn id="224" idx="0"/>
              </p:cNvCxnSpPr>
              <p:nvPr/>
            </p:nvCxnSpPr>
            <p:spPr bwMode="auto">
              <a:xfrm flipH="1">
                <a:off x="2346262" y="2636912"/>
                <a:ext cx="164167"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16" name="直線コネクタ 215"/>
              <p:cNvCxnSpPr>
                <a:stCxn id="220" idx="4"/>
                <a:endCxn id="223" idx="0"/>
              </p:cNvCxnSpPr>
              <p:nvPr/>
            </p:nvCxnSpPr>
            <p:spPr bwMode="auto">
              <a:xfrm flipH="1">
                <a:off x="1949753" y="2636912"/>
                <a:ext cx="170001"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17" name="直線コネクタ 216"/>
              <p:cNvCxnSpPr>
                <a:stCxn id="223" idx="0"/>
              </p:cNvCxnSpPr>
              <p:nvPr/>
            </p:nvCxnSpPr>
            <p:spPr bwMode="auto">
              <a:xfrm flipV="1">
                <a:off x="1949753" y="2636912"/>
                <a:ext cx="560676"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cxnSp>
            <p:nvCxnSpPr>
              <p:cNvPr id="218" name="直線コネクタ 217"/>
              <p:cNvCxnSpPr>
                <a:stCxn id="220" idx="4"/>
                <a:endCxn id="224" idx="0"/>
              </p:cNvCxnSpPr>
              <p:nvPr/>
            </p:nvCxnSpPr>
            <p:spPr bwMode="auto">
              <a:xfrm>
                <a:off x="2119754" y="2636912"/>
                <a:ext cx="226508" cy="286172"/>
              </a:xfrm>
              <a:prstGeom prst="line">
                <a:avLst/>
              </a:prstGeom>
              <a:ln>
                <a:headEnd type="none" w="med" len="med"/>
                <a:tailEnd type="none" w="med" len="med"/>
              </a:ln>
            </p:spPr>
            <p:style>
              <a:lnRef idx="1">
                <a:schemeClr val="dk1"/>
              </a:lnRef>
              <a:fillRef idx="2">
                <a:schemeClr val="dk1"/>
              </a:fillRef>
              <a:effectRef idx="1">
                <a:schemeClr val="dk1"/>
              </a:effectRef>
              <a:fontRef idx="minor">
                <a:schemeClr val="dk1"/>
              </a:fontRef>
            </p:style>
          </p:cxnSp>
        </p:grpSp>
        <p:pic>
          <p:nvPicPr>
            <p:cNvPr id="175" name="Picture 21" descr="SMP-O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778519" y="3896166"/>
              <a:ext cx="834630" cy="773862"/>
            </a:xfrm>
            <a:prstGeom prst="rect">
              <a:avLst/>
            </a:prstGeom>
            <a:noFill/>
            <a:ln w="9525">
              <a:noFill/>
              <a:miter lim="800000"/>
              <a:headEnd/>
              <a:tailEnd/>
            </a:ln>
          </p:spPr>
        </p:pic>
        <p:sp>
          <p:nvSpPr>
            <p:cNvPr id="176" name="テキスト ボックス 166"/>
            <p:cNvSpPr txBox="1"/>
            <p:nvPr/>
          </p:nvSpPr>
          <p:spPr>
            <a:xfrm>
              <a:off x="1224631" y="3375830"/>
              <a:ext cx="1103120" cy="410886"/>
            </a:xfrm>
            <a:prstGeom prst="rect">
              <a:avLst/>
            </a:prstGeom>
            <a:noFill/>
          </p:spPr>
          <p:txBody>
            <a:bodyPr wrap="square" lIns="91346" tIns="45676" rIns="91346" bIns="45676"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base">
                <a:spcBef>
                  <a:spcPct val="0"/>
                </a:spcBef>
                <a:spcAft>
                  <a:spcPct val="0"/>
                </a:spcAft>
              </a:pPr>
              <a:r>
                <a:rPr lang="ja-JP" altLang="en-US" sz="1000" dirty="0" smtClean="0">
                  <a:solidFill>
                    <a:prstClr val="black"/>
                  </a:solidFill>
                  <a:latin typeface="ＭＳ Ｐゴシック"/>
                </a:rPr>
                <a:t>現在の人工知能</a:t>
              </a:r>
              <a:endParaRPr lang="en-US" altLang="ja-JP" sz="1000" dirty="0">
                <a:solidFill>
                  <a:prstClr val="black"/>
                </a:solidFill>
                <a:latin typeface="ＭＳ Ｐゴシック"/>
              </a:endParaRPr>
            </a:p>
            <a:p>
              <a:pPr algn="ctr" fontAlgn="base">
                <a:spcBef>
                  <a:spcPct val="0"/>
                </a:spcBef>
                <a:spcAft>
                  <a:spcPct val="0"/>
                </a:spcAft>
              </a:pPr>
              <a:r>
                <a:rPr lang="ja-JP" altLang="en-US" sz="700" dirty="0">
                  <a:solidFill>
                    <a:prstClr val="black"/>
                  </a:solidFill>
                  <a:latin typeface="ＭＳ Ｐゴシック"/>
                </a:rPr>
                <a:t>（</a:t>
              </a:r>
              <a:r>
                <a:rPr lang="ja-JP" altLang="en-US" sz="700" dirty="0" smtClean="0">
                  <a:solidFill>
                    <a:prstClr val="black"/>
                  </a:solidFill>
                  <a:latin typeface="ＭＳ Ｐゴシック"/>
                </a:rPr>
                <a:t>ニューラルネットワーク、ディープラーニング）</a:t>
              </a:r>
              <a:endParaRPr lang="ja-JP" altLang="en-US" sz="700" dirty="0">
                <a:solidFill>
                  <a:prstClr val="black"/>
                </a:solidFill>
                <a:latin typeface="ＭＳ Ｐゴシック"/>
              </a:endParaRPr>
            </a:p>
          </p:txBody>
        </p:sp>
        <p:sp>
          <p:nvSpPr>
            <p:cNvPr id="177" name="二等辺三角形 176"/>
            <p:cNvSpPr/>
            <p:nvPr/>
          </p:nvSpPr>
          <p:spPr>
            <a:xfrm flipV="1">
              <a:off x="2356736" y="4450021"/>
              <a:ext cx="217914" cy="180000"/>
            </a:xfrm>
            <a:prstGeom prst="triangle">
              <a:avLst/>
            </a:prstGeom>
          </p:spPr>
          <p:style>
            <a:lnRef idx="0">
              <a:schemeClr val="accent6"/>
            </a:lnRef>
            <a:fillRef idx="3">
              <a:schemeClr val="accent6"/>
            </a:fillRef>
            <a:effectRef idx="3">
              <a:schemeClr val="accent6"/>
            </a:effectRef>
            <a:fontRef idx="minor">
              <a:schemeClr val="lt1"/>
            </a:fontRef>
          </p:style>
          <p:txBody>
            <a:bodyPr lIns="91346" tIns="45676" rIns="91346" bIns="45676" rtlCol="0"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pPr>
              <a:endParaRPr lang="ja-JP" altLang="en-US" sz="1400">
                <a:solidFill>
                  <a:prstClr val="white"/>
                </a:solidFill>
              </a:endParaRPr>
            </a:p>
          </p:txBody>
        </p:sp>
        <p:sp>
          <p:nvSpPr>
            <p:cNvPr id="178" name="テキスト ボックス 168"/>
            <p:cNvSpPr txBox="1"/>
            <p:nvPr/>
          </p:nvSpPr>
          <p:spPr>
            <a:xfrm>
              <a:off x="2614148" y="3380742"/>
              <a:ext cx="1105324" cy="410886"/>
            </a:xfrm>
            <a:prstGeom prst="rect">
              <a:avLst/>
            </a:prstGeom>
            <a:noFill/>
          </p:spPr>
          <p:txBody>
            <a:bodyPr wrap="square" lIns="91346" tIns="45676" rIns="91346" bIns="45676"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base">
                <a:spcBef>
                  <a:spcPct val="0"/>
                </a:spcBef>
                <a:spcAft>
                  <a:spcPct val="0"/>
                </a:spcAft>
              </a:pPr>
              <a:r>
                <a:rPr lang="ja-JP" altLang="en-US" sz="1000" dirty="0">
                  <a:solidFill>
                    <a:prstClr val="black"/>
                  </a:solidFill>
                </a:rPr>
                <a:t>脳科学の知見</a:t>
              </a:r>
              <a:endParaRPr lang="en-US" altLang="ja-JP" sz="1000" dirty="0">
                <a:solidFill>
                  <a:prstClr val="black"/>
                </a:solidFill>
              </a:endParaRPr>
            </a:p>
            <a:p>
              <a:pPr algn="ctr" fontAlgn="base">
                <a:spcBef>
                  <a:spcPct val="0"/>
                </a:spcBef>
                <a:spcAft>
                  <a:spcPct val="0"/>
                </a:spcAft>
              </a:pPr>
              <a:r>
                <a:rPr lang="ja-JP" altLang="en-US" sz="700" dirty="0">
                  <a:solidFill>
                    <a:prstClr val="black"/>
                  </a:solidFill>
                </a:rPr>
                <a:t>（脳活動と知覚・行動</a:t>
              </a:r>
              <a:endParaRPr lang="en-US" altLang="ja-JP" sz="700" dirty="0">
                <a:solidFill>
                  <a:prstClr val="black"/>
                </a:solidFill>
              </a:endParaRPr>
            </a:p>
            <a:p>
              <a:pPr algn="ctr" fontAlgn="base">
                <a:spcBef>
                  <a:spcPct val="0"/>
                </a:spcBef>
                <a:spcAft>
                  <a:spcPct val="0"/>
                </a:spcAft>
              </a:pPr>
              <a:r>
                <a:rPr lang="ja-JP" altLang="en-US" sz="700" dirty="0">
                  <a:solidFill>
                    <a:prstClr val="black"/>
                  </a:solidFill>
                </a:rPr>
                <a:t>との関係の解明）</a:t>
              </a:r>
            </a:p>
          </p:txBody>
        </p:sp>
        <p:grpSp>
          <p:nvGrpSpPr>
            <p:cNvPr id="179" name="グループ化 178"/>
            <p:cNvGrpSpPr/>
            <p:nvPr/>
          </p:nvGrpSpPr>
          <p:grpSpPr>
            <a:xfrm>
              <a:off x="2123439" y="3848974"/>
              <a:ext cx="692638" cy="506831"/>
              <a:chOff x="1599923" y="3007142"/>
              <a:chExt cx="906031" cy="452361"/>
            </a:xfrm>
          </p:grpSpPr>
          <p:sp>
            <p:nvSpPr>
              <p:cNvPr id="180" name="加算記号 179"/>
              <p:cNvSpPr>
                <a:spLocks noChangeAspect="1"/>
              </p:cNvSpPr>
              <p:nvPr/>
            </p:nvSpPr>
            <p:spPr>
              <a:xfrm>
                <a:off x="1882788" y="3202456"/>
                <a:ext cx="322335" cy="257047"/>
              </a:xfrm>
              <a:prstGeom prst="mathPlus">
                <a:avLst/>
              </a:prstGeom>
            </p:spPr>
            <p:style>
              <a:lnRef idx="1">
                <a:schemeClr val="accent6"/>
              </a:lnRef>
              <a:fillRef idx="2">
                <a:schemeClr val="accent6"/>
              </a:fillRef>
              <a:effectRef idx="1">
                <a:schemeClr val="accent6"/>
              </a:effectRef>
              <a:fontRef idx="minor">
                <a:schemeClr val="dk1"/>
              </a:fontRef>
            </p:style>
            <p:txBody>
              <a:bodyPr rtlCol="0" anchor="ctr"/>
              <a:lstStyle>
                <a:defPPr>
                  <a:defRPr lang="ja-JP"/>
                </a:defPPr>
                <a:lvl1pPr marL="0" algn="l" defTabSz="914400" rtl="0" eaLnBrk="1" latinLnBrk="0" hangingPunct="1">
                  <a:defRPr kumimoji="1" sz="1800" kern="1200">
                    <a:solidFill>
                      <a:schemeClr val="dk1"/>
                    </a:solidFill>
                    <a:latin typeface="+mn-lt"/>
                    <a:ea typeface="+mn-ea"/>
                    <a:cs typeface="+mn-cs"/>
                  </a:defRPr>
                </a:lvl1pPr>
                <a:lvl2pPr marL="457200" algn="l" defTabSz="914400" rtl="0" eaLnBrk="1" latinLnBrk="0" hangingPunct="1">
                  <a:defRPr kumimoji="1" sz="1800" kern="1200">
                    <a:solidFill>
                      <a:schemeClr val="dk1"/>
                    </a:solidFill>
                    <a:latin typeface="+mn-lt"/>
                    <a:ea typeface="+mn-ea"/>
                    <a:cs typeface="+mn-cs"/>
                  </a:defRPr>
                </a:lvl2pPr>
                <a:lvl3pPr marL="914400" algn="l" defTabSz="914400" rtl="0" eaLnBrk="1" latinLnBrk="0" hangingPunct="1">
                  <a:defRPr kumimoji="1" sz="1800" kern="1200">
                    <a:solidFill>
                      <a:schemeClr val="dk1"/>
                    </a:solidFill>
                    <a:latin typeface="+mn-lt"/>
                    <a:ea typeface="+mn-ea"/>
                    <a:cs typeface="+mn-cs"/>
                  </a:defRPr>
                </a:lvl3pPr>
                <a:lvl4pPr marL="1371600" algn="l" defTabSz="914400" rtl="0" eaLnBrk="1" latinLnBrk="0" hangingPunct="1">
                  <a:defRPr kumimoji="1" sz="1800" kern="1200">
                    <a:solidFill>
                      <a:schemeClr val="dk1"/>
                    </a:solidFill>
                    <a:latin typeface="+mn-lt"/>
                    <a:ea typeface="+mn-ea"/>
                    <a:cs typeface="+mn-cs"/>
                  </a:defRPr>
                </a:lvl4pPr>
                <a:lvl5pPr marL="1828800" algn="l" defTabSz="914400" rtl="0" eaLnBrk="1" latinLnBrk="0" hangingPunct="1">
                  <a:defRPr kumimoji="1" sz="1800" kern="1200">
                    <a:solidFill>
                      <a:schemeClr val="dk1"/>
                    </a:solidFill>
                    <a:latin typeface="+mn-lt"/>
                    <a:ea typeface="+mn-ea"/>
                    <a:cs typeface="+mn-cs"/>
                  </a:defRPr>
                </a:lvl5pPr>
                <a:lvl6pPr marL="2286000" algn="l" defTabSz="914400" rtl="0" eaLnBrk="1" latinLnBrk="0" hangingPunct="1">
                  <a:defRPr kumimoji="1" sz="1800" kern="1200">
                    <a:solidFill>
                      <a:schemeClr val="dk1"/>
                    </a:solidFill>
                    <a:latin typeface="+mn-lt"/>
                    <a:ea typeface="+mn-ea"/>
                    <a:cs typeface="+mn-cs"/>
                  </a:defRPr>
                </a:lvl6pPr>
                <a:lvl7pPr marL="2743200" algn="l" defTabSz="914400" rtl="0" eaLnBrk="1" latinLnBrk="0" hangingPunct="1">
                  <a:defRPr kumimoji="1" sz="1800" kern="1200">
                    <a:solidFill>
                      <a:schemeClr val="dk1"/>
                    </a:solidFill>
                    <a:latin typeface="+mn-lt"/>
                    <a:ea typeface="+mn-ea"/>
                    <a:cs typeface="+mn-cs"/>
                  </a:defRPr>
                </a:lvl7pPr>
                <a:lvl8pPr marL="3200400" algn="l" defTabSz="914400" rtl="0" eaLnBrk="1" latinLnBrk="0" hangingPunct="1">
                  <a:defRPr kumimoji="1" sz="1800" kern="1200">
                    <a:solidFill>
                      <a:schemeClr val="dk1"/>
                    </a:solidFill>
                    <a:latin typeface="+mn-lt"/>
                    <a:ea typeface="+mn-ea"/>
                    <a:cs typeface="+mn-cs"/>
                  </a:defRPr>
                </a:lvl8pPr>
                <a:lvl9pPr marL="3657600" algn="l" defTabSz="914400" rtl="0" eaLnBrk="1" latinLnBrk="0" hangingPunct="1">
                  <a:defRPr kumimoji="1" sz="1800" kern="1200">
                    <a:solidFill>
                      <a:schemeClr val="dk1"/>
                    </a:solidFill>
                    <a:latin typeface="+mn-lt"/>
                    <a:ea typeface="+mn-ea"/>
                    <a:cs typeface="+mn-cs"/>
                  </a:defRPr>
                </a:lvl9pPr>
              </a:lstStyle>
              <a:p>
                <a:pPr algn="ctr" fontAlgn="base">
                  <a:spcBef>
                    <a:spcPct val="0"/>
                  </a:spcBef>
                  <a:spcAft>
                    <a:spcPct val="0"/>
                  </a:spcAft>
                </a:pPr>
                <a:endParaRPr lang="ja-JP" altLang="en-US" sz="1100">
                  <a:solidFill>
                    <a:prstClr val="black"/>
                  </a:solidFill>
                </a:endParaRPr>
              </a:p>
            </p:txBody>
          </p:sp>
          <p:sp>
            <p:nvSpPr>
              <p:cNvPr id="181" name="テキスト ボックス 171"/>
              <p:cNvSpPr txBox="1"/>
              <p:nvPr/>
            </p:nvSpPr>
            <p:spPr>
              <a:xfrm>
                <a:off x="1599923" y="3007142"/>
                <a:ext cx="906031" cy="207852"/>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ctr" fontAlgn="base">
                  <a:spcBef>
                    <a:spcPct val="0"/>
                  </a:spcBef>
                  <a:spcAft>
                    <a:spcPct val="0"/>
                  </a:spcAft>
                </a:pPr>
                <a:r>
                  <a:rPr lang="ja-JP" altLang="en-US" sz="1100" b="1" dirty="0">
                    <a:solidFill>
                      <a:srgbClr val="FF0000"/>
                    </a:solidFill>
                    <a:latin typeface="ＭＳ Ｐゴシック" panose="020B0600070205080204" pitchFamily="50" charset="-128"/>
                  </a:rPr>
                  <a:t>融合</a:t>
                </a:r>
              </a:p>
            </p:txBody>
          </p:sp>
        </p:grpSp>
      </p:grpSp>
      <p:sp>
        <p:nvSpPr>
          <p:cNvPr id="243" name="テキスト ボックス 242"/>
          <p:cNvSpPr txBox="1"/>
          <p:nvPr/>
        </p:nvSpPr>
        <p:spPr>
          <a:xfrm>
            <a:off x="797447" y="4245215"/>
            <a:ext cx="2540689" cy="338554"/>
          </a:xfrm>
          <a:prstGeom prst="rect">
            <a:avLst/>
          </a:prstGeom>
          <a:ln>
            <a:noFill/>
          </a:ln>
        </p:spPr>
        <p:style>
          <a:lnRef idx="2">
            <a:schemeClr val="dk1"/>
          </a:lnRef>
          <a:fillRef idx="1">
            <a:schemeClr val="lt1"/>
          </a:fillRef>
          <a:effectRef idx="0">
            <a:schemeClr val="dk1"/>
          </a:effectRef>
          <a:fontRef idx="minor">
            <a:schemeClr val="dk1"/>
          </a:fontRef>
        </p:style>
        <p:txBody>
          <a:bodyPr vert="horz" wrap="square" lIns="0" tIns="0" rIns="0" bIns="0" rtlCol="0">
            <a:spAutoFit/>
          </a:bodyPr>
          <a:lstStyle/>
          <a:p>
            <a:pPr defTabSz="914400" fontAlgn="base">
              <a:spcBef>
                <a:spcPct val="0"/>
              </a:spcBef>
              <a:spcAft>
                <a:spcPct val="0"/>
              </a:spcAft>
            </a:pPr>
            <a:r>
              <a:rPr lang="ja-JP" altLang="en-US" sz="1100" dirty="0" smtClean="0">
                <a:solidFill>
                  <a:prstClr val="black"/>
                </a:solidFill>
                <a:latin typeface="ＭＳ Ｐゴシック" panose="020B0600070205080204" pitchFamily="50" charset="-128"/>
              </a:rPr>
              <a:t>環境・状況・制約を認知して、省電力で自ら学習する高性能な人工知能の実現が期待</a:t>
            </a:r>
            <a:endParaRPr lang="ja-JP" altLang="en-US" sz="1100" dirty="0">
              <a:solidFill>
                <a:prstClr val="black"/>
              </a:solidFill>
              <a:latin typeface="ＭＳ Ｐゴシック" panose="020B0600070205080204" pitchFamily="50" charset="-128"/>
            </a:endParaRPr>
          </a:p>
        </p:txBody>
      </p:sp>
    </p:spTree>
    <p:extLst>
      <p:ext uri="{BB962C8B-B14F-4D97-AF65-F5344CB8AC3E}">
        <p14:creationId xmlns:p14="http://schemas.microsoft.com/office/powerpoint/2010/main" val="283739382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ホームベース 4"/>
          <p:cNvSpPr/>
          <p:nvPr/>
        </p:nvSpPr>
        <p:spPr>
          <a:xfrm>
            <a:off x="52457" y="1217494"/>
            <a:ext cx="4005745" cy="2383354"/>
          </a:xfrm>
          <a:prstGeom prst="homePlate">
            <a:avLst>
              <a:gd name="adj" fmla="val 13241"/>
            </a:avLst>
          </a:prstGeom>
          <a:solidFill>
            <a:srgbClr val="CCFFFF">
              <a:alpha val="20000"/>
            </a:srgb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19" name="角丸四角形 18"/>
          <p:cNvSpPr/>
          <p:nvPr/>
        </p:nvSpPr>
        <p:spPr>
          <a:xfrm rot="16200000">
            <a:off x="5773987" y="-479058"/>
            <a:ext cx="2387334" cy="5772618"/>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defTabSz="914400" fontAlgn="base">
              <a:spcBef>
                <a:spcPct val="0"/>
              </a:spcBef>
              <a:spcAft>
                <a:spcPct val="0"/>
              </a:spcAft>
            </a:pPr>
            <a:endParaRPr lang="ja-JP" altLang="en-US" dirty="0">
              <a:solidFill>
                <a:prstClr val="black"/>
              </a:solidFill>
            </a:endParaRPr>
          </a:p>
        </p:txBody>
      </p:sp>
      <p:sp>
        <p:nvSpPr>
          <p:cNvPr id="72" name="正方形/長方形 71"/>
          <p:cNvSpPr/>
          <p:nvPr/>
        </p:nvSpPr>
        <p:spPr>
          <a:xfrm>
            <a:off x="3" y="12047"/>
            <a:ext cx="9905999" cy="430863"/>
          </a:xfrm>
          <a:prstGeom prst="rect">
            <a:avLst/>
          </a:prstGeom>
        </p:spPr>
        <p:txBody>
          <a:bodyPr wrap="square" lIns="91417" tIns="45708" rIns="91417" bIns="45708">
            <a:spAutoFit/>
          </a:bodyPr>
          <a:lstStyle/>
          <a:p>
            <a:pPr algn="ctr" defTabSz="914400" fontAlgn="base">
              <a:spcBef>
                <a:spcPct val="0"/>
              </a:spcBef>
              <a:spcAft>
                <a:spcPct val="0"/>
              </a:spcAft>
              <a:tabLst>
                <a:tab pos="2691719" algn="l"/>
              </a:tabLst>
              <a:defRPr/>
            </a:pPr>
            <a:r>
              <a:rPr lang="ja-JP" altLang="en-US" sz="2200" dirty="0" smtClean="0">
                <a:ln w="1905"/>
                <a:solidFill>
                  <a:srgbClr val="000000"/>
                </a:solidFill>
                <a:latin typeface="HGP創英角ｺﾞｼｯｸUB" pitchFamily="50" charset="-128"/>
                <a:ea typeface="HGP創英角ｺﾞｼｯｸUB" pitchFamily="50" charset="-128"/>
              </a:rPr>
              <a:t>☆ポイント５：　４Ｋ</a:t>
            </a:r>
            <a:r>
              <a:rPr lang="ja-JP" altLang="en-US" sz="2200" dirty="0">
                <a:ln w="1905"/>
                <a:solidFill>
                  <a:srgbClr val="000000"/>
                </a:solidFill>
                <a:latin typeface="HGP創英角ｺﾞｼｯｸUB" pitchFamily="50" charset="-128"/>
                <a:ea typeface="HGP創英角ｺﾞｼｯｸUB" pitchFamily="50" charset="-128"/>
              </a:rPr>
              <a:t>・</a:t>
            </a:r>
            <a:r>
              <a:rPr lang="ja-JP" altLang="en-US" sz="2200" dirty="0" smtClean="0">
                <a:ln w="1905"/>
                <a:solidFill>
                  <a:srgbClr val="000000"/>
                </a:solidFill>
                <a:latin typeface="HGP創英角ｺﾞｼｯｸUB" pitchFamily="50" charset="-128"/>
                <a:ea typeface="HGP創英角ｺﾞｼｯｸUB" pitchFamily="50" charset="-128"/>
              </a:rPr>
              <a:t>８Ｋによる次</a:t>
            </a:r>
            <a:r>
              <a:rPr lang="ja-JP" altLang="en-US" sz="2200" dirty="0">
                <a:ln w="1905"/>
                <a:solidFill>
                  <a:srgbClr val="000000"/>
                </a:solidFill>
                <a:latin typeface="HGP創英角ｺﾞｼｯｸUB" pitchFamily="50" charset="-128"/>
                <a:ea typeface="HGP創英角ｺﾞｼｯｸUB" pitchFamily="50" charset="-128"/>
              </a:rPr>
              <a:t>世代放送・通信サービスの早期</a:t>
            </a:r>
            <a:r>
              <a:rPr lang="ja-JP" altLang="en-US" sz="2200" dirty="0" smtClean="0">
                <a:ln w="1905"/>
                <a:solidFill>
                  <a:srgbClr val="000000"/>
                </a:solidFill>
                <a:latin typeface="HGP創英角ｺﾞｼｯｸUB" pitchFamily="50" charset="-128"/>
                <a:ea typeface="HGP創英角ｺﾞｼｯｸUB" pitchFamily="50" charset="-128"/>
              </a:rPr>
              <a:t>実現</a:t>
            </a:r>
            <a:endParaRPr lang="ja-JP" altLang="en-US" sz="2200" dirty="0">
              <a:ln w="1905"/>
              <a:solidFill>
                <a:srgbClr val="000000"/>
              </a:solidFill>
              <a:latin typeface="HGP創英角ｺﾞｼｯｸUB" pitchFamily="50" charset="-128"/>
              <a:ea typeface="HGP創英角ｺﾞｼｯｸUB" pitchFamily="50" charset="-128"/>
            </a:endParaRPr>
          </a:p>
        </p:txBody>
      </p:sp>
      <p:sp>
        <p:nvSpPr>
          <p:cNvPr id="18" name="Rectangle 4"/>
          <p:cNvSpPr>
            <a:spLocks noChangeArrowheads="1"/>
          </p:cNvSpPr>
          <p:nvPr/>
        </p:nvSpPr>
        <p:spPr bwMode="auto">
          <a:xfrm>
            <a:off x="4125951" y="1463837"/>
            <a:ext cx="5803789" cy="2185189"/>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spcBef>
                <a:spcPts val="600"/>
              </a:spcBef>
              <a:buClr>
                <a:srgbClr val="FF9900"/>
              </a:buClr>
              <a:buSzPct val="120000"/>
              <a:defRPr/>
            </a:pPr>
            <a:r>
              <a:rPr lang="ja-JP" altLang="en-US" sz="1400" dirty="0" smtClean="0">
                <a:solidFill>
                  <a:srgbClr val="000000"/>
                </a:solidFill>
              </a:rPr>
              <a:t>４Ｋ・８Ｋ技術は、</a:t>
            </a:r>
            <a:r>
              <a:rPr lang="en-US" altLang="ja-JP" sz="1400" b="1" dirty="0" smtClean="0">
                <a:solidFill>
                  <a:srgbClr val="FF0000"/>
                </a:solidFill>
              </a:rPr>
              <a:t>2020</a:t>
            </a:r>
            <a:r>
              <a:rPr lang="ja-JP" altLang="en-US" sz="1400" b="1" dirty="0" smtClean="0">
                <a:solidFill>
                  <a:srgbClr val="FF0000"/>
                </a:solidFill>
              </a:rPr>
              <a:t>年までの経済波及効果は約</a:t>
            </a:r>
            <a:r>
              <a:rPr lang="en-US" altLang="ja-JP" sz="1400" b="1" dirty="0" smtClean="0">
                <a:solidFill>
                  <a:srgbClr val="FF0000"/>
                </a:solidFill>
              </a:rPr>
              <a:t>36</a:t>
            </a:r>
            <a:r>
              <a:rPr lang="ja-JP" altLang="en-US" sz="1400" b="1" dirty="0" smtClean="0">
                <a:solidFill>
                  <a:srgbClr val="FF0000"/>
                </a:solidFill>
              </a:rPr>
              <a:t>兆円</a:t>
            </a:r>
            <a:r>
              <a:rPr lang="ja-JP" altLang="en-US" sz="1400" dirty="0" smtClean="0">
                <a:solidFill>
                  <a:srgbClr val="000000"/>
                </a:solidFill>
              </a:rPr>
              <a:t>と試算され、我が国の競争力向上にも貢献する。また、</a:t>
            </a:r>
            <a:r>
              <a:rPr lang="en-US" altLang="ja-JP" sz="1400" b="1" dirty="0" smtClean="0">
                <a:solidFill>
                  <a:srgbClr val="FF0000"/>
                </a:solidFill>
              </a:rPr>
              <a:t>2020</a:t>
            </a:r>
            <a:r>
              <a:rPr lang="ja-JP" altLang="en-US" sz="1400" b="1" dirty="0" smtClean="0">
                <a:solidFill>
                  <a:srgbClr val="FF0000"/>
                </a:solidFill>
              </a:rPr>
              <a:t>年の東京オリンピック・パラリンピック競技大会</a:t>
            </a:r>
            <a:r>
              <a:rPr lang="ja-JP" altLang="en-US" sz="1400" dirty="0" smtClean="0">
                <a:solidFill>
                  <a:srgbClr val="000000"/>
                </a:solidFill>
              </a:rPr>
              <a:t>では数多くの４Ｋ・８Ｋ放送が期待されている。</a:t>
            </a:r>
            <a:endParaRPr lang="en-US" altLang="ja-JP" sz="1400" dirty="0" smtClean="0">
              <a:solidFill>
                <a:srgbClr val="000000"/>
              </a:solidFill>
            </a:endParaRPr>
          </a:p>
          <a:p>
            <a:pPr defTabSz="914400" fontAlgn="base">
              <a:buClr>
                <a:srgbClr val="FF9900"/>
              </a:buClr>
              <a:buSzPct val="120000"/>
              <a:defRPr/>
            </a:pPr>
            <a:r>
              <a:rPr lang="ja-JP" altLang="en-US" sz="1400" b="1" dirty="0" smtClean="0">
                <a:solidFill>
                  <a:srgbClr val="FF0000"/>
                </a:solidFill>
              </a:rPr>
              <a:t>４Ｋ・８Ｋを先導する衛星放送やケーブルテレビ</a:t>
            </a:r>
            <a:r>
              <a:rPr lang="ja-JP" altLang="en-US" sz="1400" dirty="0" smtClean="0">
                <a:solidFill>
                  <a:srgbClr val="000000"/>
                </a:solidFill>
              </a:rPr>
              <a:t>における</a:t>
            </a:r>
            <a:r>
              <a:rPr lang="ja-JP" altLang="en-US" sz="1400" b="1" dirty="0" smtClean="0">
                <a:solidFill>
                  <a:srgbClr val="FF0000"/>
                </a:solidFill>
              </a:rPr>
              <a:t>送受信環境の整備</a:t>
            </a:r>
            <a:r>
              <a:rPr lang="ja-JP" altLang="en-US" sz="1400" dirty="0" smtClean="0">
                <a:solidFill>
                  <a:srgbClr val="000000"/>
                </a:solidFill>
              </a:rPr>
              <a:t>を推進するため</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ja-JP" altLang="en-US" sz="1400" dirty="0">
                <a:solidFill>
                  <a:srgbClr val="000000"/>
                </a:solidFill>
              </a:rPr>
              <a:t>超高</a:t>
            </a:r>
            <a:r>
              <a:rPr lang="ja-JP" altLang="en-US" sz="1400" dirty="0" smtClean="0">
                <a:solidFill>
                  <a:srgbClr val="000000"/>
                </a:solidFill>
              </a:rPr>
              <a:t>精細で臨場感あふれる数多くの</a:t>
            </a:r>
            <a:r>
              <a:rPr lang="ja-JP" altLang="en-US" sz="1400" b="1" dirty="0" smtClean="0">
                <a:solidFill>
                  <a:srgbClr val="0000CC"/>
                </a:solidFill>
              </a:rPr>
              <a:t>４Ｋ・８Ｋサービスを実現するための技術的実証</a:t>
            </a:r>
            <a:r>
              <a:rPr lang="ja-JP" altLang="en-US" sz="1400" dirty="0" smtClean="0">
                <a:solidFill>
                  <a:srgbClr val="000000"/>
                </a:solidFill>
              </a:rPr>
              <a:t>を実施。</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ja-JP" altLang="en-US" sz="1400" dirty="0" smtClean="0">
                <a:solidFill>
                  <a:srgbClr val="000000"/>
                </a:solidFill>
              </a:rPr>
              <a:t>条件不利地域における４Ｋ・８Ｋ放送の</a:t>
            </a:r>
            <a:r>
              <a:rPr lang="ja-JP" altLang="en-US" sz="1400" b="1" dirty="0" smtClean="0">
                <a:solidFill>
                  <a:srgbClr val="0000CC"/>
                </a:solidFill>
              </a:rPr>
              <a:t>送受信環境確保のためケーブルテレビ網の光化等</a:t>
            </a:r>
            <a:r>
              <a:rPr lang="ja-JP" altLang="en-US" sz="1400" dirty="0" smtClean="0">
                <a:solidFill>
                  <a:srgbClr val="000000"/>
                </a:solidFill>
              </a:rPr>
              <a:t>を支援。</a:t>
            </a:r>
            <a:endParaRPr lang="en-US" altLang="ja-JP" sz="1400" dirty="0" smtClean="0">
              <a:solidFill>
                <a:srgbClr val="000000"/>
              </a:solidFill>
            </a:endParaRPr>
          </a:p>
        </p:txBody>
      </p:sp>
      <p:sp>
        <p:nvSpPr>
          <p:cNvPr id="157" name="テキスト ボックス 156"/>
          <p:cNvSpPr txBox="1"/>
          <p:nvPr/>
        </p:nvSpPr>
        <p:spPr>
          <a:xfrm>
            <a:off x="4058202" y="1197926"/>
            <a:ext cx="968462" cy="338554"/>
          </a:xfrm>
          <a:prstGeom prst="rect">
            <a:avLst/>
          </a:prstGeom>
          <a:noFill/>
        </p:spPr>
        <p:txBody>
          <a:bodyPr wrap="square" rtlCol="0">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概　要：</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3" name="正方形/長方形 22"/>
          <p:cNvSpPr/>
          <p:nvPr/>
        </p:nvSpPr>
        <p:spPr>
          <a:xfrm>
            <a:off x="78385" y="1191665"/>
            <a:ext cx="1685077" cy="338554"/>
          </a:xfrm>
          <a:prstGeom prst="rect">
            <a:avLst/>
          </a:prstGeom>
        </p:spPr>
        <p:txBody>
          <a:bodyPr wrap="none">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主な政府</a:t>
            </a:r>
            <a:r>
              <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rPr>
              <a:t>の</a:t>
            </a: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方針：</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2" name="円/楕円 51"/>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7</a:t>
            </a:fld>
            <a:endParaRPr lang="ja-JP" altLang="en-US" sz="1600" dirty="0">
              <a:solidFill>
                <a:srgbClr val="F79646">
                  <a:lumMod val="75000"/>
                </a:srgbClr>
              </a:solidFill>
              <a:latin typeface="Impact" pitchFamily="34" charset="0"/>
            </a:endParaRPr>
          </a:p>
        </p:txBody>
      </p:sp>
      <p:sp>
        <p:nvSpPr>
          <p:cNvPr id="53" name="Rectangle 4"/>
          <p:cNvSpPr>
            <a:spLocks noChangeArrowheads="1"/>
          </p:cNvSpPr>
          <p:nvPr/>
        </p:nvSpPr>
        <p:spPr bwMode="auto">
          <a:xfrm>
            <a:off x="67707" y="1463838"/>
            <a:ext cx="3857523" cy="2072851"/>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lnSpc>
                <a:spcPct val="110000"/>
              </a:lnSpc>
              <a:buClr>
                <a:srgbClr val="FF9900"/>
              </a:buClr>
              <a:buSzPct val="120000"/>
              <a:defRPr/>
            </a:pPr>
            <a:r>
              <a:rPr lang="ja-JP" altLang="en-US" sz="1400" b="1" u="sng" dirty="0" smtClean="0">
                <a:ln w="1905"/>
                <a:solidFill>
                  <a:srgbClr val="000000"/>
                </a:solidFill>
                <a:latin typeface="AR Pゴシック体M" panose="020B0600000000000000" pitchFamily="50" charset="-128"/>
                <a:ea typeface="AR Pゴシック体M" panose="020B0600000000000000" pitchFamily="50" charset="-128"/>
              </a:rPr>
              <a:t>○日</a:t>
            </a:r>
            <a:r>
              <a:rPr lang="ja-JP" altLang="en-US" sz="1400" b="1" u="sng" dirty="0">
                <a:ln w="1905"/>
                <a:solidFill>
                  <a:srgbClr val="000000"/>
                </a:solidFill>
                <a:latin typeface="AR Pゴシック体M" panose="020B0600000000000000" pitchFamily="50" charset="-128"/>
                <a:ea typeface="AR Pゴシック体M" panose="020B0600000000000000" pitchFamily="50" charset="-128"/>
              </a:rPr>
              <a:t>本再興</a:t>
            </a:r>
            <a:r>
              <a:rPr lang="ja-JP" altLang="en-US" sz="1400" b="1" u="sng" dirty="0" smtClean="0">
                <a:ln w="1905"/>
                <a:solidFill>
                  <a:srgbClr val="000000"/>
                </a:solidFill>
                <a:latin typeface="AR Pゴシック体M" panose="020B0600000000000000" pitchFamily="50" charset="-128"/>
                <a:ea typeface="AR Pゴシック体M" panose="020B0600000000000000" pitchFamily="50" charset="-128"/>
              </a:rPr>
              <a:t>戦略</a:t>
            </a:r>
            <a:r>
              <a:rPr lang="en-US" altLang="ja-JP" sz="1400" b="1" u="sng" dirty="0" smtClean="0">
                <a:ln w="1905"/>
                <a:solidFill>
                  <a:srgbClr val="000000"/>
                </a:solidFill>
                <a:latin typeface="AR Pゴシック体M" panose="020B0600000000000000" pitchFamily="50" charset="-128"/>
                <a:ea typeface="AR Pゴシック体M" panose="020B0600000000000000" pitchFamily="50" charset="-128"/>
              </a:rPr>
              <a:t>2016</a:t>
            </a:r>
            <a:endParaRPr lang="en-US" altLang="ja-JP" sz="1400" b="1" u="sng" dirty="0">
              <a:ln w="1905"/>
              <a:solidFill>
                <a:srgbClr val="000000"/>
              </a:solidFill>
              <a:latin typeface="AR Pゴシック体M" panose="020B0600000000000000" pitchFamily="50" charset="-128"/>
              <a:ea typeface="AR Pゴシック体M" panose="020B0600000000000000" pitchFamily="50" charset="-128"/>
            </a:endParaRPr>
          </a:p>
          <a:p>
            <a:pPr defTabSz="914400" fontAlgn="base">
              <a:lnSpc>
                <a:spcPct val="110000"/>
              </a:lnSpc>
              <a:buClr>
                <a:srgbClr val="FF9900"/>
              </a:buClr>
              <a:buSzPct val="120000"/>
              <a:defRPr/>
            </a:pPr>
            <a:r>
              <a:rPr lang="en-US" altLang="ja-JP" sz="1200" dirty="0" smtClean="0">
                <a:solidFill>
                  <a:srgbClr val="000000"/>
                </a:solidFill>
                <a:latin typeface="AR P明朝体L" panose="02020300000000000000" pitchFamily="18" charset="-128"/>
                <a:ea typeface="AR P明朝体L" panose="02020300000000000000" pitchFamily="18" charset="-128"/>
              </a:rPr>
              <a:t>2020</a:t>
            </a:r>
            <a:r>
              <a:rPr lang="ja-JP" altLang="en-US" sz="1200" dirty="0" smtClean="0">
                <a:solidFill>
                  <a:srgbClr val="000000"/>
                </a:solidFill>
                <a:latin typeface="AR P明朝体L" panose="02020300000000000000" pitchFamily="18" charset="-128"/>
                <a:ea typeface="AR P明朝体L" panose="02020300000000000000" pitchFamily="18" charset="-128"/>
              </a:rPr>
              <a:t>年に全国の世帯の約</a:t>
            </a:r>
            <a:r>
              <a:rPr lang="en-US" altLang="ja-JP" sz="1200" dirty="0" smtClean="0">
                <a:solidFill>
                  <a:srgbClr val="000000"/>
                </a:solidFill>
                <a:latin typeface="AR P明朝体L" panose="02020300000000000000" pitchFamily="18" charset="-128"/>
                <a:ea typeface="AR P明朝体L" panose="02020300000000000000" pitchFamily="18" charset="-128"/>
              </a:rPr>
              <a:t>50%</a:t>
            </a:r>
            <a:r>
              <a:rPr lang="ja-JP" altLang="en-US" sz="1200" dirty="0" smtClean="0">
                <a:solidFill>
                  <a:srgbClr val="000000"/>
                </a:solidFill>
                <a:latin typeface="AR P明朝体L" panose="02020300000000000000" pitchFamily="18" charset="-128"/>
                <a:ea typeface="AR P明朝体L" panose="02020300000000000000" pitchFamily="18" charset="-128"/>
              </a:rPr>
              <a:t>で視聴されることを目指し、</a:t>
            </a:r>
            <a:r>
              <a:rPr lang="en-US" altLang="ja-JP" sz="1200" dirty="0" smtClean="0">
                <a:solidFill>
                  <a:srgbClr val="000000"/>
                </a:solidFill>
                <a:latin typeface="AR P明朝体L" panose="02020300000000000000" pitchFamily="18" charset="-128"/>
                <a:ea typeface="AR P明朝体L" panose="02020300000000000000" pitchFamily="18" charset="-128"/>
              </a:rPr>
              <a:t>2018</a:t>
            </a:r>
            <a:r>
              <a:rPr lang="ja-JP" altLang="en-US" sz="1200" dirty="0" smtClean="0">
                <a:solidFill>
                  <a:srgbClr val="000000"/>
                </a:solidFill>
                <a:latin typeface="AR P明朝体L" panose="02020300000000000000" pitchFamily="18" charset="-128"/>
                <a:ea typeface="AR P明朝体L" panose="02020300000000000000" pitchFamily="18" charset="-128"/>
              </a:rPr>
              <a:t>年の衛星放送における実用放送開始など４Ｋ・８Ｋを推進する。</a:t>
            </a:r>
            <a:endParaRPr lang="en-US" altLang="ja-JP" sz="1200" dirty="0" smtClean="0">
              <a:solidFill>
                <a:srgbClr val="000000"/>
              </a:solidFill>
              <a:latin typeface="AR P明朝体L" panose="02020300000000000000" pitchFamily="18" charset="-128"/>
              <a:ea typeface="AR P明朝体L" panose="02020300000000000000" pitchFamily="18" charset="-128"/>
            </a:endParaRPr>
          </a:p>
          <a:p>
            <a:pPr defTabSz="914400" fontAlgn="base">
              <a:lnSpc>
                <a:spcPct val="110000"/>
              </a:lnSpc>
              <a:buClr>
                <a:srgbClr val="FF9900"/>
              </a:buClr>
              <a:buSzPct val="120000"/>
              <a:defRPr/>
            </a:pPr>
            <a:endParaRPr lang="en-US" altLang="ja-JP" sz="1200" dirty="0">
              <a:solidFill>
                <a:srgbClr val="000000"/>
              </a:solidFill>
              <a:latin typeface="AR P明朝体L" panose="02020300000000000000" pitchFamily="18" charset="-128"/>
              <a:ea typeface="AR P明朝体L" panose="02020300000000000000" pitchFamily="18" charset="-128"/>
            </a:endParaRPr>
          </a:p>
          <a:p>
            <a:pPr defTabSz="914400" fontAlgn="base">
              <a:lnSpc>
                <a:spcPct val="110000"/>
              </a:lnSpc>
              <a:buClr>
                <a:srgbClr val="FF9900"/>
              </a:buClr>
              <a:buSzPct val="120000"/>
              <a:defRPr/>
            </a:pPr>
            <a:r>
              <a:rPr lang="en-US" altLang="ja-JP" sz="1100" u="sng" dirty="0">
                <a:solidFill>
                  <a:srgbClr val="000000"/>
                </a:solidFill>
                <a:latin typeface="ＭＳ Ｐ明朝" panose="02020600040205080304" pitchFamily="18" charset="-128"/>
                <a:ea typeface="ＭＳ Ｐ明朝" panose="02020600040205080304" pitchFamily="18" charset="-128"/>
              </a:rPr>
              <a:t>※</a:t>
            </a:r>
            <a:r>
              <a:rPr lang="ja-JP" altLang="en-US" sz="1100" u="sng" dirty="0" smtClean="0">
                <a:solidFill>
                  <a:srgbClr val="000000"/>
                </a:solidFill>
                <a:latin typeface="ＭＳ Ｐ明朝" panose="02020600040205080304" pitchFamily="18" charset="-128"/>
                <a:ea typeface="ＭＳ Ｐ明朝" panose="02020600040205080304" pitchFamily="18" charset="-128"/>
              </a:rPr>
              <a:t>世界ＩＴ国家創造宣言工程表（平成</a:t>
            </a:r>
            <a:r>
              <a:rPr lang="en-US" altLang="ja-JP" sz="1100" u="sng" dirty="0" smtClean="0">
                <a:solidFill>
                  <a:srgbClr val="000000"/>
                </a:solidFill>
                <a:latin typeface="ＭＳ Ｐ明朝" panose="02020600040205080304" pitchFamily="18" charset="-128"/>
                <a:ea typeface="ＭＳ Ｐ明朝" panose="02020600040205080304" pitchFamily="18" charset="-128"/>
              </a:rPr>
              <a:t>28</a:t>
            </a:r>
            <a:r>
              <a:rPr lang="ja-JP" altLang="en-US" sz="1100" u="sng" dirty="0" smtClean="0">
                <a:solidFill>
                  <a:srgbClr val="000000"/>
                </a:solidFill>
                <a:latin typeface="ＭＳ Ｐ明朝" panose="02020600040205080304" pitchFamily="18" charset="-128"/>
                <a:ea typeface="ＭＳ Ｐ明朝" panose="02020600040205080304" pitchFamily="18" charset="-128"/>
              </a:rPr>
              <a:t>年</a:t>
            </a:r>
            <a:r>
              <a:rPr lang="en-US" altLang="ja-JP" sz="1100" u="sng" dirty="0" smtClean="0">
                <a:solidFill>
                  <a:srgbClr val="000000"/>
                </a:solidFill>
                <a:latin typeface="ＭＳ Ｐ明朝" panose="02020600040205080304" pitchFamily="18" charset="-128"/>
                <a:ea typeface="ＭＳ Ｐ明朝" panose="02020600040205080304" pitchFamily="18" charset="-128"/>
              </a:rPr>
              <a:t>5</a:t>
            </a:r>
            <a:r>
              <a:rPr lang="ja-JP" altLang="en-US" sz="1100" u="sng" dirty="0" smtClean="0">
                <a:solidFill>
                  <a:srgbClr val="000000"/>
                </a:solidFill>
                <a:latin typeface="ＭＳ Ｐ明朝" panose="02020600040205080304" pitchFamily="18" charset="-128"/>
                <a:ea typeface="ＭＳ Ｐ明朝" panose="02020600040205080304" pitchFamily="18" charset="-128"/>
              </a:rPr>
              <a:t>月閣議決定）</a:t>
            </a:r>
            <a:endParaRPr lang="en-US" altLang="ja-JP" sz="1100" u="sng" dirty="0" smtClean="0">
              <a:solidFill>
                <a:srgbClr val="000000"/>
              </a:solidFill>
              <a:latin typeface="ＭＳ Ｐ明朝" panose="02020600040205080304" pitchFamily="18" charset="-128"/>
              <a:ea typeface="ＭＳ Ｐ明朝" panose="02020600040205080304" pitchFamily="18" charset="-128"/>
            </a:endParaRPr>
          </a:p>
          <a:p>
            <a:pPr defTabSz="914400" fontAlgn="base">
              <a:lnSpc>
                <a:spcPct val="110000"/>
              </a:lnSpc>
              <a:buClr>
                <a:srgbClr val="FF9900"/>
              </a:buClr>
              <a:buSzPct val="120000"/>
              <a:defRPr/>
            </a:pPr>
            <a:r>
              <a:rPr lang="ja-JP" altLang="en-US" sz="1100" dirty="0" smtClean="0">
                <a:solidFill>
                  <a:srgbClr val="000000"/>
                </a:solidFill>
                <a:latin typeface="ＭＳ Ｐ明朝" panose="02020600040205080304" pitchFamily="18" charset="-128"/>
                <a:ea typeface="ＭＳ Ｐ明朝" panose="02020600040205080304" pitchFamily="18" charset="-128"/>
              </a:rPr>
              <a:t>平成</a:t>
            </a:r>
            <a:r>
              <a:rPr lang="en-US" altLang="ja-JP" sz="1100" dirty="0" smtClean="0">
                <a:solidFill>
                  <a:srgbClr val="000000"/>
                </a:solidFill>
                <a:latin typeface="ＭＳ Ｐ明朝" panose="02020600040205080304" pitchFamily="18" charset="-128"/>
                <a:ea typeface="ＭＳ Ｐ明朝" panose="02020600040205080304" pitchFamily="18" charset="-128"/>
              </a:rPr>
              <a:t>28</a:t>
            </a:r>
            <a:r>
              <a:rPr lang="ja-JP" altLang="en-US" sz="1100" dirty="0" smtClean="0">
                <a:solidFill>
                  <a:srgbClr val="000000"/>
                </a:solidFill>
                <a:latin typeface="ＭＳ Ｐ明朝" panose="02020600040205080304" pitchFamily="18" charset="-128"/>
                <a:ea typeface="ＭＳ Ｐ明朝" panose="02020600040205080304" pitchFamily="18" charset="-128"/>
              </a:rPr>
              <a:t>年にＢＳによる４Ｋ・８Ｋ試験放送を実施、平成</a:t>
            </a:r>
            <a:r>
              <a:rPr lang="en-US" altLang="ja-JP" sz="1100" dirty="0" smtClean="0">
                <a:solidFill>
                  <a:srgbClr val="000000"/>
                </a:solidFill>
                <a:latin typeface="ＭＳ Ｐ明朝" panose="02020600040205080304" pitchFamily="18" charset="-128"/>
                <a:ea typeface="ＭＳ Ｐ明朝" panose="02020600040205080304" pitchFamily="18" charset="-128"/>
              </a:rPr>
              <a:t>29</a:t>
            </a:r>
            <a:r>
              <a:rPr lang="ja-JP" altLang="en-US" sz="1100" dirty="0" smtClean="0">
                <a:solidFill>
                  <a:srgbClr val="000000"/>
                </a:solidFill>
                <a:latin typeface="ＭＳ Ｐ明朝" panose="02020600040205080304" pitchFamily="18" charset="-128"/>
                <a:ea typeface="ＭＳ Ｐ明朝" panose="02020600040205080304" pitchFamily="18" charset="-128"/>
              </a:rPr>
              <a:t>年にＣＳによる４Ｋ試験放送を実施、平成</a:t>
            </a:r>
            <a:r>
              <a:rPr lang="en-US" altLang="ja-JP" sz="1100" dirty="0" smtClean="0">
                <a:solidFill>
                  <a:srgbClr val="000000"/>
                </a:solidFill>
                <a:latin typeface="ＭＳ Ｐ明朝" panose="02020600040205080304" pitchFamily="18" charset="-128"/>
                <a:ea typeface="ＭＳ Ｐ明朝" panose="02020600040205080304" pitchFamily="18" charset="-128"/>
              </a:rPr>
              <a:t>30</a:t>
            </a:r>
            <a:r>
              <a:rPr lang="ja-JP" altLang="en-US" sz="1100" dirty="0" smtClean="0">
                <a:solidFill>
                  <a:srgbClr val="000000"/>
                </a:solidFill>
                <a:latin typeface="ＭＳ Ｐ明朝" panose="02020600040205080304" pitchFamily="18" charset="-128"/>
                <a:ea typeface="ＭＳ Ｐ明朝" panose="02020600040205080304" pitchFamily="18" charset="-128"/>
              </a:rPr>
              <a:t>年にＢＳ・</a:t>
            </a:r>
            <a:r>
              <a:rPr lang="en-US" altLang="ja-JP" sz="1100" dirty="0" smtClean="0">
                <a:solidFill>
                  <a:srgbClr val="000000"/>
                </a:solidFill>
                <a:latin typeface="ＭＳ Ｐ明朝" panose="02020600040205080304" pitchFamily="18" charset="-128"/>
                <a:ea typeface="ＭＳ Ｐ明朝" panose="02020600040205080304" pitchFamily="18" charset="-128"/>
              </a:rPr>
              <a:t>110</a:t>
            </a:r>
            <a:r>
              <a:rPr lang="ja-JP" altLang="en-US" sz="1100" dirty="0" smtClean="0">
                <a:solidFill>
                  <a:srgbClr val="000000"/>
                </a:solidFill>
                <a:latin typeface="ＭＳ Ｐ明朝" panose="02020600040205080304" pitchFamily="18" charset="-128"/>
                <a:ea typeface="ＭＳ Ｐ明朝" panose="02020600040205080304" pitchFamily="18" charset="-128"/>
              </a:rPr>
              <a:t>度ＣＳによる４Ｋ・８Ｋ実用放送を開始するとともに、スマートテレビに対応したサービスの充実を図る。</a:t>
            </a:r>
            <a:endParaRPr lang="en-US" altLang="ja-JP" sz="1100" dirty="0">
              <a:solidFill>
                <a:srgbClr val="000000"/>
              </a:solidFill>
              <a:latin typeface="ＭＳ Ｐ明朝" panose="02020600040205080304" pitchFamily="18" charset="-128"/>
              <a:ea typeface="ＭＳ Ｐ明朝" panose="02020600040205080304" pitchFamily="18" charset="-128"/>
            </a:endParaRPr>
          </a:p>
        </p:txBody>
      </p:sp>
      <p:sp>
        <p:nvSpPr>
          <p:cNvPr id="12" name="正方形/長方形 11"/>
          <p:cNvSpPr/>
          <p:nvPr/>
        </p:nvSpPr>
        <p:spPr>
          <a:xfrm>
            <a:off x="-139700" y="443517"/>
            <a:ext cx="10083802" cy="49754"/>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lIns="91417" tIns="45708" rIns="91417" bIns="45708" rtlCol="0" anchor="ctr"/>
          <a:lstStyle/>
          <a:p>
            <a:pPr algn="ctr" defTabSz="914400" fontAlgn="base">
              <a:spcBef>
                <a:spcPct val="0"/>
              </a:spcBef>
              <a:spcAft>
                <a:spcPct val="0"/>
              </a:spcAft>
            </a:pPr>
            <a:endParaRPr lang="ja-JP" altLang="en-US" dirty="0">
              <a:solidFill>
                <a:srgbClr val="FFFFFF"/>
              </a:solidFill>
            </a:endParaRPr>
          </a:p>
        </p:txBody>
      </p:sp>
      <p:sp>
        <p:nvSpPr>
          <p:cNvPr id="13" name="テキスト ボックス 12"/>
          <p:cNvSpPr txBox="1"/>
          <p:nvPr/>
        </p:nvSpPr>
        <p:spPr>
          <a:xfrm>
            <a:off x="2" y="604786"/>
            <a:ext cx="9906001" cy="723251"/>
          </a:xfrm>
          <a:prstGeom prst="rect">
            <a:avLst/>
          </a:prstGeom>
          <a:noFill/>
        </p:spPr>
        <p:txBody>
          <a:bodyPr wrap="square" lIns="91417" tIns="45708" rIns="91417" bIns="45708" rtlCol="0">
            <a:spAutoFit/>
          </a:bodyPr>
          <a:lstStyle/>
          <a:p>
            <a:pPr marL="1527175"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①４Ｋ</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・８Ｋ等最先端技術を活用した放送・通信分野の事業</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支援</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　</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４．０億円</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（２８年度　３．９億円）</a:t>
            </a:r>
            <a:r>
              <a:rPr lang="en-US" altLang="ja-JP" sz="1400" b="1" dirty="0">
                <a:solidFill>
                  <a:srgbClr val="E78A5C">
                    <a:lumMod val="50000"/>
                  </a:srgbClr>
                </a:solidFill>
                <a:latin typeface="ＭＳ Ｐ明朝" panose="02020600040205080304" pitchFamily="18" charset="-128"/>
                <a:ea typeface="ＭＳ Ｐ明朝" panose="02020600040205080304" pitchFamily="18" charset="-128"/>
              </a:rPr>
              <a:t> </a:t>
            </a:r>
            <a:endPar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endParaRPr>
          </a:p>
          <a:p>
            <a:pPr marL="1527175"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②４Ｋ</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・８Ｋ時代に対応したケーブルテレビ光化促進</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事業</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　</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２０．０億円</a:t>
            </a:r>
            <a:r>
              <a:rPr lang="en-US" altLang="ja-JP" sz="1400" b="1" dirty="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新規</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p>
          <a:p>
            <a:pPr marL="1527175" lvl="4" defTabSz="914400" fontAlgn="base">
              <a:spcBef>
                <a:spcPct val="0"/>
              </a:spcBef>
              <a:spcAft>
                <a:spcPct val="0"/>
              </a:spcAft>
            </a:pPr>
            <a:endParaRPr lang="en-US" altLang="ja-JP" sz="1300" b="1" dirty="0" smtClean="0">
              <a:solidFill>
                <a:srgbClr val="E78A5C">
                  <a:lumMod val="50000"/>
                </a:srgbClr>
              </a:solidFill>
              <a:latin typeface="ＭＳ Ｐ明朝" panose="02020600040205080304" pitchFamily="18" charset="-128"/>
              <a:ea typeface="ＭＳ Ｐ明朝" panose="02020600040205080304" pitchFamily="18" charset="-128"/>
            </a:endParaRPr>
          </a:p>
        </p:txBody>
      </p:sp>
      <p:pic>
        <p:nvPicPr>
          <p:cNvPr id="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81461" y="3936379"/>
            <a:ext cx="4768787" cy="2838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テキスト ボックス 13"/>
          <p:cNvSpPr txBox="1"/>
          <p:nvPr/>
        </p:nvSpPr>
        <p:spPr>
          <a:xfrm>
            <a:off x="5081459" y="3600918"/>
            <a:ext cx="855784" cy="400110"/>
          </a:xfrm>
          <a:prstGeom prst="rect">
            <a:avLst/>
          </a:prstGeom>
          <a:noFill/>
        </p:spPr>
        <p:txBody>
          <a:bodyPr wrap="square" rtlCol="0">
            <a:spAutoFit/>
          </a:bodyPr>
          <a:lstStyle/>
          <a:p>
            <a:pPr defTabSz="914400" fontAlgn="base">
              <a:spcBef>
                <a:spcPct val="0"/>
              </a:spcBef>
              <a:spcAft>
                <a:spcPct val="0"/>
              </a:spcAft>
            </a:pPr>
            <a:r>
              <a:rPr lang="ja-JP" altLang="en-US" sz="2000" dirty="0" smtClean="0">
                <a:solidFill>
                  <a:srgbClr val="000000"/>
                </a:solidFill>
                <a:latin typeface="AR丸ゴシック体E" panose="020F0909000000000000" pitchFamily="49" charset="-128"/>
                <a:ea typeface="AR丸ゴシック体E" panose="020F0909000000000000" pitchFamily="49" charset="-128"/>
              </a:rPr>
              <a:t>②</a:t>
            </a:r>
          </a:p>
        </p:txBody>
      </p:sp>
      <p:sp>
        <p:nvSpPr>
          <p:cNvPr id="15" name="テキスト ボックス 14"/>
          <p:cNvSpPr txBox="1"/>
          <p:nvPr/>
        </p:nvSpPr>
        <p:spPr>
          <a:xfrm>
            <a:off x="78383" y="3600918"/>
            <a:ext cx="855784" cy="400110"/>
          </a:xfrm>
          <a:prstGeom prst="rect">
            <a:avLst/>
          </a:prstGeom>
          <a:noFill/>
        </p:spPr>
        <p:txBody>
          <a:bodyPr wrap="square" rtlCol="0">
            <a:spAutoFit/>
          </a:bodyPr>
          <a:lstStyle/>
          <a:p>
            <a:pPr defTabSz="914400" fontAlgn="base">
              <a:spcBef>
                <a:spcPct val="0"/>
              </a:spcBef>
              <a:spcAft>
                <a:spcPct val="0"/>
              </a:spcAft>
            </a:pPr>
            <a:r>
              <a:rPr lang="ja-JP" altLang="en-US" sz="2000" dirty="0">
                <a:solidFill>
                  <a:srgbClr val="000000"/>
                </a:solidFill>
                <a:latin typeface="AR丸ゴシック体E" panose="020F0909000000000000" pitchFamily="49" charset="-128"/>
                <a:ea typeface="AR丸ゴシック体E" panose="020F0909000000000000" pitchFamily="49" charset="-128"/>
              </a:rPr>
              <a:t>①</a:t>
            </a:r>
            <a:endParaRPr lang="ja-JP" altLang="en-US" sz="2000" dirty="0" smtClean="0">
              <a:solidFill>
                <a:srgbClr val="000000"/>
              </a:solidFill>
              <a:latin typeface="AR丸ゴシック体E" panose="020F0909000000000000" pitchFamily="49" charset="-128"/>
              <a:ea typeface="AR丸ゴシック体E" panose="020F0909000000000000" pitchFamily="49" charset="-128"/>
            </a:endParaRPr>
          </a:p>
        </p:txBody>
      </p:sp>
      <p:pic>
        <p:nvPicPr>
          <p:cNvPr id="1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446" r="724"/>
          <a:stretch/>
        </p:blipFill>
        <p:spPr bwMode="auto">
          <a:xfrm>
            <a:off x="114781" y="4229427"/>
            <a:ext cx="4946941" cy="239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52472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 name="図 7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0271" y="3923074"/>
            <a:ext cx="3827670" cy="2715680"/>
          </a:xfrm>
          <a:prstGeom prst="rect">
            <a:avLst/>
          </a:prstGeom>
        </p:spPr>
      </p:pic>
      <p:sp>
        <p:nvSpPr>
          <p:cNvPr id="5" name="ホームベース 4"/>
          <p:cNvSpPr/>
          <p:nvPr/>
        </p:nvSpPr>
        <p:spPr>
          <a:xfrm>
            <a:off x="52457" y="1585481"/>
            <a:ext cx="4005745" cy="2023529"/>
          </a:xfrm>
          <a:prstGeom prst="homePlate">
            <a:avLst>
              <a:gd name="adj" fmla="val 13241"/>
            </a:avLst>
          </a:prstGeom>
          <a:solidFill>
            <a:srgbClr val="CCFFFF">
              <a:alpha val="20000"/>
            </a:srgbClr>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sp>
        <p:nvSpPr>
          <p:cNvPr id="19" name="角丸四角形 18"/>
          <p:cNvSpPr/>
          <p:nvPr/>
        </p:nvSpPr>
        <p:spPr>
          <a:xfrm rot="16200000">
            <a:off x="5953936" y="-291022"/>
            <a:ext cx="2027439" cy="5772618"/>
          </a:xfrm>
          <a:prstGeom prst="roundRect">
            <a:avLst>
              <a:gd name="adj" fmla="val 0"/>
            </a:avLst>
          </a:prstGeom>
          <a:solidFill>
            <a:schemeClr val="accent6">
              <a:lumMod val="20000"/>
              <a:lumOff val="80000"/>
              <a:alpha val="10000"/>
            </a:schemeClr>
          </a:solidFill>
          <a:ln w="38100">
            <a:solidFill>
              <a:srgbClr val="FF9900"/>
            </a:solidFill>
          </a:ln>
          <a:effectLst/>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defTabSz="914400" fontAlgn="base">
              <a:spcBef>
                <a:spcPct val="0"/>
              </a:spcBef>
              <a:spcAft>
                <a:spcPct val="0"/>
              </a:spcAft>
            </a:pPr>
            <a:endParaRPr lang="ja-JP" altLang="en-US" dirty="0">
              <a:solidFill>
                <a:prstClr val="black"/>
              </a:solidFill>
            </a:endParaRPr>
          </a:p>
        </p:txBody>
      </p:sp>
      <p:sp>
        <p:nvSpPr>
          <p:cNvPr id="72" name="正方形/長方形 71"/>
          <p:cNvSpPr/>
          <p:nvPr/>
        </p:nvSpPr>
        <p:spPr>
          <a:xfrm>
            <a:off x="3" y="12047"/>
            <a:ext cx="9905999" cy="430863"/>
          </a:xfrm>
          <a:prstGeom prst="rect">
            <a:avLst/>
          </a:prstGeom>
        </p:spPr>
        <p:txBody>
          <a:bodyPr wrap="square" lIns="91417" tIns="45708" rIns="91417" bIns="45708">
            <a:spAutoFit/>
          </a:bodyPr>
          <a:lstStyle/>
          <a:p>
            <a:pPr algn="ctr" defTabSz="914400" fontAlgn="base">
              <a:spcBef>
                <a:spcPct val="0"/>
              </a:spcBef>
              <a:spcAft>
                <a:spcPct val="0"/>
              </a:spcAft>
              <a:tabLst>
                <a:tab pos="2691719" algn="l"/>
              </a:tabLst>
              <a:defRPr/>
            </a:pPr>
            <a:r>
              <a:rPr lang="ja-JP" altLang="en-US" sz="2200" dirty="0" smtClean="0">
                <a:ln w="1905"/>
                <a:solidFill>
                  <a:srgbClr val="000000"/>
                </a:solidFill>
                <a:latin typeface="HGP創英角ｺﾞｼｯｸUB" pitchFamily="50" charset="-128"/>
                <a:ea typeface="HGP創英角ｺﾞｼｯｸUB" pitchFamily="50" charset="-128"/>
              </a:rPr>
              <a:t>☆ポイント６：　電波利用料財源による取組の抜本的見直し</a:t>
            </a:r>
            <a:endParaRPr lang="ja-JP" altLang="en-US" sz="2200" dirty="0">
              <a:ln w="1905"/>
              <a:solidFill>
                <a:srgbClr val="000000"/>
              </a:solidFill>
              <a:latin typeface="HGP創英角ｺﾞｼｯｸUB" pitchFamily="50" charset="-128"/>
              <a:ea typeface="HGP創英角ｺﾞｼｯｸUB" pitchFamily="50" charset="-128"/>
            </a:endParaRPr>
          </a:p>
        </p:txBody>
      </p:sp>
      <p:sp>
        <p:nvSpPr>
          <p:cNvPr id="18" name="Rectangle 4"/>
          <p:cNvSpPr>
            <a:spLocks noChangeArrowheads="1"/>
          </p:cNvSpPr>
          <p:nvPr/>
        </p:nvSpPr>
        <p:spPr bwMode="auto">
          <a:xfrm>
            <a:off x="4125951" y="1897453"/>
            <a:ext cx="5803789" cy="1615803"/>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spcBef>
                <a:spcPts val="600"/>
              </a:spcBef>
              <a:buClr>
                <a:srgbClr val="FF9900"/>
              </a:buClr>
              <a:buSzPct val="120000"/>
              <a:defRPr/>
            </a:pPr>
            <a:r>
              <a:rPr lang="en-US" altLang="ja-JP" sz="1400" b="1" dirty="0" err="1" smtClean="0">
                <a:solidFill>
                  <a:srgbClr val="FF0000"/>
                </a:solidFill>
              </a:rPr>
              <a:t>IoT</a:t>
            </a:r>
            <a:r>
              <a:rPr lang="ja-JP" altLang="en-US" sz="1400" b="1" dirty="0" smtClean="0">
                <a:solidFill>
                  <a:srgbClr val="FF0000"/>
                </a:solidFill>
              </a:rPr>
              <a:t>時代に必要</a:t>
            </a:r>
            <a:r>
              <a:rPr lang="ja-JP" altLang="en-US" sz="1400" b="1" dirty="0">
                <a:solidFill>
                  <a:srgbClr val="FF0000"/>
                </a:solidFill>
              </a:rPr>
              <a:t>な</a:t>
            </a:r>
            <a:r>
              <a:rPr lang="ja-JP" altLang="en-US" sz="1400" b="1" dirty="0" smtClean="0">
                <a:solidFill>
                  <a:srgbClr val="FF0000"/>
                </a:solidFill>
              </a:rPr>
              <a:t>研究開発、電波利用環境整備等を積極的に展開</a:t>
            </a:r>
            <a:endParaRPr lang="en-US" altLang="ja-JP" sz="1400" b="1" dirty="0" smtClean="0">
              <a:solidFill>
                <a:srgbClr val="FF0000"/>
              </a:solidFill>
            </a:endParaRPr>
          </a:p>
          <a:p>
            <a:pPr defTabSz="914400" fontAlgn="base">
              <a:buClr>
                <a:srgbClr val="FF9900"/>
              </a:buClr>
              <a:buSzPct val="120000"/>
              <a:defRPr/>
            </a:pPr>
            <a:r>
              <a:rPr lang="ja-JP" altLang="en-US" sz="1400" dirty="0" smtClean="0">
                <a:solidFill>
                  <a:srgbClr val="000000"/>
                </a:solidFill>
              </a:rPr>
              <a:t>（平成２８年度で地</a:t>
            </a:r>
            <a:r>
              <a:rPr lang="ja-JP" altLang="en-US" sz="1400" dirty="0">
                <a:solidFill>
                  <a:srgbClr val="000000"/>
                </a:solidFill>
              </a:rPr>
              <a:t>デジ対策の過年度債務の</a:t>
            </a:r>
            <a:r>
              <a:rPr lang="ja-JP" altLang="en-US" sz="1400" dirty="0" smtClean="0">
                <a:solidFill>
                  <a:srgbClr val="000000"/>
                </a:solidFill>
              </a:rPr>
              <a:t>歳出化が終了）。</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en-US" altLang="ja-JP" sz="1400" b="1" dirty="0">
                <a:solidFill>
                  <a:srgbClr val="0000CC"/>
                </a:solidFill>
              </a:rPr>
              <a:t>5</a:t>
            </a:r>
            <a:r>
              <a:rPr lang="en-US" altLang="ja-JP" sz="1400" b="1" dirty="0" smtClean="0">
                <a:solidFill>
                  <a:srgbClr val="0000CC"/>
                </a:solidFill>
              </a:rPr>
              <a:t>G</a:t>
            </a:r>
            <a:r>
              <a:rPr lang="ja-JP" altLang="en-US" sz="1400" b="1" dirty="0" smtClean="0">
                <a:solidFill>
                  <a:srgbClr val="0000CC"/>
                </a:solidFill>
              </a:rPr>
              <a:t>や次世代</a:t>
            </a:r>
            <a:r>
              <a:rPr lang="en-US" altLang="ja-JP" sz="1400" b="1" dirty="0" smtClean="0">
                <a:solidFill>
                  <a:srgbClr val="0000CC"/>
                </a:solidFill>
              </a:rPr>
              <a:t>ITS</a:t>
            </a:r>
            <a:r>
              <a:rPr lang="ja-JP" altLang="en-US" sz="1400" b="1" dirty="0" err="1" smtClean="0">
                <a:solidFill>
                  <a:srgbClr val="0000CC"/>
                </a:solidFill>
              </a:rPr>
              <a:t>、</a:t>
            </a:r>
            <a:r>
              <a:rPr lang="en-US" altLang="ja-JP" sz="1400" b="1" dirty="0">
                <a:solidFill>
                  <a:srgbClr val="0000CC"/>
                </a:solidFill>
              </a:rPr>
              <a:t>4</a:t>
            </a:r>
            <a:r>
              <a:rPr lang="en-US" altLang="ja-JP" sz="1400" b="1" dirty="0" smtClean="0">
                <a:solidFill>
                  <a:srgbClr val="0000CC"/>
                </a:solidFill>
              </a:rPr>
              <a:t>K</a:t>
            </a:r>
            <a:r>
              <a:rPr lang="ja-JP" altLang="en-US" sz="1400" b="1" dirty="0" smtClean="0">
                <a:solidFill>
                  <a:srgbClr val="0000CC"/>
                </a:solidFill>
              </a:rPr>
              <a:t>・</a:t>
            </a:r>
            <a:r>
              <a:rPr lang="en-US" altLang="ja-JP" sz="1400" b="1" dirty="0" smtClean="0">
                <a:solidFill>
                  <a:srgbClr val="0000CC"/>
                </a:solidFill>
              </a:rPr>
              <a:t>8K</a:t>
            </a:r>
            <a:r>
              <a:rPr lang="ja-JP" altLang="en-US" sz="1400" b="1" dirty="0" smtClean="0">
                <a:solidFill>
                  <a:srgbClr val="0000CC"/>
                </a:solidFill>
              </a:rPr>
              <a:t>の早期実現</a:t>
            </a:r>
            <a:r>
              <a:rPr lang="ja-JP" altLang="en-US" sz="1400" dirty="0" smtClean="0">
                <a:solidFill>
                  <a:srgbClr val="000000"/>
                </a:solidFill>
              </a:rPr>
              <a:t>に向けた研究開発・総合実証等。</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en-US" altLang="ja-JP" sz="1400" b="1" dirty="0">
                <a:solidFill>
                  <a:srgbClr val="0000CC"/>
                </a:solidFill>
              </a:rPr>
              <a:t>2020 </a:t>
            </a:r>
            <a:r>
              <a:rPr lang="ja-JP" altLang="en-US" sz="1400" b="1" dirty="0">
                <a:solidFill>
                  <a:srgbClr val="0000CC"/>
                </a:solidFill>
              </a:rPr>
              <a:t>年までに全ての新幹線トンネルで携帯電話</a:t>
            </a:r>
            <a:r>
              <a:rPr lang="ja-JP" altLang="en-US" sz="1400" dirty="0">
                <a:solidFill>
                  <a:srgbClr val="000000"/>
                </a:solidFill>
              </a:rPr>
              <a:t>の利用が可能と</a:t>
            </a:r>
            <a:r>
              <a:rPr lang="ja-JP" altLang="en-US" sz="1400" dirty="0" smtClean="0">
                <a:solidFill>
                  <a:srgbClr val="000000"/>
                </a:solidFill>
              </a:rPr>
              <a:t>なるよう対策</a:t>
            </a:r>
            <a:r>
              <a:rPr lang="ja-JP" altLang="en-US" sz="1400" dirty="0">
                <a:solidFill>
                  <a:srgbClr val="000000"/>
                </a:solidFill>
              </a:rPr>
              <a:t>を</a:t>
            </a:r>
            <a:r>
              <a:rPr lang="ja-JP" altLang="en-US" sz="1400" dirty="0" smtClean="0">
                <a:solidFill>
                  <a:srgbClr val="000000"/>
                </a:solidFill>
              </a:rPr>
              <a:t>推進。</a:t>
            </a:r>
            <a:endParaRPr lang="en-US" altLang="ja-JP" sz="1400" dirty="0" smtClean="0">
              <a:solidFill>
                <a:srgbClr val="000000"/>
              </a:solidFill>
            </a:endParaRPr>
          </a:p>
          <a:p>
            <a:pPr marL="342900" indent="-342900" defTabSz="914400" fontAlgn="base">
              <a:spcBef>
                <a:spcPts val="600"/>
              </a:spcBef>
              <a:buClr>
                <a:srgbClr val="FF9900"/>
              </a:buClr>
              <a:buSzPct val="120000"/>
              <a:buFont typeface="+mj-ea"/>
              <a:buAutoNum type="circleNumDbPlain"/>
              <a:defRPr/>
            </a:pPr>
            <a:r>
              <a:rPr lang="ja-JP" altLang="en-US" sz="1400" dirty="0" smtClean="0">
                <a:solidFill>
                  <a:srgbClr val="000000"/>
                </a:solidFill>
              </a:rPr>
              <a:t>公共的な観光・防災拠点における</a:t>
            </a:r>
            <a:r>
              <a:rPr lang="ja-JP" altLang="en-US" sz="1400" b="1" dirty="0" smtClean="0">
                <a:solidFill>
                  <a:srgbClr val="0000CC"/>
                </a:solidFill>
              </a:rPr>
              <a:t>無料</a:t>
            </a:r>
            <a:r>
              <a:rPr lang="en-US" altLang="ja-JP" sz="1400" b="1" dirty="0" smtClean="0">
                <a:solidFill>
                  <a:srgbClr val="0000CC"/>
                </a:solidFill>
              </a:rPr>
              <a:t>Wi-Fi</a:t>
            </a:r>
            <a:r>
              <a:rPr lang="ja-JP" altLang="en-US" sz="1400" b="1" dirty="0" smtClean="0">
                <a:solidFill>
                  <a:srgbClr val="0000CC"/>
                </a:solidFill>
              </a:rPr>
              <a:t>環境整備を支援</a:t>
            </a:r>
            <a:r>
              <a:rPr lang="ja-JP" altLang="en-US" sz="1400" dirty="0" smtClean="0">
                <a:solidFill>
                  <a:srgbClr val="000000"/>
                </a:solidFill>
              </a:rPr>
              <a:t>。</a:t>
            </a:r>
            <a:endParaRPr lang="en-US" altLang="ja-JP" sz="1400" dirty="0" smtClean="0">
              <a:solidFill>
                <a:srgbClr val="000000"/>
              </a:solidFill>
            </a:endParaRPr>
          </a:p>
        </p:txBody>
      </p:sp>
      <p:sp>
        <p:nvSpPr>
          <p:cNvPr id="157" name="テキスト ボックス 156"/>
          <p:cNvSpPr txBox="1"/>
          <p:nvPr/>
        </p:nvSpPr>
        <p:spPr>
          <a:xfrm>
            <a:off x="4058202" y="1588211"/>
            <a:ext cx="968462" cy="338554"/>
          </a:xfrm>
          <a:prstGeom prst="rect">
            <a:avLst/>
          </a:prstGeom>
          <a:noFill/>
        </p:spPr>
        <p:txBody>
          <a:bodyPr wrap="square" rtlCol="0">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概　要：</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3" name="正方形/長方形 22"/>
          <p:cNvSpPr/>
          <p:nvPr/>
        </p:nvSpPr>
        <p:spPr>
          <a:xfrm>
            <a:off x="78385" y="1581950"/>
            <a:ext cx="1685077" cy="338554"/>
          </a:xfrm>
          <a:prstGeom prst="rect">
            <a:avLst/>
          </a:prstGeom>
        </p:spPr>
        <p:txBody>
          <a:bodyPr wrap="none">
            <a:spAutoFit/>
          </a:bodyPr>
          <a:lstStyle/>
          <a:p>
            <a:pPr defTabSz="914400" fontAlgn="base">
              <a:spcBef>
                <a:spcPct val="0"/>
              </a:spcBef>
              <a:spcAft>
                <a:spcPct val="0"/>
              </a:spcAft>
            </a:pP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主な政府</a:t>
            </a:r>
            <a:r>
              <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rPr>
              <a:t>の</a:t>
            </a:r>
            <a:r>
              <a:rPr lang="ja-JP" altLang="en-US" sz="1600" u="heavy" dirty="0" smtClean="0">
                <a:solidFill>
                  <a:srgbClr val="000000"/>
                </a:solidFill>
                <a:latin typeface="HGP創英角ｺﾞｼｯｸUB" panose="020B0900000000000000" pitchFamily="50" charset="-128"/>
                <a:ea typeface="HGP創英角ｺﾞｼｯｸUB" panose="020B0900000000000000" pitchFamily="50" charset="-128"/>
              </a:rPr>
              <a:t>方針：</a:t>
            </a:r>
            <a:endParaRPr lang="ja-JP" altLang="en-US" sz="1600" u="heavy"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2" name="円/楕円 51"/>
          <p:cNvSpPr/>
          <p:nvPr/>
        </p:nvSpPr>
        <p:spPr>
          <a:xfrm>
            <a:off x="9207912" y="28943"/>
            <a:ext cx="569626" cy="389744"/>
          </a:xfrm>
          <a:prstGeom prst="ellipse">
            <a:avLst/>
          </a:prstGeom>
          <a:solidFill>
            <a:schemeClr val="accent6">
              <a:lumMod val="20000"/>
              <a:lumOff val="80000"/>
            </a:schemeClr>
          </a:solidFill>
          <a:ln w="28575">
            <a:solidFill>
              <a:schemeClr val="accent6">
                <a:lumMod val="75000"/>
              </a:schemeClr>
            </a:solidFill>
          </a:ln>
          <a:scene3d>
            <a:camera prst="orthographicFront">
              <a:rot lat="0" lon="0" rev="0"/>
            </a:camera>
            <a:lightRig rig="threePt" dir="t">
              <a:rot lat="0" lon="0" rev="1200000"/>
            </a:lightRig>
          </a:scene3d>
          <a:sp3d>
            <a:bevelT w="63500" h="25400" prst="relaxedInset"/>
          </a:sp3d>
        </p:spPr>
        <p:style>
          <a:lnRef idx="0">
            <a:schemeClr val="dk1"/>
          </a:lnRef>
          <a:fillRef idx="3">
            <a:schemeClr val="dk1"/>
          </a:fillRef>
          <a:effectRef idx="3">
            <a:schemeClr val="dk1"/>
          </a:effectRef>
          <a:fontRef idx="minor">
            <a:schemeClr val="lt1"/>
          </a:fontRef>
        </p:style>
        <p:txBody>
          <a:bodyPr lIns="91417" tIns="45708" rIns="91417" bIns="45708" anchor="ctr"/>
          <a:lstStyle>
            <a:defPPr>
              <a:defRPr lang="ja-JP"/>
            </a:defPPr>
            <a:lvl1pPr marL="0" algn="l" defTabSz="914400" rtl="0" eaLnBrk="1" latinLnBrk="0" hangingPunct="1">
              <a:defRPr kumimoji="1" sz="1800" kern="1200">
                <a:solidFill>
                  <a:schemeClr val="lt1"/>
                </a:solidFill>
                <a:latin typeface="+mn-lt"/>
                <a:ea typeface="+mn-ea"/>
                <a:cs typeface="+mn-cs"/>
              </a:defRPr>
            </a:lvl1pPr>
            <a:lvl2pPr marL="457200" algn="l" defTabSz="914400" rtl="0" eaLnBrk="1" latinLnBrk="0" hangingPunct="1">
              <a:defRPr kumimoji="1" sz="1800" kern="1200">
                <a:solidFill>
                  <a:schemeClr val="lt1"/>
                </a:solidFill>
                <a:latin typeface="+mn-lt"/>
                <a:ea typeface="+mn-ea"/>
                <a:cs typeface="+mn-cs"/>
              </a:defRPr>
            </a:lvl2pPr>
            <a:lvl3pPr marL="914400" algn="l" defTabSz="914400" rtl="0" eaLnBrk="1" latinLnBrk="0" hangingPunct="1">
              <a:defRPr kumimoji="1" sz="1800" kern="1200">
                <a:solidFill>
                  <a:schemeClr val="lt1"/>
                </a:solidFill>
                <a:latin typeface="+mn-lt"/>
                <a:ea typeface="+mn-ea"/>
                <a:cs typeface="+mn-cs"/>
              </a:defRPr>
            </a:lvl3pPr>
            <a:lvl4pPr marL="1371600" algn="l" defTabSz="914400" rtl="0" eaLnBrk="1" latinLnBrk="0" hangingPunct="1">
              <a:defRPr kumimoji="1" sz="1800" kern="1200">
                <a:solidFill>
                  <a:schemeClr val="lt1"/>
                </a:solidFill>
                <a:latin typeface="+mn-lt"/>
                <a:ea typeface="+mn-ea"/>
                <a:cs typeface="+mn-cs"/>
              </a:defRPr>
            </a:lvl4pPr>
            <a:lvl5pPr marL="1828800" algn="l" defTabSz="914400" rtl="0" eaLnBrk="1" latinLnBrk="0" hangingPunct="1">
              <a:defRPr kumimoji="1" sz="1800" kern="1200">
                <a:solidFill>
                  <a:schemeClr val="lt1"/>
                </a:solidFill>
                <a:latin typeface="+mn-lt"/>
                <a:ea typeface="+mn-ea"/>
                <a:cs typeface="+mn-cs"/>
              </a:defRPr>
            </a:lvl5pPr>
            <a:lvl6pPr marL="2286000" algn="l" defTabSz="914400" rtl="0" eaLnBrk="1" latinLnBrk="0" hangingPunct="1">
              <a:defRPr kumimoji="1" sz="1800" kern="1200">
                <a:solidFill>
                  <a:schemeClr val="lt1"/>
                </a:solidFill>
                <a:latin typeface="+mn-lt"/>
                <a:ea typeface="+mn-ea"/>
                <a:cs typeface="+mn-cs"/>
              </a:defRPr>
            </a:lvl6pPr>
            <a:lvl7pPr marL="2743200" algn="l" defTabSz="914400" rtl="0" eaLnBrk="1" latinLnBrk="0" hangingPunct="1">
              <a:defRPr kumimoji="1" sz="1800" kern="1200">
                <a:solidFill>
                  <a:schemeClr val="lt1"/>
                </a:solidFill>
                <a:latin typeface="+mn-lt"/>
                <a:ea typeface="+mn-ea"/>
                <a:cs typeface="+mn-cs"/>
              </a:defRPr>
            </a:lvl7pPr>
            <a:lvl8pPr marL="3200400" algn="l" defTabSz="914400" rtl="0" eaLnBrk="1" latinLnBrk="0" hangingPunct="1">
              <a:defRPr kumimoji="1" sz="1800" kern="1200">
                <a:solidFill>
                  <a:schemeClr val="lt1"/>
                </a:solidFill>
                <a:latin typeface="+mn-lt"/>
                <a:ea typeface="+mn-ea"/>
                <a:cs typeface="+mn-cs"/>
              </a:defRPr>
            </a:lvl8pPr>
            <a:lvl9pPr marL="3657600" algn="l" defTabSz="914400" rtl="0" eaLnBrk="1" latinLnBrk="0" hangingPunct="1">
              <a:defRPr kumimoji="1" sz="1800" kern="1200">
                <a:solidFill>
                  <a:schemeClr val="lt1"/>
                </a:solidFill>
                <a:latin typeface="+mn-lt"/>
                <a:ea typeface="+mn-ea"/>
                <a:cs typeface="+mn-cs"/>
              </a:defRPr>
            </a:lvl9pPr>
          </a:lstStyle>
          <a:p>
            <a:pPr algn="ctr" fontAlgn="base">
              <a:spcBef>
                <a:spcPct val="0"/>
              </a:spcBef>
              <a:spcAft>
                <a:spcPct val="0"/>
              </a:spcAft>
              <a:defRPr/>
            </a:pPr>
            <a:fld id="{2CDEC818-64E9-4DC2-8A6B-AC42F2DBDBAF}" type="slidenum">
              <a:rPr lang="ja-JP" altLang="en-US" sz="1600">
                <a:solidFill>
                  <a:srgbClr val="F79646">
                    <a:lumMod val="75000"/>
                  </a:srgbClr>
                </a:solidFill>
                <a:latin typeface="Impact" pitchFamily="34" charset="0"/>
              </a:rPr>
              <a:pPr algn="ctr" fontAlgn="base">
                <a:spcBef>
                  <a:spcPct val="0"/>
                </a:spcBef>
                <a:spcAft>
                  <a:spcPct val="0"/>
                </a:spcAft>
                <a:defRPr/>
              </a:pPr>
              <a:t>8</a:t>
            </a:fld>
            <a:endParaRPr lang="ja-JP" altLang="en-US" sz="1600" dirty="0">
              <a:solidFill>
                <a:srgbClr val="F79646">
                  <a:lumMod val="75000"/>
                </a:srgbClr>
              </a:solidFill>
              <a:latin typeface="Impact" pitchFamily="34" charset="0"/>
            </a:endParaRPr>
          </a:p>
        </p:txBody>
      </p:sp>
      <p:sp>
        <p:nvSpPr>
          <p:cNvPr id="53" name="Rectangle 4"/>
          <p:cNvSpPr>
            <a:spLocks noChangeArrowheads="1"/>
          </p:cNvSpPr>
          <p:nvPr/>
        </p:nvSpPr>
        <p:spPr bwMode="auto">
          <a:xfrm>
            <a:off x="67707" y="1882404"/>
            <a:ext cx="3857523" cy="1701980"/>
          </a:xfrm>
          <a:prstGeom prst="rect">
            <a:avLst/>
          </a:prstGeom>
          <a:noFill/>
          <a:ln w="6350">
            <a:noFill/>
            <a:miter lim="800000"/>
            <a:headEnd/>
            <a:tailEnd/>
          </a:ln>
          <a:effectLst/>
          <a:scene3d>
            <a:camera prst="orthographicFront"/>
            <a:lightRig rig="threePt" dir="t"/>
          </a:scene3d>
          <a:sp3d>
            <a:bevelT/>
          </a:sp3d>
        </p:spPr>
        <p:txBody>
          <a:bodyPr wrap="square" lIns="91417" tIns="45708" rIns="91417" bIns="45708" anchor="t">
            <a:spAutoFit/>
          </a:bodyPr>
          <a:lstStyle/>
          <a:p>
            <a:pPr defTabSz="914400" fontAlgn="base">
              <a:lnSpc>
                <a:spcPct val="110000"/>
              </a:lnSpc>
              <a:buClr>
                <a:srgbClr val="FF9900"/>
              </a:buClr>
              <a:buSzPct val="120000"/>
              <a:defRPr/>
            </a:pPr>
            <a:r>
              <a:rPr lang="ja-JP" altLang="en-US" sz="1400" b="1" u="sng" dirty="0" smtClean="0">
                <a:ln w="1905"/>
                <a:solidFill>
                  <a:srgbClr val="000000"/>
                </a:solidFill>
                <a:latin typeface="AR Pゴシック体M" panose="020B0600000000000000" pitchFamily="50" charset="-128"/>
                <a:ea typeface="AR Pゴシック体M" panose="020B0600000000000000" pitchFamily="50" charset="-128"/>
              </a:rPr>
              <a:t>○日</a:t>
            </a:r>
            <a:r>
              <a:rPr lang="ja-JP" altLang="en-US" sz="1400" b="1" u="sng" dirty="0">
                <a:ln w="1905"/>
                <a:solidFill>
                  <a:srgbClr val="000000"/>
                </a:solidFill>
                <a:latin typeface="AR Pゴシック体M" panose="020B0600000000000000" pitchFamily="50" charset="-128"/>
                <a:ea typeface="AR Pゴシック体M" panose="020B0600000000000000" pitchFamily="50" charset="-128"/>
              </a:rPr>
              <a:t>本再興戦略</a:t>
            </a:r>
            <a:r>
              <a:rPr lang="en-US" altLang="ja-JP" sz="1400" b="1" u="sng" dirty="0">
                <a:ln w="1905"/>
                <a:solidFill>
                  <a:srgbClr val="000000"/>
                </a:solidFill>
                <a:latin typeface="AR Pゴシック体M" panose="020B0600000000000000" pitchFamily="50" charset="-128"/>
                <a:ea typeface="AR Pゴシック体M" panose="020B0600000000000000" pitchFamily="50" charset="-128"/>
              </a:rPr>
              <a:t>2016</a:t>
            </a:r>
          </a:p>
          <a:p>
            <a:pPr defTabSz="914400" fontAlgn="base">
              <a:lnSpc>
                <a:spcPct val="110000"/>
              </a:lnSpc>
              <a:buClr>
                <a:srgbClr val="FF9900"/>
              </a:buClr>
              <a:buSzPct val="120000"/>
              <a:defRPr/>
            </a:pPr>
            <a:r>
              <a:rPr lang="ja-JP" altLang="en-US" sz="1200" dirty="0" smtClean="0">
                <a:solidFill>
                  <a:srgbClr val="000000"/>
                </a:solidFill>
                <a:latin typeface="AR P明朝体L" panose="02020300000000000000" pitchFamily="18" charset="-128"/>
                <a:ea typeface="AR P明朝体L" panose="02020300000000000000" pitchFamily="18" charset="-128"/>
              </a:rPr>
              <a:t>来年度から第５</a:t>
            </a:r>
            <a:r>
              <a:rPr lang="ja-JP" altLang="en-US" sz="1200" dirty="0">
                <a:solidFill>
                  <a:srgbClr val="000000"/>
                </a:solidFill>
                <a:latin typeface="AR P明朝体L" panose="02020300000000000000" pitchFamily="18" charset="-128"/>
                <a:ea typeface="AR P明朝体L" panose="02020300000000000000" pitchFamily="18" charset="-128"/>
              </a:rPr>
              <a:t>世代移動通信システム（５Ｇ</a:t>
            </a:r>
            <a:r>
              <a:rPr lang="ja-JP" altLang="en-US" sz="1200" dirty="0" smtClean="0">
                <a:solidFill>
                  <a:srgbClr val="000000"/>
                </a:solidFill>
                <a:latin typeface="AR P明朝体L" panose="02020300000000000000" pitchFamily="18" charset="-128"/>
                <a:ea typeface="AR P明朝体L" panose="02020300000000000000" pitchFamily="18" charset="-128"/>
              </a:rPr>
              <a:t>）の総合実証を地方都市を含め先行的に実施する。</a:t>
            </a:r>
            <a:endParaRPr lang="en-US" altLang="ja-JP" sz="1200" dirty="0" smtClean="0">
              <a:solidFill>
                <a:srgbClr val="000000"/>
              </a:solidFill>
              <a:latin typeface="AR P明朝体L" panose="02020300000000000000" pitchFamily="18" charset="-128"/>
              <a:ea typeface="AR P明朝体L" panose="02020300000000000000" pitchFamily="18" charset="-128"/>
            </a:endParaRPr>
          </a:p>
          <a:p>
            <a:pPr defTabSz="914400" fontAlgn="base">
              <a:lnSpc>
                <a:spcPct val="110000"/>
              </a:lnSpc>
              <a:spcBef>
                <a:spcPts val="1200"/>
              </a:spcBef>
              <a:buClr>
                <a:srgbClr val="FF9900"/>
              </a:buClr>
              <a:buSzPct val="120000"/>
              <a:defRPr/>
            </a:pPr>
            <a:r>
              <a:rPr lang="en-US" altLang="ja-JP" sz="1200" dirty="0" smtClean="0">
                <a:solidFill>
                  <a:srgbClr val="000000"/>
                </a:solidFill>
                <a:latin typeface="AR P明朝体L" panose="02020300000000000000" pitchFamily="18" charset="-128"/>
                <a:ea typeface="AR P明朝体L" panose="02020300000000000000" pitchFamily="18" charset="-128"/>
              </a:rPr>
              <a:t>2020</a:t>
            </a:r>
            <a:r>
              <a:rPr lang="ja-JP" altLang="en-US" sz="1200" dirty="0" smtClean="0">
                <a:solidFill>
                  <a:srgbClr val="000000"/>
                </a:solidFill>
                <a:latin typeface="AR P明朝体L" panose="02020300000000000000" pitchFamily="18" charset="-128"/>
                <a:ea typeface="AR P明朝体L" panose="02020300000000000000" pitchFamily="18" charset="-128"/>
              </a:rPr>
              <a:t>年までに主要な観光・防災拠点における重点整備箇所について無料</a:t>
            </a:r>
            <a:r>
              <a:rPr lang="en-US" altLang="ja-JP" sz="1200" dirty="0" smtClean="0">
                <a:solidFill>
                  <a:srgbClr val="000000"/>
                </a:solidFill>
                <a:latin typeface="AR P明朝体L" panose="02020300000000000000" pitchFamily="18" charset="-128"/>
                <a:ea typeface="AR P明朝体L" panose="02020300000000000000" pitchFamily="18" charset="-128"/>
              </a:rPr>
              <a:t>Wi-Fi</a:t>
            </a:r>
            <a:r>
              <a:rPr lang="ja-JP" altLang="en-US" sz="1200" dirty="0" smtClean="0">
                <a:solidFill>
                  <a:srgbClr val="000000"/>
                </a:solidFill>
                <a:latin typeface="AR P明朝体L" panose="02020300000000000000" pitchFamily="18" charset="-128"/>
                <a:ea typeface="AR P明朝体L" panose="02020300000000000000" pitchFamily="18" charset="-128"/>
              </a:rPr>
              <a:t>環境の整備を推進する。新幹線</a:t>
            </a:r>
            <a:r>
              <a:rPr lang="ja-JP" altLang="en-US" sz="1200" dirty="0">
                <a:solidFill>
                  <a:srgbClr val="000000"/>
                </a:solidFill>
                <a:latin typeface="AR P明朝体L" panose="02020300000000000000" pitchFamily="18" charset="-128"/>
                <a:ea typeface="AR P明朝体L" panose="02020300000000000000" pitchFamily="18" charset="-128"/>
              </a:rPr>
              <a:t>トンネルにおける携帯電話の通じない区間の解消を加速</a:t>
            </a:r>
            <a:r>
              <a:rPr lang="ja-JP" altLang="en-US" sz="1200" dirty="0" smtClean="0">
                <a:solidFill>
                  <a:srgbClr val="000000"/>
                </a:solidFill>
                <a:latin typeface="AR P明朝体L" panose="02020300000000000000" pitchFamily="18" charset="-128"/>
                <a:ea typeface="AR P明朝体L" panose="02020300000000000000" pitchFamily="18" charset="-128"/>
              </a:rPr>
              <a:t>する。</a:t>
            </a:r>
            <a:endParaRPr lang="en-US" altLang="ja-JP" sz="1200" dirty="0">
              <a:solidFill>
                <a:srgbClr val="000000"/>
              </a:solidFill>
              <a:latin typeface="AR P明朝体L" panose="02020300000000000000" pitchFamily="18" charset="-128"/>
              <a:ea typeface="AR P明朝体L" panose="02020300000000000000" pitchFamily="18" charset="-128"/>
            </a:endParaRPr>
          </a:p>
        </p:txBody>
      </p:sp>
      <p:sp>
        <p:nvSpPr>
          <p:cNvPr id="12" name="正方形/長方形 11"/>
          <p:cNvSpPr/>
          <p:nvPr/>
        </p:nvSpPr>
        <p:spPr>
          <a:xfrm>
            <a:off x="-139700" y="443517"/>
            <a:ext cx="10083802" cy="49754"/>
          </a:xfrm>
          <a:prstGeom prst="rect">
            <a:avLst/>
          </a:prstGeom>
          <a:solidFill>
            <a:srgbClr val="FF9900"/>
          </a:solidFill>
        </p:spPr>
        <p:style>
          <a:lnRef idx="0">
            <a:schemeClr val="accent2"/>
          </a:lnRef>
          <a:fillRef idx="3">
            <a:schemeClr val="accent2"/>
          </a:fillRef>
          <a:effectRef idx="3">
            <a:schemeClr val="accent2"/>
          </a:effectRef>
          <a:fontRef idx="minor">
            <a:schemeClr val="lt1"/>
          </a:fontRef>
        </p:style>
        <p:txBody>
          <a:bodyPr lIns="91417" tIns="45708" rIns="91417" bIns="45708" rtlCol="0" anchor="ctr"/>
          <a:lstStyle/>
          <a:p>
            <a:pPr algn="ctr" defTabSz="914400" fontAlgn="base">
              <a:spcBef>
                <a:spcPct val="0"/>
              </a:spcBef>
              <a:spcAft>
                <a:spcPct val="0"/>
              </a:spcAft>
            </a:pPr>
            <a:endParaRPr lang="ja-JP" altLang="en-US" dirty="0">
              <a:solidFill>
                <a:srgbClr val="FFFFFF"/>
              </a:solidFill>
            </a:endParaRPr>
          </a:p>
        </p:txBody>
      </p:sp>
      <p:sp>
        <p:nvSpPr>
          <p:cNvPr id="13" name="テキスト ボックス 12"/>
          <p:cNvSpPr txBox="1"/>
          <p:nvPr/>
        </p:nvSpPr>
        <p:spPr>
          <a:xfrm>
            <a:off x="-1" y="480350"/>
            <a:ext cx="9906001" cy="1015638"/>
          </a:xfrm>
          <a:prstGeom prst="rect">
            <a:avLst/>
          </a:prstGeom>
          <a:noFill/>
        </p:spPr>
        <p:txBody>
          <a:bodyPr wrap="square" lIns="91417" tIns="45708" rIns="91417" bIns="45708" rtlCol="0">
            <a:spAutoFit/>
          </a:bodyPr>
          <a:lstStyle/>
          <a:p>
            <a:pPr marL="1527175"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①５</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G</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など世界最高レベルの</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ICT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基盤実現に向けた研究開発等</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　</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２２５．</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８</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億円　（２８当初１１９．</a:t>
            </a:r>
            <a:r>
              <a:rPr lang="ja-JP" altLang="en-US" sz="1400" b="1" dirty="0">
                <a:solidFill>
                  <a:srgbClr val="E78A5C">
                    <a:lumMod val="50000"/>
                  </a:srgbClr>
                </a:solidFill>
                <a:latin typeface="ＭＳ Ｐ明朝" panose="02020600040205080304" pitchFamily="18" charset="-128"/>
                <a:ea typeface="ＭＳ Ｐ明朝" panose="02020600040205080304" pitchFamily="18" charset="-128"/>
              </a:rPr>
              <a:t>２</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拡充</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endParaRPr lang="en-US" altLang="ja-JP" sz="1400" b="1" dirty="0">
              <a:solidFill>
                <a:srgbClr val="E78A5C">
                  <a:lumMod val="50000"/>
                </a:srgbClr>
              </a:solidFill>
              <a:latin typeface="ＭＳ Ｐ明朝" panose="02020600040205080304" pitchFamily="18" charset="-128"/>
              <a:ea typeface="ＭＳ Ｐ明朝" panose="02020600040205080304" pitchFamily="18" charset="-128"/>
            </a:endParaRPr>
          </a:p>
          <a:p>
            <a:pPr marL="1527175"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②電波遮へい対策事業　９２．５億円　（２８当初３０．１億円）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拡充</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endParaRPr lang="en-US" altLang="ja-JP" sz="1400" b="1" dirty="0">
              <a:solidFill>
                <a:srgbClr val="E78A5C">
                  <a:lumMod val="50000"/>
                </a:srgbClr>
              </a:solidFill>
              <a:latin typeface="ＭＳ Ｐ明朝" panose="02020600040205080304" pitchFamily="18" charset="-128"/>
              <a:ea typeface="ＭＳ Ｐ明朝" panose="02020600040205080304" pitchFamily="18" charset="-128"/>
            </a:endParaRPr>
          </a:p>
          <a:p>
            <a:pPr marL="1527175" lvl="4" defTabSz="914400" fontAlgn="base">
              <a:spcBef>
                <a:spcPct val="0"/>
              </a:spcBef>
              <a:spcAft>
                <a:spcPct val="0"/>
              </a:spcAft>
            </a:pP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③公衆無線</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LAN</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環境整備支援　３８．９億円</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r>
              <a:rPr lang="ja-JP" altLang="en-US" sz="1400" b="1" dirty="0" smtClean="0">
                <a:solidFill>
                  <a:srgbClr val="E78A5C">
                    <a:lumMod val="50000"/>
                  </a:srgbClr>
                </a:solidFill>
                <a:latin typeface="ＭＳ Ｐ明朝" panose="02020600040205080304" pitchFamily="18" charset="-128"/>
                <a:ea typeface="ＭＳ Ｐ明朝" panose="02020600040205080304" pitchFamily="18" charset="-128"/>
              </a:rPr>
              <a:t>新規</a:t>
            </a:r>
            <a:r>
              <a:rPr lang="en-US" altLang="ja-JP" sz="1400" b="1" dirty="0" smtClean="0">
                <a:solidFill>
                  <a:srgbClr val="E78A5C">
                    <a:lumMod val="50000"/>
                  </a:srgbClr>
                </a:solidFill>
                <a:latin typeface="ＭＳ Ｐ明朝" panose="02020600040205080304" pitchFamily="18" charset="-128"/>
                <a:ea typeface="ＭＳ Ｐ明朝" panose="02020600040205080304" pitchFamily="18" charset="-128"/>
              </a:rPr>
              <a:t>】</a:t>
            </a:r>
          </a:p>
          <a:p>
            <a:pPr marL="155575" lvl="1" defTabSz="914400" fontAlgn="base">
              <a:spcBef>
                <a:spcPts val="600"/>
              </a:spcBef>
              <a:spcAft>
                <a:spcPct val="0"/>
              </a:spcAft>
            </a:pPr>
            <a:r>
              <a:rPr lang="ja-JP" altLang="en-US" sz="1300" b="1" dirty="0" smtClean="0">
                <a:solidFill>
                  <a:srgbClr val="E78A5C">
                    <a:lumMod val="50000"/>
                  </a:srgbClr>
                </a:solidFill>
                <a:latin typeface="ＭＳ Ｐ明朝" panose="02020600040205080304" pitchFamily="18" charset="-128"/>
                <a:ea typeface="ＭＳ Ｐ明朝" panose="02020600040205080304" pitchFamily="18" charset="-128"/>
              </a:rPr>
              <a:t>（その他、電波監視（１００．９億円）、総合無線局監理システム（９８．０億円）、携帯電話等エリア整備事業（</a:t>
            </a:r>
            <a:r>
              <a:rPr lang="ja-JP" altLang="en-US" sz="1300" b="1" dirty="0">
                <a:solidFill>
                  <a:srgbClr val="E78A5C">
                    <a:lumMod val="50000"/>
                  </a:srgbClr>
                </a:solidFill>
                <a:latin typeface="ＭＳ Ｐ明朝" panose="02020600040205080304" pitchFamily="18" charset="-128"/>
                <a:ea typeface="ＭＳ Ｐ明朝" panose="02020600040205080304" pitchFamily="18" charset="-128"/>
              </a:rPr>
              <a:t>５４．７</a:t>
            </a:r>
            <a:r>
              <a:rPr lang="ja-JP" altLang="en-US" sz="1300" b="1" dirty="0" smtClean="0">
                <a:solidFill>
                  <a:srgbClr val="E78A5C">
                    <a:lumMod val="50000"/>
                  </a:srgbClr>
                </a:solidFill>
                <a:latin typeface="ＭＳ Ｐ明朝" panose="02020600040205080304" pitchFamily="18" charset="-128"/>
                <a:ea typeface="ＭＳ Ｐ明朝" panose="02020600040205080304" pitchFamily="18" charset="-128"/>
              </a:rPr>
              <a:t>億円）など、計７５０億円）</a:t>
            </a:r>
            <a:endParaRPr lang="en-US" altLang="ja-JP" sz="1300" b="1" dirty="0" smtClean="0">
              <a:solidFill>
                <a:srgbClr val="E78A5C">
                  <a:lumMod val="50000"/>
                </a:srgbClr>
              </a:solidFill>
              <a:latin typeface="ＭＳ Ｐ明朝" panose="02020600040205080304" pitchFamily="18" charset="-128"/>
              <a:ea typeface="ＭＳ Ｐ明朝" panose="02020600040205080304" pitchFamily="18" charset="-128"/>
            </a:endParaRPr>
          </a:p>
        </p:txBody>
      </p:sp>
      <p:pic>
        <p:nvPicPr>
          <p:cNvPr id="14"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84" y="3880625"/>
            <a:ext cx="5411528" cy="297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グループ化 14"/>
          <p:cNvGrpSpPr/>
          <p:nvPr/>
        </p:nvGrpSpPr>
        <p:grpSpPr>
          <a:xfrm>
            <a:off x="5810677" y="3897259"/>
            <a:ext cx="3966859" cy="2791428"/>
            <a:chOff x="6033120" y="718427"/>
            <a:chExt cx="3358921" cy="2303295"/>
          </a:xfrm>
        </p:grpSpPr>
        <p:grpSp>
          <p:nvGrpSpPr>
            <p:cNvPr id="17" name="グループ化 16"/>
            <p:cNvGrpSpPr/>
            <p:nvPr/>
          </p:nvGrpSpPr>
          <p:grpSpPr>
            <a:xfrm>
              <a:off x="6042284" y="1721719"/>
              <a:ext cx="1583114" cy="283017"/>
              <a:chOff x="4759917" y="3499008"/>
              <a:chExt cx="5860755" cy="1663844"/>
            </a:xfrm>
          </p:grpSpPr>
          <p:pic>
            <p:nvPicPr>
              <p:cNvPr id="22" name="Picture 18" descr="M:\01_第一業務係\04_共通機能【桃】\03_国会関係\02_資料要求\06_平成24年度\train_a0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28094" y="4345888"/>
                <a:ext cx="2992578" cy="80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7" descr="M:\01_第一業務係\04_共通機能【桃】\03_国会関係\02_資料要求\06_平成24年度\train_a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59917" y="4377745"/>
                <a:ext cx="2995198" cy="755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5" name="Group 658"/>
              <p:cNvGrpSpPr>
                <a:grpSpLocks/>
              </p:cNvGrpSpPr>
              <p:nvPr/>
            </p:nvGrpSpPr>
            <p:grpSpPr bwMode="auto">
              <a:xfrm>
                <a:off x="5362085" y="3499008"/>
                <a:ext cx="373450" cy="1622249"/>
                <a:chOff x="450" y="3010"/>
                <a:chExt cx="454" cy="1269"/>
              </a:xfrm>
            </p:grpSpPr>
            <p:sp>
              <p:nvSpPr>
                <p:cNvPr id="69" name="Arc 58"/>
                <p:cNvSpPr>
                  <a:spLocks/>
                </p:cNvSpPr>
                <p:nvPr/>
              </p:nvSpPr>
              <p:spPr bwMode="auto">
                <a:xfrm>
                  <a:off x="667" y="3010"/>
                  <a:ext cx="237" cy="1246"/>
                </a:xfrm>
                <a:custGeom>
                  <a:avLst/>
                  <a:gdLst>
                    <a:gd name="T0" fmla="*/ 0 w 21600"/>
                    <a:gd name="T1" fmla="*/ 0 h 21593"/>
                    <a:gd name="T2" fmla="*/ 0 w 21600"/>
                    <a:gd name="T3" fmla="*/ 0 h 21593"/>
                    <a:gd name="T4" fmla="*/ 0 w 21600"/>
                    <a:gd name="T5" fmla="*/ 0 h 21593"/>
                    <a:gd name="T6" fmla="*/ 0 60000 65536"/>
                    <a:gd name="T7" fmla="*/ 0 60000 65536"/>
                    <a:gd name="T8" fmla="*/ 0 60000 65536"/>
                    <a:gd name="T9" fmla="*/ 0 w 21600"/>
                    <a:gd name="T10" fmla="*/ 0 h 21593"/>
                    <a:gd name="T11" fmla="*/ 21600 w 21600"/>
                    <a:gd name="T12" fmla="*/ 21593 h 21593"/>
                  </a:gdLst>
                  <a:ahLst/>
                  <a:cxnLst>
                    <a:cxn ang="T6">
                      <a:pos x="T0" y="T1"/>
                    </a:cxn>
                    <a:cxn ang="T7">
                      <a:pos x="T2" y="T3"/>
                    </a:cxn>
                    <a:cxn ang="T8">
                      <a:pos x="T4" y="T5"/>
                    </a:cxn>
                  </a:cxnLst>
                  <a:rect l="T9" t="T10" r="T11" b="T12"/>
                  <a:pathLst>
                    <a:path w="21600" h="21593" fill="none" extrusionOk="0">
                      <a:moveTo>
                        <a:pt x="555" y="0"/>
                      </a:moveTo>
                      <a:cubicBezTo>
                        <a:pt x="12264" y="301"/>
                        <a:pt x="21600" y="9880"/>
                        <a:pt x="21600" y="21593"/>
                      </a:cubicBezTo>
                    </a:path>
                    <a:path w="21600" h="21593" stroke="0" extrusionOk="0">
                      <a:moveTo>
                        <a:pt x="555" y="0"/>
                      </a:moveTo>
                      <a:cubicBezTo>
                        <a:pt x="12264" y="301"/>
                        <a:pt x="21600" y="9880"/>
                        <a:pt x="21600" y="21593"/>
                      </a:cubicBezTo>
                      <a:lnTo>
                        <a:pt x="0" y="21593"/>
                      </a:lnTo>
                      <a:lnTo>
                        <a:pt x="555"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70" name="Arc 59"/>
                <p:cNvSpPr>
                  <a:spLocks/>
                </p:cNvSpPr>
                <p:nvPr/>
              </p:nvSpPr>
              <p:spPr bwMode="auto">
                <a:xfrm>
                  <a:off x="450" y="3014"/>
                  <a:ext cx="238" cy="1265"/>
                </a:xfrm>
                <a:custGeom>
                  <a:avLst/>
                  <a:gdLst>
                    <a:gd name="T0" fmla="*/ 0 w 21589"/>
                    <a:gd name="T1" fmla="*/ 0 h 21600"/>
                    <a:gd name="T2" fmla="*/ 0 w 21589"/>
                    <a:gd name="T3" fmla="*/ 0 h 21600"/>
                    <a:gd name="T4" fmla="*/ 0 w 21589"/>
                    <a:gd name="T5" fmla="*/ 0 h 21600"/>
                    <a:gd name="T6" fmla="*/ 0 60000 65536"/>
                    <a:gd name="T7" fmla="*/ 0 60000 65536"/>
                    <a:gd name="T8" fmla="*/ 0 60000 65536"/>
                    <a:gd name="T9" fmla="*/ 0 w 21589"/>
                    <a:gd name="T10" fmla="*/ 0 h 21600"/>
                    <a:gd name="T11" fmla="*/ 21589 w 21589"/>
                    <a:gd name="T12" fmla="*/ 21600 h 21600"/>
                  </a:gdLst>
                  <a:ahLst/>
                  <a:cxnLst>
                    <a:cxn ang="T6">
                      <a:pos x="T0" y="T1"/>
                    </a:cxn>
                    <a:cxn ang="T7">
                      <a:pos x="T2" y="T3"/>
                    </a:cxn>
                    <a:cxn ang="T8">
                      <a:pos x="T4" y="T5"/>
                    </a:cxn>
                  </a:cxnLst>
                  <a:rect l="T9" t="T10" r="T11" b="T12"/>
                  <a:pathLst>
                    <a:path w="21589" h="21600" fill="none" extrusionOk="0">
                      <a:moveTo>
                        <a:pt x="0" y="20897"/>
                      </a:moveTo>
                      <a:cubicBezTo>
                        <a:pt x="378" y="9292"/>
                        <a:pt x="9863" y="62"/>
                        <a:pt x="21474" y="0"/>
                      </a:cubicBezTo>
                    </a:path>
                    <a:path w="21589" h="21600" stroke="0" extrusionOk="0">
                      <a:moveTo>
                        <a:pt x="0" y="20897"/>
                      </a:moveTo>
                      <a:cubicBezTo>
                        <a:pt x="378" y="9292"/>
                        <a:pt x="9863" y="62"/>
                        <a:pt x="21474" y="0"/>
                      </a:cubicBezTo>
                      <a:lnTo>
                        <a:pt x="21589" y="21600"/>
                      </a:lnTo>
                      <a:lnTo>
                        <a:pt x="0" y="20897"/>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ja-JP" altLang="en-US">
                    <a:solidFill>
                      <a:srgbClr val="000000"/>
                    </a:solidFill>
                  </a:endParaRPr>
                </a:p>
              </p:txBody>
            </p:sp>
          </p:grpSp>
          <p:grpSp>
            <p:nvGrpSpPr>
              <p:cNvPr id="26" name="Group 60"/>
              <p:cNvGrpSpPr>
                <a:grpSpLocks/>
              </p:cNvGrpSpPr>
              <p:nvPr/>
            </p:nvGrpSpPr>
            <p:grpSpPr bwMode="auto">
              <a:xfrm>
                <a:off x="9028694" y="3542772"/>
                <a:ext cx="396681" cy="1590155"/>
                <a:chOff x="5004" y="2241"/>
                <a:chExt cx="370" cy="706"/>
              </a:xfrm>
            </p:grpSpPr>
            <p:sp>
              <p:nvSpPr>
                <p:cNvPr id="67" name="Arc 61"/>
                <p:cNvSpPr>
                  <a:spLocks/>
                </p:cNvSpPr>
                <p:nvPr/>
              </p:nvSpPr>
              <p:spPr bwMode="auto">
                <a:xfrm>
                  <a:off x="5181" y="2241"/>
                  <a:ext cx="193" cy="706"/>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68" name="Arc 62"/>
                <p:cNvSpPr>
                  <a:spLocks/>
                </p:cNvSpPr>
                <p:nvPr/>
              </p:nvSpPr>
              <p:spPr bwMode="auto">
                <a:xfrm>
                  <a:off x="5004" y="2241"/>
                  <a:ext cx="194" cy="706"/>
                </a:xfrm>
                <a:custGeom>
                  <a:avLst/>
                  <a:gdLst>
                    <a:gd name="T0" fmla="*/ 0 w 21590"/>
                    <a:gd name="T1" fmla="*/ 0 h 21600"/>
                    <a:gd name="T2" fmla="*/ 0 w 21590"/>
                    <a:gd name="T3" fmla="*/ 0 h 21600"/>
                    <a:gd name="T4" fmla="*/ 0 w 21590"/>
                    <a:gd name="T5" fmla="*/ 0 h 21600"/>
                    <a:gd name="T6" fmla="*/ 0 60000 65536"/>
                    <a:gd name="T7" fmla="*/ 0 60000 65536"/>
                    <a:gd name="T8" fmla="*/ 0 60000 65536"/>
                    <a:gd name="T9" fmla="*/ 0 w 21590"/>
                    <a:gd name="T10" fmla="*/ 0 h 21600"/>
                    <a:gd name="T11" fmla="*/ 21590 w 21590"/>
                    <a:gd name="T12" fmla="*/ 21600 h 21600"/>
                  </a:gdLst>
                  <a:ahLst/>
                  <a:cxnLst>
                    <a:cxn ang="T6">
                      <a:pos x="T0" y="T1"/>
                    </a:cxn>
                    <a:cxn ang="T7">
                      <a:pos x="T2" y="T3"/>
                    </a:cxn>
                    <a:cxn ang="T8">
                      <a:pos x="T4" y="T5"/>
                    </a:cxn>
                  </a:cxnLst>
                  <a:rect l="T9" t="T10" r="T11" b="T12"/>
                  <a:pathLst>
                    <a:path w="21590" h="21600" fill="none" extrusionOk="0">
                      <a:moveTo>
                        <a:pt x="0" y="20927"/>
                      </a:moveTo>
                      <a:cubicBezTo>
                        <a:pt x="362" y="9308"/>
                        <a:pt x="9854" y="60"/>
                        <a:pt x="21479" y="0"/>
                      </a:cubicBezTo>
                    </a:path>
                    <a:path w="21590" h="21600" stroke="0" extrusionOk="0">
                      <a:moveTo>
                        <a:pt x="0" y="20927"/>
                      </a:moveTo>
                      <a:cubicBezTo>
                        <a:pt x="362" y="9308"/>
                        <a:pt x="9854" y="60"/>
                        <a:pt x="21479" y="0"/>
                      </a:cubicBezTo>
                      <a:lnTo>
                        <a:pt x="21590" y="21600"/>
                      </a:lnTo>
                      <a:lnTo>
                        <a:pt x="0" y="20927"/>
                      </a:lnTo>
                      <a:close/>
                    </a:path>
                  </a:pathLst>
                </a:custGeom>
                <a:noFill/>
                <a:ln w="12700" cap="rnd">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defTabSz="914400" fontAlgn="base">
                    <a:spcBef>
                      <a:spcPct val="0"/>
                    </a:spcBef>
                    <a:spcAft>
                      <a:spcPct val="0"/>
                    </a:spcAft>
                  </a:pPr>
                  <a:endParaRPr lang="ja-JP" altLang="en-US">
                    <a:solidFill>
                      <a:srgbClr val="000000"/>
                    </a:solidFill>
                  </a:endParaRPr>
                </a:p>
              </p:txBody>
            </p:sp>
          </p:grpSp>
          <p:sp>
            <p:nvSpPr>
              <p:cNvPr id="27" name="Line 492"/>
              <p:cNvSpPr>
                <a:spLocks noChangeShapeType="1"/>
              </p:cNvSpPr>
              <p:nvPr/>
            </p:nvSpPr>
            <p:spPr bwMode="auto">
              <a:xfrm flipH="1">
                <a:off x="8986277" y="3674071"/>
                <a:ext cx="0" cy="280101"/>
              </a:xfrm>
              <a:prstGeom prst="line">
                <a:avLst/>
              </a:prstGeom>
              <a:noFill/>
              <a:ln w="254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28" name="Line 493"/>
              <p:cNvSpPr>
                <a:spLocks noChangeShapeType="1"/>
              </p:cNvSpPr>
              <p:nvPr/>
            </p:nvSpPr>
            <p:spPr bwMode="auto">
              <a:xfrm flipH="1">
                <a:off x="8258857" y="3697412"/>
                <a:ext cx="0" cy="277182"/>
              </a:xfrm>
              <a:prstGeom prst="line">
                <a:avLst/>
              </a:prstGeom>
              <a:noFill/>
              <a:ln w="254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29" name="Line 494"/>
              <p:cNvSpPr>
                <a:spLocks noChangeShapeType="1"/>
              </p:cNvSpPr>
              <p:nvPr/>
            </p:nvSpPr>
            <p:spPr bwMode="auto">
              <a:xfrm flipH="1">
                <a:off x="7538761" y="3685743"/>
                <a:ext cx="0" cy="280101"/>
              </a:xfrm>
              <a:prstGeom prst="line">
                <a:avLst/>
              </a:prstGeom>
              <a:noFill/>
              <a:ln w="254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30" name="Line 496"/>
              <p:cNvSpPr>
                <a:spLocks noChangeShapeType="1"/>
              </p:cNvSpPr>
              <p:nvPr/>
            </p:nvSpPr>
            <p:spPr bwMode="auto">
              <a:xfrm flipH="1">
                <a:off x="6304366" y="3655915"/>
                <a:ext cx="1785" cy="169228"/>
              </a:xfrm>
              <a:prstGeom prst="line">
                <a:avLst/>
              </a:prstGeom>
              <a:noFill/>
              <a:ln w="254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31" name="Freeform 539"/>
              <p:cNvSpPr>
                <a:spLocks/>
              </p:cNvSpPr>
              <p:nvPr/>
            </p:nvSpPr>
            <p:spPr bwMode="auto">
              <a:xfrm rot="10995848" flipH="1">
                <a:off x="7466590" y="4105892"/>
                <a:ext cx="360941" cy="236335"/>
              </a:xfrm>
              <a:custGeom>
                <a:avLst/>
                <a:gdLst>
                  <a:gd name="T0" fmla="*/ 2147483647 w 912"/>
                  <a:gd name="T1" fmla="*/ 0 h 624"/>
                  <a:gd name="T2" fmla="*/ 2147483647 w 912"/>
                  <a:gd name="T3" fmla="*/ 2147483647 h 624"/>
                  <a:gd name="T4" fmla="*/ 2147483647 w 912"/>
                  <a:gd name="T5" fmla="*/ 2147483647 h 624"/>
                  <a:gd name="T6" fmla="*/ 0 w 912"/>
                  <a:gd name="T7" fmla="*/ 2147483647 h 624"/>
                  <a:gd name="T8" fmla="*/ 2147483647 w 912"/>
                  <a:gd name="T9" fmla="*/ 2147483647 h 624"/>
                  <a:gd name="T10" fmla="*/ 2147483647 w 912"/>
                  <a:gd name="T11" fmla="*/ 2147483647 h 624"/>
                  <a:gd name="T12" fmla="*/ 2147483647 w 912"/>
                  <a:gd name="T13" fmla="*/ 0 h 624"/>
                  <a:gd name="T14" fmla="*/ 0 60000 65536"/>
                  <a:gd name="T15" fmla="*/ 0 60000 65536"/>
                  <a:gd name="T16" fmla="*/ 0 60000 65536"/>
                  <a:gd name="T17" fmla="*/ 0 60000 65536"/>
                  <a:gd name="T18" fmla="*/ 0 60000 65536"/>
                  <a:gd name="T19" fmla="*/ 0 60000 65536"/>
                  <a:gd name="T20" fmla="*/ 0 60000 65536"/>
                  <a:gd name="T21" fmla="*/ 0 w 912"/>
                  <a:gd name="T22" fmla="*/ 0 h 624"/>
                  <a:gd name="T23" fmla="*/ 912 w 912"/>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624">
                    <a:moveTo>
                      <a:pt x="912" y="0"/>
                    </a:moveTo>
                    <a:lnTo>
                      <a:pt x="480" y="432"/>
                    </a:lnTo>
                    <a:lnTo>
                      <a:pt x="480" y="336"/>
                    </a:lnTo>
                    <a:lnTo>
                      <a:pt x="0" y="624"/>
                    </a:lnTo>
                    <a:lnTo>
                      <a:pt x="528" y="240"/>
                    </a:lnTo>
                    <a:lnTo>
                      <a:pt x="528" y="336"/>
                    </a:lnTo>
                    <a:lnTo>
                      <a:pt x="912" y="0"/>
                    </a:lnTo>
                    <a:close/>
                  </a:path>
                </a:pathLst>
              </a:custGeom>
              <a:solidFill>
                <a:srgbClr val="FFFF00"/>
              </a:solidFill>
              <a:ln w="9525">
                <a:solidFill>
                  <a:schemeClr val="tx1"/>
                </a:solidFill>
                <a:round/>
                <a:headEnd/>
                <a:tailEnd/>
              </a:ln>
            </p:spPr>
            <p:txBody>
              <a:bodyPr wrap="none" anchor="ctr"/>
              <a:lstStyle/>
              <a:p>
                <a:pPr defTabSz="914400" fontAlgn="base">
                  <a:spcBef>
                    <a:spcPct val="0"/>
                  </a:spcBef>
                  <a:spcAft>
                    <a:spcPct val="0"/>
                  </a:spcAft>
                </a:pPr>
                <a:endParaRPr lang="ja-JP" altLang="en-US">
                  <a:solidFill>
                    <a:srgbClr val="000000"/>
                  </a:solidFill>
                </a:endParaRPr>
              </a:p>
            </p:txBody>
          </p:sp>
          <p:cxnSp>
            <p:nvCxnSpPr>
              <p:cNvPr id="32" name="直線コネクタ 367"/>
              <p:cNvCxnSpPr>
                <a:cxnSpLocks noChangeShapeType="1"/>
              </p:cNvCxnSpPr>
              <p:nvPr/>
            </p:nvCxnSpPr>
            <p:spPr bwMode="auto">
              <a:xfrm>
                <a:off x="5538982" y="3499008"/>
                <a:ext cx="3696971" cy="43766"/>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cxnSp>
            <p:nvCxnSpPr>
              <p:cNvPr id="33" name="直線コネクタ 369"/>
              <p:cNvCxnSpPr>
                <a:cxnSpLocks noChangeShapeType="1"/>
              </p:cNvCxnSpPr>
              <p:nvPr/>
            </p:nvCxnSpPr>
            <p:spPr bwMode="auto">
              <a:xfrm>
                <a:off x="6305235" y="3662399"/>
                <a:ext cx="3772317" cy="0"/>
              </a:xfrm>
              <a:prstGeom prst="line">
                <a:avLst/>
              </a:prstGeom>
              <a:noFill/>
              <a:ln w="28575" algn="ctr">
                <a:solidFill>
                  <a:srgbClr val="0033CC"/>
                </a:solidFill>
                <a:round/>
                <a:headEnd/>
                <a:tailEnd/>
              </a:ln>
              <a:extLst>
                <a:ext uri="{909E8E84-426E-40DD-AFC4-6F175D3DCCD1}">
                  <a14:hiddenFill xmlns:a14="http://schemas.microsoft.com/office/drawing/2010/main">
                    <a:noFill/>
                  </a14:hiddenFill>
                </a:ext>
              </a:extLst>
            </p:spPr>
          </p:cxnSp>
          <p:grpSp>
            <p:nvGrpSpPr>
              <p:cNvPr id="34" name="グループ化 432"/>
              <p:cNvGrpSpPr>
                <a:grpSpLocks/>
              </p:cNvGrpSpPr>
              <p:nvPr/>
            </p:nvGrpSpPr>
            <p:grpSpPr bwMode="auto">
              <a:xfrm flipV="1">
                <a:off x="6221253" y="3790752"/>
                <a:ext cx="167962" cy="227582"/>
                <a:chOff x="8747125" y="5391963"/>
                <a:chExt cx="149225" cy="152400"/>
              </a:xfrm>
            </p:grpSpPr>
            <p:sp>
              <p:nvSpPr>
                <p:cNvPr id="63" name="Line 1242"/>
                <p:cNvSpPr>
                  <a:spLocks noChangeShapeType="1"/>
                </p:cNvSpPr>
                <p:nvPr/>
              </p:nvSpPr>
              <p:spPr bwMode="auto">
                <a:xfrm>
                  <a:off x="8747125" y="5407025"/>
                  <a:ext cx="0" cy="746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64" name="Line 1243"/>
                <p:cNvSpPr>
                  <a:spLocks noChangeShapeType="1"/>
                </p:cNvSpPr>
                <p:nvPr/>
              </p:nvSpPr>
              <p:spPr bwMode="auto">
                <a:xfrm>
                  <a:off x="8747125" y="5480050"/>
                  <a:ext cx="1492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65" name="Line 1244"/>
                <p:cNvSpPr>
                  <a:spLocks noChangeShapeType="1"/>
                </p:cNvSpPr>
                <p:nvPr/>
              </p:nvSpPr>
              <p:spPr bwMode="auto">
                <a:xfrm>
                  <a:off x="8896350" y="5407025"/>
                  <a:ext cx="0" cy="730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cxnSp>
              <p:nvCxnSpPr>
                <p:cNvPr id="66" name="直線コネクタ 431"/>
                <p:cNvCxnSpPr>
                  <a:cxnSpLocks noChangeShapeType="1"/>
                </p:cNvCxnSpPr>
                <p:nvPr/>
              </p:nvCxnSpPr>
              <p:spPr bwMode="auto">
                <a:xfrm rot="5400000">
                  <a:off x="8743950" y="5467369"/>
                  <a:ext cx="152400"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35" name="グループ化 433"/>
              <p:cNvGrpSpPr>
                <a:grpSpLocks/>
              </p:cNvGrpSpPr>
              <p:nvPr/>
            </p:nvGrpSpPr>
            <p:grpSpPr bwMode="auto">
              <a:xfrm flipV="1">
                <a:off x="6926404" y="3790779"/>
                <a:ext cx="167962" cy="227582"/>
                <a:chOff x="8747125" y="5391944"/>
                <a:chExt cx="149225" cy="152400"/>
              </a:xfrm>
            </p:grpSpPr>
            <p:sp>
              <p:nvSpPr>
                <p:cNvPr id="59" name="Line 1242"/>
                <p:cNvSpPr>
                  <a:spLocks noChangeShapeType="1"/>
                </p:cNvSpPr>
                <p:nvPr/>
              </p:nvSpPr>
              <p:spPr bwMode="auto">
                <a:xfrm>
                  <a:off x="8747125" y="5407025"/>
                  <a:ext cx="0" cy="746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60" name="Line 1243"/>
                <p:cNvSpPr>
                  <a:spLocks noChangeShapeType="1"/>
                </p:cNvSpPr>
                <p:nvPr/>
              </p:nvSpPr>
              <p:spPr bwMode="auto">
                <a:xfrm>
                  <a:off x="8747125" y="5480050"/>
                  <a:ext cx="1492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61" name="Line 1244"/>
                <p:cNvSpPr>
                  <a:spLocks noChangeShapeType="1"/>
                </p:cNvSpPr>
                <p:nvPr/>
              </p:nvSpPr>
              <p:spPr bwMode="auto">
                <a:xfrm>
                  <a:off x="8896350" y="5407025"/>
                  <a:ext cx="0" cy="730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cxnSp>
              <p:nvCxnSpPr>
                <p:cNvPr id="62" name="直線コネクタ 437"/>
                <p:cNvCxnSpPr>
                  <a:cxnSpLocks noChangeShapeType="1"/>
                </p:cNvCxnSpPr>
                <p:nvPr/>
              </p:nvCxnSpPr>
              <p:spPr bwMode="auto">
                <a:xfrm rot="5400000">
                  <a:off x="8743950" y="5467350"/>
                  <a:ext cx="152400"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
            <p:nvSpPr>
              <p:cNvPr id="36" name="Line 496"/>
              <p:cNvSpPr>
                <a:spLocks noChangeShapeType="1"/>
              </p:cNvSpPr>
              <p:nvPr/>
            </p:nvSpPr>
            <p:spPr bwMode="auto">
              <a:xfrm flipH="1">
                <a:off x="7005733" y="3697412"/>
                <a:ext cx="3575" cy="169228"/>
              </a:xfrm>
              <a:prstGeom prst="line">
                <a:avLst/>
              </a:prstGeom>
              <a:noFill/>
              <a:ln w="25400">
                <a:solidFill>
                  <a:srgbClr val="0000FF"/>
                </a:solidFill>
                <a:round/>
                <a:headEnd type="none" w="sm" len="sm"/>
                <a:tailEnd type="none" w="sm" len="sm"/>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grpSp>
            <p:nvGrpSpPr>
              <p:cNvPr id="37" name="グループ化 439"/>
              <p:cNvGrpSpPr>
                <a:grpSpLocks/>
              </p:cNvGrpSpPr>
              <p:nvPr/>
            </p:nvGrpSpPr>
            <p:grpSpPr bwMode="auto">
              <a:xfrm flipV="1">
                <a:off x="7452452" y="3782026"/>
                <a:ext cx="167962" cy="224665"/>
                <a:chOff x="8747125" y="5391944"/>
                <a:chExt cx="149225" cy="152400"/>
              </a:xfrm>
            </p:grpSpPr>
            <p:sp>
              <p:nvSpPr>
                <p:cNvPr id="55" name="Line 1242"/>
                <p:cNvSpPr>
                  <a:spLocks noChangeShapeType="1"/>
                </p:cNvSpPr>
                <p:nvPr/>
              </p:nvSpPr>
              <p:spPr bwMode="auto">
                <a:xfrm>
                  <a:off x="8747125" y="5407025"/>
                  <a:ext cx="0" cy="746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56" name="Line 1243"/>
                <p:cNvSpPr>
                  <a:spLocks noChangeShapeType="1"/>
                </p:cNvSpPr>
                <p:nvPr/>
              </p:nvSpPr>
              <p:spPr bwMode="auto">
                <a:xfrm>
                  <a:off x="8747125" y="5480050"/>
                  <a:ext cx="1492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57" name="Line 1244"/>
                <p:cNvSpPr>
                  <a:spLocks noChangeShapeType="1"/>
                </p:cNvSpPr>
                <p:nvPr/>
              </p:nvSpPr>
              <p:spPr bwMode="auto">
                <a:xfrm>
                  <a:off x="8896350" y="5407025"/>
                  <a:ext cx="0" cy="730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cxnSp>
              <p:nvCxnSpPr>
                <p:cNvPr id="58" name="直線コネクタ 443"/>
                <p:cNvCxnSpPr>
                  <a:cxnSpLocks noChangeShapeType="1"/>
                </p:cNvCxnSpPr>
                <p:nvPr/>
              </p:nvCxnSpPr>
              <p:spPr bwMode="auto">
                <a:xfrm rot="5400000">
                  <a:off x="8743950" y="5467350"/>
                  <a:ext cx="152400"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38" name="グループ化 444"/>
              <p:cNvGrpSpPr>
                <a:grpSpLocks/>
              </p:cNvGrpSpPr>
              <p:nvPr/>
            </p:nvGrpSpPr>
            <p:grpSpPr bwMode="auto">
              <a:xfrm flipV="1">
                <a:off x="8177910" y="3790779"/>
                <a:ext cx="167962" cy="227582"/>
                <a:chOff x="8747125" y="5391944"/>
                <a:chExt cx="149225" cy="152400"/>
              </a:xfrm>
            </p:grpSpPr>
            <p:sp>
              <p:nvSpPr>
                <p:cNvPr id="49" name="Line 1242"/>
                <p:cNvSpPr>
                  <a:spLocks noChangeShapeType="1"/>
                </p:cNvSpPr>
                <p:nvPr/>
              </p:nvSpPr>
              <p:spPr bwMode="auto">
                <a:xfrm>
                  <a:off x="8747125" y="5407025"/>
                  <a:ext cx="0" cy="746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50" name="Line 1243"/>
                <p:cNvSpPr>
                  <a:spLocks noChangeShapeType="1"/>
                </p:cNvSpPr>
                <p:nvPr/>
              </p:nvSpPr>
              <p:spPr bwMode="auto">
                <a:xfrm>
                  <a:off x="8747125" y="5480050"/>
                  <a:ext cx="1492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51" name="Line 1244"/>
                <p:cNvSpPr>
                  <a:spLocks noChangeShapeType="1"/>
                </p:cNvSpPr>
                <p:nvPr/>
              </p:nvSpPr>
              <p:spPr bwMode="auto">
                <a:xfrm>
                  <a:off x="8896350" y="5407025"/>
                  <a:ext cx="0" cy="730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cxnSp>
              <p:nvCxnSpPr>
                <p:cNvPr id="54" name="直線コネクタ 448"/>
                <p:cNvCxnSpPr>
                  <a:cxnSpLocks noChangeShapeType="1"/>
                </p:cNvCxnSpPr>
                <p:nvPr/>
              </p:nvCxnSpPr>
              <p:spPr bwMode="auto">
                <a:xfrm rot="5400000">
                  <a:off x="8743950" y="5467350"/>
                  <a:ext cx="152400"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grpSp>
            <p:nvGrpSpPr>
              <p:cNvPr id="39" name="グループ化 449"/>
              <p:cNvGrpSpPr>
                <a:grpSpLocks/>
              </p:cNvGrpSpPr>
              <p:nvPr/>
            </p:nvGrpSpPr>
            <p:grpSpPr bwMode="auto">
              <a:xfrm flipV="1">
                <a:off x="8890791" y="3814121"/>
                <a:ext cx="167962" cy="227582"/>
                <a:chOff x="8747125" y="5391944"/>
                <a:chExt cx="149225" cy="152400"/>
              </a:xfrm>
            </p:grpSpPr>
            <p:sp>
              <p:nvSpPr>
                <p:cNvPr id="45" name="Line 1242"/>
                <p:cNvSpPr>
                  <a:spLocks noChangeShapeType="1"/>
                </p:cNvSpPr>
                <p:nvPr/>
              </p:nvSpPr>
              <p:spPr bwMode="auto">
                <a:xfrm>
                  <a:off x="8747125" y="5407025"/>
                  <a:ext cx="0" cy="74613"/>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46" name="Line 1243"/>
                <p:cNvSpPr>
                  <a:spLocks noChangeShapeType="1"/>
                </p:cNvSpPr>
                <p:nvPr/>
              </p:nvSpPr>
              <p:spPr bwMode="auto">
                <a:xfrm>
                  <a:off x="8747125" y="5480050"/>
                  <a:ext cx="149225" cy="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sp>
              <p:nvSpPr>
                <p:cNvPr id="47" name="Line 1244"/>
                <p:cNvSpPr>
                  <a:spLocks noChangeShapeType="1"/>
                </p:cNvSpPr>
                <p:nvPr/>
              </p:nvSpPr>
              <p:spPr bwMode="auto">
                <a:xfrm>
                  <a:off x="8896350" y="5407025"/>
                  <a:ext cx="0" cy="73025"/>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ja-JP" altLang="en-US">
                    <a:solidFill>
                      <a:srgbClr val="000000"/>
                    </a:solidFill>
                  </a:endParaRPr>
                </a:p>
              </p:txBody>
            </p:sp>
            <p:cxnSp>
              <p:nvCxnSpPr>
                <p:cNvPr id="48" name="直線コネクタ 453"/>
                <p:cNvCxnSpPr>
                  <a:cxnSpLocks noChangeShapeType="1"/>
                </p:cNvCxnSpPr>
                <p:nvPr/>
              </p:nvCxnSpPr>
              <p:spPr bwMode="auto">
                <a:xfrm rot="5400000">
                  <a:off x="8743950" y="5467350"/>
                  <a:ext cx="152400" cy="1588"/>
                </a:xfrm>
                <a:prstGeom prst="line">
                  <a:avLst/>
                </a:prstGeom>
                <a:noFill/>
                <a:ln w="19050" algn="ctr">
                  <a:solidFill>
                    <a:schemeClr val="tx1"/>
                  </a:solidFill>
                  <a:round/>
                  <a:headEnd/>
                  <a:tailEnd/>
                </a:ln>
                <a:extLst>
                  <a:ext uri="{909E8E84-426E-40DD-AFC4-6F175D3DCCD1}">
                    <a14:hiddenFill xmlns:a14="http://schemas.microsoft.com/office/drawing/2010/main">
                      <a:noFill/>
                    </a14:hiddenFill>
                  </a:ext>
                </a:extLst>
              </p:spPr>
            </p:cxnSp>
          </p:grpSp>
          <p:sp>
            <p:nvSpPr>
              <p:cNvPr id="40" name="Freeform 539"/>
              <p:cNvSpPr>
                <a:spLocks/>
              </p:cNvSpPr>
              <p:nvPr/>
            </p:nvSpPr>
            <p:spPr bwMode="auto">
              <a:xfrm rot="499426" flipH="1">
                <a:off x="8201182" y="4105892"/>
                <a:ext cx="359155" cy="236335"/>
              </a:xfrm>
              <a:custGeom>
                <a:avLst/>
                <a:gdLst>
                  <a:gd name="T0" fmla="*/ 2147483647 w 912"/>
                  <a:gd name="T1" fmla="*/ 0 h 624"/>
                  <a:gd name="T2" fmla="*/ 2147483647 w 912"/>
                  <a:gd name="T3" fmla="*/ 2147483647 h 624"/>
                  <a:gd name="T4" fmla="*/ 2147483647 w 912"/>
                  <a:gd name="T5" fmla="*/ 2147483647 h 624"/>
                  <a:gd name="T6" fmla="*/ 0 w 912"/>
                  <a:gd name="T7" fmla="*/ 2147483647 h 624"/>
                  <a:gd name="T8" fmla="*/ 2147483647 w 912"/>
                  <a:gd name="T9" fmla="*/ 2147483647 h 624"/>
                  <a:gd name="T10" fmla="*/ 2147483647 w 912"/>
                  <a:gd name="T11" fmla="*/ 2147483647 h 624"/>
                  <a:gd name="T12" fmla="*/ 2147483647 w 912"/>
                  <a:gd name="T13" fmla="*/ 0 h 624"/>
                  <a:gd name="T14" fmla="*/ 0 60000 65536"/>
                  <a:gd name="T15" fmla="*/ 0 60000 65536"/>
                  <a:gd name="T16" fmla="*/ 0 60000 65536"/>
                  <a:gd name="T17" fmla="*/ 0 60000 65536"/>
                  <a:gd name="T18" fmla="*/ 0 60000 65536"/>
                  <a:gd name="T19" fmla="*/ 0 60000 65536"/>
                  <a:gd name="T20" fmla="*/ 0 60000 65536"/>
                  <a:gd name="T21" fmla="*/ 0 w 912"/>
                  <a:gd name="T22" fmla="*/ 0 h 624"/>
                  <a:gd name="T23" fmla="*/ 912 w 912"/>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624">
                    <a:moveTo>
                      <a:pt x="912" y="0"/>
                    </a:moveTo>
                    <a:lnTo>
                      <a:pt x="480" y="432"/>
                    </a:lnTo>
                    <a:lnTo>
                      <a:pt x="480" y="336"/>
                    </a:lnTo>
                    <a:lnTo>
                      <a:pt x="0" y="624"/>
                    </a:lnTo>
                    <a:lnTo>
                      <a:pt x="528" y="240"/>
                    </a:lnTo>
                    <a:lnTo>
                      <a:pt x="528" y="336"/>
                    </a:lnTo>
                    <a:lnTo>
                      <a:pt x="912" y="0"/>
                    </a:lnTo>
                    <a:close/>
                  </a:path>
                </a:pathLst>
              </a:custGeom>
              <a:solidFill>
                <a:srgbClr val="FFFF00"/>
              </a:solidFill>
              <a:ln w="9525">
                <a:solidFill>
                  <a:schemeClr val="tx1"/>
                </a:solidFill>
                <a:round/>
                <a:headEnd/>
                <a:tailEnd/>
              </a:ln>
            </p:spPr>
            <p:txBody>
              <a:bodyPr wrap="none" anchor="ctr"/>
              <a:lstStyle/>
              <a:p>
                <a:pPr defTabSz="914400" fontAlgn="base">
                  <a:spcBef>
                    <a:spcPct val="0"/>
                  </a:spcBef>
                  <a:spcAft>
                    <a:spcPct val="0"/>
                  </a:spcAft>
                </a:pPr>
                <a:endParaRPr lang="ja-JP" altLang="en-US">
                  <a:solidFill>
                    <a:srgbClr val="000000"/>
                  </a:solidFill>
                </a:endParaRPr>
              </a:p>
            </p:txBody>
          </p:sp>
          <p:sp>
            <p:nvSpPr>
              <p:cNvPr id="41" name="Freeform 539"/>
              <p:cNvSpPr>
                <a:spLocks/>
              </p:cNvSpPr>
              <p:nvPr/>
            </p:nvSpPr>
            <p:spPr bwMode="auto">
              <a:xfrm rot="471997" flipH="1">
                <a:off x="8939935" y="4094222"/>
                <a:ext cx="359155" cy="239252"/>
              </a:xfrm>
              <a:custGeom>
                <a:avLst/>
                <a:gdLst>
                  <a:gd name="T0" fmla="*/ 2147483647 w 912"/>
                  <a:gd name="T1" fmla="*/ 0 h 624"/>
                  <a:gd name="T2" fmla="*/ 2147483647 w 912"/>
                  <a:gd name="T3" fmla="*/ 2147483647 h 624"/>
                  <a:gd name="T4" fmla="*/ 2147483647 w 912"/>
                  <a:gd name="T5" fmla="*/ 2147483647 h 624"/>
                  <a:gd name="T6" fmla="*/ 0 w 912"/>
                  <a:gd name="T7" fmla="*/ 2147483647 h 624"/>
                  <a:gd name="T8" fmla="*/ 2147483647 w 912"/>
                  <a:gd name="T9" fmla="*/ 2147483647 h 624"/>
                  <a:gd name="T10" fmla="*/ 2147483647 w 912"/>
                  <a:gd name="T11" fmla="*/ 2147483647 h 624"/>
                  <a:gd name="T12" fmla="*/ 2147483647 w 912"/>
                  <a:gd name="T13" fmla="*/ 0 h 624"/>
                  <a:gd name="T14" fmla="*/ 0 60000 65536"/>
                  <a:gd name="T15" fmla="*/ 0 60000 65536"/>
                  <a:gd name="T16" fmla="*/ 0 60000 65536"/>
                  <a:gd name="T17" fmla="*/ 0 60000 65536"/>
                  <a:gd name="T18" fmla="*/ 0 60000 65536"/>
                  <a:gd name="T19" fmla="*/ 0 60000 65536"/>
                  <a:gd name="T20" fmla="*/ 0 60000 65536"/>
                  <a:gd name="T21" fmla="*/ 0 w 912"/>
                  <a:gd name="T22" fmla="*/ 0 h 624"/>
                  <a:gd name="T23" fmla="*/ 912 w 912"/>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624">
                    <a:moveTo>
                      <a:pt x="912" y="0"/>
                    </a:moveTo>
                    <a:lnTo>
                      <a:pt x="480" y="432"/>
                    </a:lnTo>
                    <a:lnTo>
                      <a:pt x="480" y="336"/>
                    </a:lnTo>
                    <a:lnTo>
                      <a:pt x="0" y="624"/>
                    </a:lnTo>
                    <a:lnTo>
                      <a:pt x="528" y="240"/>
                    </a:lnTo>
                    <a:lnTo>
                      <a:pt x="528" y="336"/>
                    </a:lnTo>
                    <a:lnTo>
                      <a:pt x="912" y="0"/>
                    </a:lnTo>
                    <a:close/>
                  </a:path>
                </a:pathLst>
              </a:custGeom>
              <a:solidFill>
                <a:srgbClr val="FFFF00"/>
              </a:solidFill>
              <a:ln w="9525">
                <a:solidFill>
                  <a:schemeClr val="tx1"/>
                </a:solidFill>
                <a:round/>
                <a:headEnd/>
                <a:tailEnd/>
              </a:ln>
            </p:spPr>
            <p:txBody>
              <a:bodyPr wrap="none" anchor="ctr"/>
              <a:lstStyle/>
              <a:p>
                <a:pPr defTabSz="914400" fontAlgn="base">
                  <a:spcBef>
                    <a:spcPct val="0"/>
                  </a:spcBef>
                  <a:spcAft>
                    <a:spcPct val="0"/>
                  </a:spcAft>
                </a:pPr>
                <a:endParaRPr lang="ja-JP" altLang="en-US">
                  <a:solidFill>
                    <a:srgbClr val="000000"/>
                  </a:solidFill>
                </a:endParaRPr>
              </a:p>
            </p:txBody>
          </p:sp>
          <p:sp>
            <p:nvSpPr>
              <p:cNvPr id="42" name="Freeform 539"/>
              <p:cNvSpPr>
                <a:spLocks/>
              </p:cNvSpPr>
              <p:nvPr/>
            </p:nvSpPr>
            <p:spPr bwMode="auto">
              <a:xfrm rot="226462" flipH="1">
                <a:off x="6912054" y="4082550"/>
                <a:ext cx="360941" cy="239252"/>
              </a:xfrm>
              <a:custGeom>
                <a:avLst/>
                <a:gdLst>
                  <a:gd name="T0" fmla="*/ 2147483647 w 912"/>
                  <a:gd name="T1" fmla="*/ 0 h 624"/>
                  <a:gd name="T2" fmla="*/ 2147483647 w 912"/>
                  <a:gd name="T3" fmla="*/ 2147483647 h 624"/>
                  <a:gd name="T4" fmla="*/ 2147483647 w 912"/>
                  <a:gd name="T5" fmla="*/ 2147483647 h 624"/>
                  <a:gd name="T6" fmla="*/ 0 w 912"/>
                  <a:gd name="T7" fmla="*/ 2147483647 h 624"/>
                  <a:gd name="T8" fmla="*/ 2147483647 w 912"/>
                  <a:gd name="T9" fmla="*/ 2147483647 h 624"/>
                  <a:gd name="T10" fmla="*/ 2147483647 w 912"/>
                  <a:gd name="T11" fmla="*/ 2147483647 h 624"/>
                  <a:gd name="T12" fmla="*/ 2147483647 w 912"/>
                  <a:gd name="T13" fmla="*/ 0 h 624"/>
                  <a:gd name="T14" fmla="*/ 0 60000 65536"/>
                  <a:gd name="T15" fmla="*/ 0 60000 65536"/>
                  <a:gd name="T16" fmla="*/ 0 60000 65536"/>
                  <a:gd name="T17" fmla="*/ 0 60000 65536"/>
                  <a:gd name="T18" fmla="*/ 0 60000 65536"/>
                  <a:gd name="T19" fmla="*/ 0 60000 65536"/>
                  <a:gd name="T20" fmla="*/ 0 60000 65536"/>
                  <a:gd name="T21" fmla="*/ 0 w 912"/>
                  <a:gd name="T22" fmla="*/ 0 h 624"/>
                  <a:gd name="T23" fmla="*/ 912 w 912"/>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624">
                    <a:moveTo>
                      <a:pt x="912" y="0"/>
                    </a:moveTo>
                    <a:lnTo>
                      <a:pt x="480" y="432"/>
                    </a:lnTo>
                    <a:lnTo>
                      <a:pt x="480" y="336"/>
                    </a:lnTo>
                    <a:lnTo>
                      <a:pt x="0" y="624"/>
                    </a:lnTo>
                    <a:lnTo>
                      <a:pt x="528" y="240"/>
                    </a:lnTo>
                    <a:lnTo>
                      <a:pt x="528" y="336"/>
                    </a:lnTo>
                    <a:lnTo>
                      <a:pt x="912" y="0"/>
                    </a:lnTo>
                    <a:close/>
                  </a:path>
                </a:pathLst>
              </a:custGeom>
              <a:solidFill>
                <a:srgbClr val="FFFF00"/>
              </a:solidFill>
              <a:ln w="9525">
                <a:solidFill>
                  <a:schemeClr val="tx1"/>
                </a:solidFill>
                <a:round/>
                <a:headEnd/>
                <a:tailEnd/>
              </a:ln>
            </p:spPr>
            <p:txBody>
              <a:bodyPr wrap="none" anchor="ctr"/>
              <a:lstStyle/>
              <a:p>
                <a:pPr defTabSz="914400" fontAlgn="base">
                  <a:spcBef>
                    <a:spcPct val="0"/>
                  </a:spcBef>
                  <a:spcAft>
                    <a:spcPct val="0"/>
                  </a:spcAft>
                </a:pPr>
                <a:endParaRPr lang="ja-JP" altLang="en-US">
                  <a:solidFill>
                    <a:srgbClr val="000000"/>
                  </a:solidFill>
                </a:endParaRPr>
              </a:p>
            </p:txBody>
          </p:sp>
          <p:sp>
            <p:nvSpPr>
              <p:cNvPr id="43" name="Freeform 539"/>
              <p:cNvSpPr>
                <a:spLocks/>
              </p:cNvSpPr>
              <p:nvPr/>
            </p:nvSpPr>
            <p:spPr bwMode="auto">
              <a:xfrm rot="429113" flipH="1">
                <a:off x="6263816" y="4131806"/>
                <a:ext cx="359155" cy="239252"/>
              </a:xfrm>
              <a:custGeom>
                <a:avLst/>
                <a:gdLst>
                  <a:gd name="T0" fmla="*/ 2147483647 w 912"/>
                  <a:gd name="T1" fmla="*/ 0 h 624"/>
                  <a:gd name="T2" fmla="*/ 2147483647 w 912"/>
                  <a:gd name="T3" fmla="*/ 2147483647 h 624"/>
                  <a:gd name="T4" fmla="*/ 2147483647 w 912"/>
                  <a:gd name="T5" fmla="*/ 2147483647 h 624"/>
                  <a:gd name="T6" fmla="*/ 0 w 912"/>
                  <a:gd name="T7" fmla="*/ 2147483647 h 624"/>
                  <a:gd name="T8" fmla="*/ 2147483647 w 912"/>
                  <a:gd name="T9" fmla="*/ 2147483647 h 624"/>
                  <a:gd name="T10" fmla="*/ 2147483647 w 912"/>
                  <a:gd name="T11" fmla="*/ 2147483647 h 624"/>
                  <a:gd name="T12" fmla="*/ 2147483647 w 912"/>
                  <a:gd name="T13" fmla="*/ 0 h 624"/>
                  <a:gd name="T14" fmla="*/ 0 60000 65536"/>
                  <a:gd name="T15" fmla="*/ 0 60000 65536"/>
                  <a:gd name="T16" fmla="*/ 0 60000 65536"/>
                  <a:gd name="T17" fmla="*/ 0 60000 65536"/>
                  <a:gd name="T18" fmla="*/ 0 60000 65536"/>
                  <a:gd name="T19" fmla="*/ 0 60000 65536"/>
                  <a:gd name="T20" fmla="*/ 0 60000 65536"/>
                  <a:gd name="T21" fmla="*/ 0 w 912"/>
                  <a:gd name="T22" fmla="*/ 0 h 624"/>
                  <a:gd name="T23" fmla="*/ 912 w 912"/>
                  <a:gd name="T24" fmla="*/ 624 h 624"/>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912" h="624">
                    <a:moveTo>
                      <a:pt x="912" y="0"/>
                    </a:moveTo>
                    <a:lnTo>
                      <a:pt x="480" y="432"/>
                    </a:lnTo>
                    <a:lnTo>
                      <a:pt x="480" y="336"/>
                    </a:lnTo>
                    <a:lnTo>
                      <a:pt x="0" y="624"/>
                    </a:lnTo>
                    <a:lnTo>
                      <a:pt x="528" y="240"/>
                    </a:lnTo>
                    <a:lnTo>
                      <a:pt x="528" y="336"/>
                    </a:lnTo>
                    <a:lnTo>
                      <a:pt x="912" y="0"/>
                    </a:lnTo>
                    <a:close/>
                  </a:path>
                </a:pathLst>
              </a:custGeom>
              <a:solidFill>
                <a:srgbClr val="FFFF00"/>
              </a:solidFill>
              <a:ln w="9525">
                <a:solidFill>
                  <a:schemeClr val="tx1"/>
                </a:solidFill>
                <a:round/>
                <a:headEnd/>
                <a:tailEnd/>
              </a:ln>
            </p:spPr>
            <p:txBody>
              <a:bodyPr wrap="none" anchor="ctr"/>
              <a:lstStyle/>
              <a:p>
                <a:pPr defTabSz="914400" fontAlgn="base">
                  <a:spcBef>
                    <a:spcPct val="0"/>
                  </a:spcBef>
                  <a:spcAft>
                    <a:spcPct val="0"/>
                  </a:spcAft>
                </a:pPr>
                <a:endParaRPr lang="ja-JP" altLang="en-US">
                  <a:solidFill>
                    <a:srgbClr val="000000"/>
                  </a:solidFill>
                </a:endParaRPr>
              </a:p>
            </p:txBody>
          </p:sp>
          <p:cxnSp>
            <p:nvCxnSpPr>
              <p:cNvPr id="44" name="直線コネクタ 364"/>
              <p:cNvCxnSpPr>
                <a:cxnSpLocks noChangeShapeType="1"/>
              </p:cNvCxnSpPr>
              <p:nvPr/>
            </p:nvCxnSpPr>
            <p:spPr bwMode="auto">
              <a:xfrm>
                <a:off x="4929288" y="5094864"/>
                <a:ext cx="5534063" cy="67988"/>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cxnSp>
        </p:grpSp>
        <p:sp>
          <p:nvSpPr>
            <p:cNvPr id="20" name="テキスト ボックス 19"/>
            <p:cNvSpPr txBox="1"/>
            <p:nvPr/>
          </p:nvSpPr>
          <p:spPr>
            <a:xfrm>
              <a:off x="6354319" y="1212648"/>
              <a:ext cx="1774276" cy="394732"/>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tIns="108000">
              <a:spAutoFit/>
            </a:bodyPr>
            <a:lstStyle>
              <a:lvl1pPr marL="173038" indent="-173038" eaLnBrk="0" hangingPunct="0">
                <a:defRPr kumimoji="1">
                  <a:solidFill>
                    <a:schemeClr val="tx1"/>
                  </a:solidFill>
                  <a:latin typeface="Calibri" pitchFamily="34" charset="0"/>
                  <a:ea typeface="ＭＳ Ｐゴシック" pitchFamily="50" charset="-128"/>
                </a:defRPr>
              </a:lvl1pPr>
              <a:lvl2pPr marL="742950" indent="-285750" eaLnBrk="0" hangingPunct="0">
                <a:defRPr kumimoji="1">
                  <a:solidFill>
                    <a:schemeClr val="tx1"/>
                  </a:solidFill>
                  <a:latin typeface="Calibri" pitchFamily="34" charset="0"/>
                  <a:ea typeface="ＭＳ Ｐゴシック" pitchFamily="50" charset="-128"/>
                </a:defRPr>
              </a:lvl2pPr>
              <a:lvl3pPr marL="1143000" indent="-228600" eaLnBrk="0" hangingPunct="0">
                <a:defRPr kumimoji="1">
                  <a:solidFill>
                    <a:schemeClr val="tx1"/>
                  </a:solidFill>
                  <a:latin typeface="Calibri" pitchFamily="34" charset="0"/>
                  <a:ea typeface="ＭＳ Ｐゴシック" pitchFamily="50" charset="-128"/>
                </a:defRPr>
              </a:lvl3pPr>
              <a:lvl4pPr marL="1600200" indent="-228600" eaLnBrk="0" hangingPunct="0">
                <a:defRPr kumimoji="1">
                  <a:solidFill>
                    <a:schemeClr val="tx1"/>
                  </a:solidFill>
                  <a:latin typeface="Calibri" pitchFamily="34" charset="0"/>
                  <a:ea typeface="ＭＳ Ｐゴシック" pitchFamily="50" charset="-128"/>
                </a:defRPr>
              </a:lvl4pPr>
              <a:lvl5pPr marL="2057400" indent="-228600" eaLnBrk="0" hangingPunct="0">
                <a:defRPr kumimoji="1">
                  <a:solidFill>
                    <a:schemeClr val="tx1"/>
                  </a:solidFill>
                  <a:latin typeface="Calibri"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pitchFamily="50" charset="-128"/>
                </a:defRPr>
              </a:lvl9pPr>
            </a:lstStyle>
            <a:p>
              <a:pPr marL="0" indent="0" defTabSz="914400" fontAlgn="base">
                <a:spcBef>
                  <a:spcPts val="200"/>
                </a:spcBef>
                <a:spcAft>
                  <a:spcPct val="0"/>
                </a:spcAft>
              </a:pPr>
              <a:r>
                <a:rPr lang="en-US" altLang="ja-JP" sz="1050" dirty="0" smtClean="0">
                  <a:solidFill>
                    <a:prstClr val="black"/>
                  </a:solidFill>
                  <a:latin typeface="ＭＳ Ｐゴシック"/>
                </a:rPr>
                <a:t>2020</a:t>
              </a:r>
              <a:r>
                <a:rPr lang="ja-JP" altLang="en-US" sz="1050" dirty="0" smtClean="0">
                  <a:solidFill>
                    <a:prstClr val="black"/>
                  </a:solidFill>
                  <a:latin typeface="ＭＳ Ｐゴシック"/>
                </a:rPr>
                <a:t>年までに新幹線</a:t>
              </a:r>
              <a:r>
                <a:rPr lang="en-US" altLang="ja-JP" sz="1050" dirty="0" smtClean="0">
                  <a:solidFill>
                    <a:prstClr val="black"/>
                  </a:solidFill>
                  <a:latin typeface="ＭＳ Ｐゴシック"/>
                </a:rPr>
                <a:t/>
              </a:r>
              <a:br>
                <a:rPr lang="en-US" altLang="ja-JP" sz="1050" dirty="0" smtClean="0">
                  <a:solidFill>
                    <a:prstClr val="black"/>
                  </a:solidFill>
                  <a:latin typeface="ＭＳ Ｐゴシック"/>
                </a:rPr>
              </a:br>
              <a:r>
                <a:rPr lang="ja-JP" altLang="en-US" sz="1050" dirty="0" smtClean="0">
                  <a:solidFill>
                    <a:prstClr val="black"/>
                  </a:solidFill>
                  <a:latin typeface="ＭＳ Ｐゴシック"/>
                </a:rPr>
                <a:t>全区間対策完了を目指す</a:t>
              </a:r>
              <a:endParaRPr lang="en-US" altLang="ja-JP" sz="1050" dirty="0" smtClean="0">
                <a:solidFill>
                  <a:prstClr val="black"/>
                </a:solidFill>
                <a:latin typeface="ＭＳ Ｐゴシック"/>
              </a:endParaRPr>
            </a:p>
          </p:txBody>
        </p:sp>
        <p:sp>
          <p:nvSpPr>
            <p:cNvPr id="21" name="角丸四角形 20"/>
            <p:cNvSpPr/>
            <p:nvPr/>
          </p:nvSpPr>
          <p:spPr>
            <a:xfrm>
              <a:off x="6033120" y="718427"/>
              <a:ext cx="3358921" cy="2303295"/>
            </a:xfrm>
            <a:prstGeom prst="roundRect">
              <a:avLst>
                <a:gd name="adj" fmla="val 1876"/>
              </a:avLst>
            </a:prstGeom>
            <a:noFill/>
            <a:ln w="190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ja-JP" altLang="en-US">
                <a:solidFill>
                  <a:srgbClr val="FFFFFF"/>
                </a:solidFill>
              </a:endParaRPr>
            </a:p>
          </p:txBody>
        </p:sp>
      </p:grpSp>
    </p:spTree>
    <p:extLst>
      <p:ext uri="{BB962C8B-B14F-4D97-AF65-F5344CB8AC3E}">
        <p14:creationId xmlns:p14="http://schemas.microsoft.com/office/powerpoint/2010/main" val="237622103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w="9525">
          <a:solidFill>
            <a:srgbClr val="C00000"/>
          </a:solidFill>
        </a:ln>
        <a:effectLst>
          <a:outerShdw blurRad="50800" dist="50800" dir="5400000" algn="ctr" rotWithShape="0">
            <a:schemeClr val="tx1"/>
          </a:outerShdw>
        </a:effectLst>
      </a:spPr>
      <a:bodyPr rtlCol="0" anchor="ctr"/>
      <a:lstStyle>
        <a:defPPr algn="ctr">
          <a:defRPr kumimoji="1"/>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10.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sz="2000" dirty="0" smtClean="0">
            <a:latin typeface="ＤＨＰ特太ゴシック体" pitchFamily="50" charset="-128"/>
            <a:ea typeface="ＤＨＰ特太ゴシック体" pitchFamily="50" charset="-128"/>
          </a:defRPr>
        </a:defPPr>
      </a:lstStyle>
      <a:style>
        <a:lnRef idx="1">
          <a:schemeClr val="accent3"/>
        </a:lnRef>
        <a:fillRef idx="2">
          <a:schemeClr val="accent3"/>
        </a:fillRef>
        <a:effectRef idx="1">
          <a:schemeClr val="accent3"/>
        </a:effectRef>
        <a:fontRef idx="minor">
          <a:schemeClr val="dk1"/>
        </a:fontRef>
      </a:style>
    </a:spDef>
  </a:objectDefaults>
  <a:extraClrSchemeLst/>
</a:theme>
</file>

<file path=ppt/theme/theme12.xml><?xml version="1.0" encoding="utf-8"?>
<a:theme xmlns:a="http://schemas.openxmlformats.org/drawingml/2006/main" name="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a:spPr>
      <a:bodyPr lIns="90845" tIns="45422" rIns="90845" bIns="45422">
        <a:spAutoFit/>
      </a:bodyPr>
      <a:lstStyle>
        <a:defPPr marL="182563" indent="-182563" algn="ctr">
          <a:defRPr sz="2000" dirty="0">
            <a:latin typeface="HGP創英角ｺﾞｼｯｸUB" pitchFamily="50" charset="-128"/>
            <a:ea typeface="HGP創英角ｺﾞｼｯｸUB" pitchFamily="50" charset="-128"/>
          </a:defRPr>
        </a:defPPr>
      </a:lstStyle>
    </a:txDef>
  </a:objectDefaults>
  <a:extraClrSchemeLst/>
</a:theme>
</file>

<file path=ppt/theme/theme13.xml><?xml version="1.0" encoding="utf-8"?>
<a:theme xmlns:a="http://schemas.openxmlformats.org/drawingml/2006/main" name="総務省テーマ（小）">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標準デザイン">
  <a:themeElements>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標準デザイン">
  <a:themeElements>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標準デザイン">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6">
                <a:lumMod val="60000"/>
                <a:lumOff val="40000"/>
              </a:schemeClr>
            </a:gs>
            <a:gs pos="50000">
              <a:schemeClr val="accent6">
                <a:lumMod val="40000"/>
                <a:lumOff val="60000"/>
              </a:schemeClr>
            </a:gs>
            <a:gs pos="100000">
              <a:schemeClr val="accent6">
                <a:lumMod val="20000"/>
                <a:lumOff val="80000"/>
              </a:schemeClr>
            </a:gs>
          </a:gsLst>
          <a:lin ang="5400000" scaled="0"/>
        </a:gradFill>
        <a:ln>
          <a:solidFill>
            <a:schemeClr val="accent6">
              <a:lumMod val="75000"/>
            </a:schemeClr>
          </a:solidFill>
        </a:ln>
      </a:spPr>
      <a:bodyPr lIns="36000" tIns="36000" rIns="0" anchor="ctr"/>
      <a:lstStyle>
        <a:defPPr marL="185738" indent="-185738" algn="ctr">
          <a:defRPr sz="1600" dirty="0" smtClean="0">
            <a:solidFill>
              <a:prstClr val="black"/>
            </a:solidFill>
            <a:latin typeface="+mn-ea"/>
          </a:defRPr>
        </a:defPPr>
      </a:lstStyle>
      <a:style>
        <a:lnRef idx="1">
          <a:schemeClr val="accent1"/>
        </a:lnRef>
        <a:fillRef idx="2">
          <a:schemeClr val="accent1"/>
        </a:fillRef>
        <a:effectRef idx="1">
          <a:schemeClr val="accent1"/>
        </a:effectRef>
        <a:fontRef idx="minor">
          <a:schemeClr val="dk1"/>
        </a:fontRef>
      </a:style>
    </a:sp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3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5_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7_標準デザイン">
  <a:themeElements>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28912</TotalTime>
  <Words>7473</Words>
  <Application>Microsoft Office PowerPoint</Application>
  <PresentationFormat>A4 210 x 297 mm</PresentationFormat>
  <Paragraphs>1735</Paragraphs>
  <Slides>50</Slides>
  <Notes>50</Notes>
  <HiddenSlides>0</HiddenSlides>
  <MMClips>0</MMClips>
  <ScaleCrop>false</ScaleCrop>
  <HeadingPairs>
    <vt:vector size="6" baseType="variant">
      <vt:variant>
        <vt:lpstr>テーマ</vt:lpstr>
      </vt:variant>
      <vt:variant>
        <vt:i4>13</vt:i4>
      </vt:variant>
      <vt:variant>
        <vt:lpstr>埋め込まれた OLE サーバー</vt:lpstr>
      </vt:variant>
      <vt:variant>
        <vt:i4>1</vt:i4>
      </vt:variant>
      <vt:variant>
        <vt:lpstr>スライド タイトル</vt:lpstr>
      </vt:variant>
      <vt:variant>
        <vt:i4>50</vt:i4>
      </vt:variant>
    </vt:vector>
  </HeadingPairs>
  <TitlesOfParts>
    <vt:vector size="64" baseType="lpstr">
      <vt:lpstr>Office テーマ</vt:lpstr>
      <vt:lpstr>標準デザイン</vt:lpstr>
      <vt:lpstr>3_標準デザイン</vt:lpstr>
      <vt:lpstr>1_Office テーマ</vt:lpstr>
      <vt:lpstr>1_標準デザイン</vt:lpstr>
      <vt:lpstr>3_Office テーマ</vt:lpstr>
      <vt:lpstr>デザインの設定</vt:lpstr>
      <vt:lpstr>15_Office ​​テーマ</vt:lpstr>
      <vt:lpstr>7_標準デザイン</vt:lpstr>
      <vt:lpstr>3_Office ​​テーマ</vt:lpstr>
      <vt:lpstr>2_Office ​​テーマ</vt:lpstr>
      <vt:lpstr>5_Office テーマ</vt:lpstr>
      <vt:lpstr>総務省テーマ（小）</vt:lpstr>
      <vt:lpstr>ワークシート</vt:lpstr>
      <vt:lpstr>PowerPoint プレゼンテーション</vt:lpstr>
      <vt:lpstr>ＩＣＴ関係予算額の推移</vt:lpstr>
      <vt:lpstr>平成２９年度概算要求に係る重点事項</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ICT地域マネージャー制度について</vt:lpstr>
      <vt:lpstr>PowerPoint プレゼンテーション</vt:lpstr>
      <vt:lpstr>PowerPoint プレゼンテーション</vt:lpstr>
      <vt:lpstr>テレワークマネージャー派遣事業の概要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公共的な観光・防災拠点におけるWi-Fi環境整備 過去に総務省補助金を交付した地方公共団体（第三セクターは除く）</vt:lpstr>
      <vt:lpstr>PowerPoint プレゼンテーション</vt:lpstr>
      <vt:lpstr>PowerPoint プレゼンテーション</vt:lpstr>
      <vt:lpstr>【参考】地方創生に資する「地域情報化大賞」について</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成本　純(010695)</dc:creator>
  <cp:lastModifiedBy>若生　充(003462)</cp:lastModifiedBy>
  <cp:revision>3053</cp:revision>
  <cp:lastPrinted>2016-10-14T05:58:42Z</cp:lastPrinted>
  <dcterms:created xsi:type="dcterms:W3CDTF">2010-03-07T04:37:47Z</dcterms:created>
  <dcterms:modified xsi:type="dcterms:W3CDTF">2016-10-31T04:56:17Z</dcterms:modified>
</cp:coreProperties>
</file>